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4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92" r:id="rId17"/>
    <p:sldId id="270" r:id="rId18"/>
    <p:sldId id="271" r:id="rId19"/>
    <p:sldId id="272" r:id="rId20"/>
    <p:sldId id="295" r:id="rId21"/>
    <p:sldId id="273" r:id="rId22"/>
    <p:sldId id="274" r:id="rId23"/>
    <p:sldId id="293" r:id="rId24"/>
    <p:sldId id="29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r-Latn-RS" sz="4400" b="0" strike="noStrike" spc="-1">
                <a:latin typeface="Arial"/>
              </a:rPr>
              <a:t>Click to move the slide</a:t>
            </a: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sr-Latn-R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9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sr-Latn-RS" sz="1400" b="0" strike="noStrike" spc="-1">
                <a:latin typeface="Times New Roman"/>
              </a:rPr>
              <a:t> </a:t>
            </a:r>
          </a:p>
        </p:txBody>
      </p:sp>
      <p:sp>
        <p:nvSpPr>
          <p:cNvPr id="80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sr-Latn-RS" sz="1400" b="0" strike="noStrike" spc="-1">
                <a:latin typeface="Times New Roman"/>
              </a:rPr>
              <a:t> </a:t>
            </a:r>
          </a:p>
        </p:txBody>
      </p:sp>
      <p:sp>
        <p:nvSpPr>
          <p:cNvPr id="81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sr-Latn-RS" sz="1400" b="0" strike="noStrike" spc="-1">
                <a:latin typeface="Times New Roman"/>
              </a:rPr>
              <a:t> </a:t>
            </a:r>
          </a:p>
        </p:txBody>
      </p:sp>
      <p:sp>
        <p:nvSpPr>
          <p:cNvPr id="82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08EFE977-A509-4B47-9FA2-4D2E96647C2D}" type="slidenum">
              <a:rPr lang="sr-Latn-RS" sz="1400" b="0" strike="noStrike" spc="-1">
                <a:latin typeface="Times New Roman"/>
              </a:rPr>
              <a:t>‹#›</a:t>
            </a:fld>
            <a:endParaRPr lang="sr-Latn-RS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6895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4541B967-8977-43F5-BC00-214298B53FA5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5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60762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6DEC735-3B11-44F2-8EE1-5E158FA75A12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10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8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8958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CEFF76F3-BAE2-44D0-8539-87704220D375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8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4001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3CDC324-117D-44CB-BCE8-F782D94FFAFF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12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29896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0D7EF3E0-AA8B-495A-8445-CE20FAB1F5CB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13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9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  <p:sp>
        <p:nvSpPr>
          <p:cNvPr id="192" name="CustomShape 4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733DECD0-23C8-496D-8C4F-FD8A2336BD8D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13</a:t>
            </a:fld>
            <a:endParaRPr lang="sr-Latn-RS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5275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F16E1EB-2DFB-4BDA-BDA2-0DBDEFF6F29D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9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1572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3689963A-8296-4113-A4C6-6AE6038CE45F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9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98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28511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2B27CD37-E435-4624-A652-65F93F8F3E77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0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01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0916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02063B7-845E-4E1E-ACBA-E878CA3D4FA3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18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0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04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3385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7DD9BBA-2855-405D-8CF7-F8B1AC54F2E9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20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0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15271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0E96F784-99E1-4D08-B91E-133C4E854FAC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0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4162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664E513D-4913-4D29-8D6E-BC69C7D18FD7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5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87352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1C3A672-B6BF-4F76-80D4-E98DC0CAA091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1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69617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00B9EE79-43C9-4762-8304-40A71744AE5E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25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1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40500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8B696D6E-9637-4161-994B-EC798A81EB5F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1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01385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58DC4968-5D6A-43DC-BBC2-99FA37217428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2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20588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AB623947-E928-4A85-8274-D2588636EFE6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2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37621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0643B120-E486-4AD0-BB67-7B9576BA24DC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29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2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28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96173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23735F1-44AE-44DC-8924-02B3FE47626D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30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3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29308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C7BE1719-37CE-4382-A543-7B2CB1B33D0E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31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3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34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38642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17092853-2735-44E6-BE0B-601EE5046588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32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3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37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16975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7934F970-FA32-4815-8F6A-364AC4D873E1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33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3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40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9349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08B350E2-A750-4A1D-BC13-91B2C70B01A4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60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18437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600E807B-5CB8-42AF-AF56-080CF420749D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4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43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46522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F6311699-9661-44B8-8C56-D7CEA359ABD8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35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4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46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58832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36CDCEA6-0574-42FF-81DF-F8140B01B235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4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49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2990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29EA8E7E-7D9B-4986-971D-FC5A8E5D37A8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5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52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54403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F33EF0B0-852C-42E1-9D56-AB70608F4198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54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55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17938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51A5CF53-D55D-4A34-A848-6964D59791BA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39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257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58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4566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F08E47C-E388-46F6-856B-135C3A30D15F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4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63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09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2459F1F-AAC4-4E26-AFD6-BBDE696EE62B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5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66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9281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11F0A18-B76F-4848-BAE7-A922AE3B54DF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6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69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2082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5CBC019F-EE67-4129-B88B-21FD4ED1D3CF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7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72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6286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9E775320-9B6B-432F-A7A5-47667721B0E9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8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75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0789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3884760" y="8685360"/>
            <a:ext cx="2969640" cy="455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r">
              <a:lnSpc>
                <a:spcPct val="100000"/>
              </a:lnSpc>
            </a:pPr>
            <a:fld id="{D921C04B-968B-4490-9051-3766D53381EF}" type="slidenum">
              <a:rPr lang="sr-Latn-RS" sz="12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9</a:t>
            </a:fld>
            <a:endParaRPr lang="sr-Latn-RS" sz="1200" b="0" strike="noStrike" spc="-1">
              <a:latin typeface="Arial"/>
            </a:endParaRPr>
          </a:p>
        </p:txBody>
      </p:sp>
      <p:sp>
        <p:nvSpPr>
          <p:cNvPr id="178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79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sr-Latn-RS" sz="2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5394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5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76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sr-Latn-RS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sr-Latn-R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/>
          <p:nvPr/>
        </p:nvPicPr>
        <p:blipFill>
          <a:blip r:embed="rId14"/>
          <a:stretch/>
        </p:blipFill>
        <p:spPr>
          <a:xfrm>
            <a:off x="2000160" y="0"/>
            <a:ext cx="4857120" cy="1162800"/>
          </a:xfrm>
          <a:prstGeom prst="rect">
            <a:avLst/>
          </a:prstGeom>
          <a:ln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r-Latn-R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sr-Latn-R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sr-Latn-R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sr-Latn-R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380880" y="1676520"/>
            <a:ext cx="8381160" cy="304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48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SYSTEMIC ANAPHYLAXIS</a:t>
            </a:r>
            <a:br/>
            <a:endParaRPr lang="sr-Latn-RS" sz="4800" b="0" strike="noStrike" spc="-1">
              <a:latin typeface="Arial"/>
            </a:endParaRPr>
          </a:p>
        </p:txBody>
      </p:sp>
      <p:sp>
        <p:nvSpPr>
          <p:cNvPr id="84" name="CustomShape 2"/>
          <p:cNvSpPr/>
          <p:nvPr/>
        </p:nvSpPr>
        <p:spPr>
          <a:xfrm>
            <a:off x="1523880" y="5334120"/>
            <a:ext cx="6350760" cy="45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</a:pPr>
            <a:r>
              <a:rPr lang="sr-Latn-RS" sz="2400" b="1" strike="noStrike" spc="-1">
                <a:solidFill>
                  <a:srgbClr val="0070C0"/>
                </a:solidFill>
                <a:latin typeface="Arial"/>
                <a:ea typeface="Microsoft YaHei"/>
              </a:rPr>
              <a:t>Prof. MD PhD Aleksandra Tomić Lučić</a:t>
            </a: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304920" y="1143000"/>
            <a:ext cx="8228880" cy="75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0" strike="noStrike" spc="-1">
                <a:solidFill>
                  <a:srgbClr val="002060"/>
                </a:solidFill>
                <a:latin typeface="Arial"/>
                <a:ea typeface="Microsoft YaHei"/>
              </a:rPr>
              <a:t>The most important mediators of anaphylaxis are: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101" name="CustomShape 2"/>
          <p:cNvSpPr/>
          <p:nvPr/>
        </p:nvSpPr>
        <p:spPr>
          <a:xfrm>
            <a:off x="457200" y="2209680"/>
            <a:ext cx="7923960" cy="319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Kallikrein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from basophils generates kinin, affects the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permeability of blood vessels</a:t>
            </a:r>
            <a:endParaRPr lang="sr-Latn-RS" sz="2400" b="0" u="sng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PAF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increases the release of histamine and serotonin from platelets</a:t>
            </a:r>
            <a:endParaRPr lang="sr-Latn-RS" sz="2400" b="0" u="sng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Eosinophilic chemotactic factor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recruits eosinophils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to the area of activation and they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release sec. mediators</a:t>
            </a:r>
            <a:endParaRPr lang="sr-Latn-RS" sz="2400" b="0" u="sng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Prostaglandins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affect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smooth muscle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tone and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vascular permeability</a:t>
            </a:r>
            <a:endParaRPr lang="sr-Latn-RS" sz="2400" b="0" u="sng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1"/>
          <p:cNvSpPr/>
          <p:nvPr/>
        </p:nvSpPr>
        <p:spPr>
          <a:xfrm>
            <a:off x="0" y="762120"/>
            <a:ext cx="8762400" cy="53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br/>
            <a:r>
              <a:rPr lang="sr-Latn-RS" sz="24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CLASSIFICATION ACCORDING TO REACTION MECHANISM</a:t>
            </a:r>
            <a:br/>
            <a:endParaRPr lang="sr-Latn-RS" sz="2400" b="0" strike="noStrike" spc="-1">
              <a:latin typeface="Arial"/>
            </a:endParaRPr>
          </a:p>
        </p:txBody>
      </p:sp>
      <p:sp>
        <p:nvSpPr>
          <p:cNvPr id="103" name="CustomShape 2"/>
          <p:cNvSpPr/>
          <p:nvPr/>
        </p:nvSpPr>
        <p:spPr>
          <a:xfrm>
            <a:off x="53352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FF0000"/>
                </a:solidFill>
                <a:latin typeface="Arial"/>
                <a:ea typeface="Microsoft YaHei"/>
              </a:rPr>
              <a:t>Anaphylactic reaction (mediated by IgE At)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Proteins - antisera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vaccines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house dust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food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hormones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allergen extracts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insect venoms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Hapten molecules - antibiotics, vitamins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Polysaccharides - dextran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499"/>
              </a:spcBef>
            </a:pPr>
            <a:r>
              <a:rPr lang="sr-Latn-RS" sz="20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All possible </a:t>
            </a:r>
            <a:r>
              <a:rPr lang="sr-Latn-RS" sz="20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routes of introduction of allergens </a:t>
            </a:r>
            <a:r>
              <a:rPr lang="sr-Latn-RS" sz="20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 oral, topical, inhalation and parenteral where the most serious reaction</a:t>
            </a:r>
            <a:endParaRPr lang="sr-Latn-RS" sz="20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601"/>
              </a:spcBef>
            </a:pPr>
            <a:endParaRPr lang="sr-Latn-RS" sz="2000" b="0" strike="noStrike" spc="-1">
              <a:latin typeface="Arial"/>
            </a:endParaRPr>
          </a:p>
          <a:p>
            <a:pPr marL="343080" indent="-340560">
              <a:lnSpc>
                <a:spcPct val="80000"/>
              </a:lnSpc>
              <a:spcBef>
                <a:spcPts val="601"/>
              </a:spcBef>
            </a:pPr>
            <a:endParaRPr lang="sr-Latn-RS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ustomShape 1"/>
          <p:cNvSpPr/>
          <p:nvPr/>
        </p:nvSpPr>
        <p:spPr>
          <a:xfrm>
            <a:off x="457200" y="838080"/>
            <a:ext cx="8228880" cy="60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24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CLASSIFICATION ACCORDING TO REACTION MECHANISM</a:t>
            </a:r>
            <a:endParaRPr lang="sr-Latn-RS" sz="2400" b="0" strike="noStrike" spc="-1">
              <a:latin typeface="Arial"/>
            </a:endParaRPr>
          </a:p>
        </p:txBody>
      </p:sp>
      <p:sp>
        <p:nvSpPr>
          <p:cNvPr id="105" name="CustomShape 2"/>
          <p:cNvSpPr/>
          <p:nvPr/>
        </p:nvSpPr>
        <p:spPr>
          <a:xfrm>
            <a:off x="380880" y="167652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FF0000"/>
                </a:solidFill>
                <a:latin typeface="Arial"/>
                <a:ea typeface="Microsoft YaHei"/>
              </a:rPr>
              <a:t>Pseudoallergic reactions (without IgE At)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Anaphylactoid </a:t>
            </a: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 </a:t>
            </a:r>
            <a:r>
              <a:rPr lang="sr-Latn-RS" sz="2400" b="0" u="sng" strike="noStrike" spc="-1">
                <a:solidFill>
                  <a:srgbClr val="000000"/>
                </a:solidFill>
                <a:uFillTx/>
                <a:latin typeface="Arial"/>
                <a:ea typeface="Microsoft YaHei"/>
              </a:rPr>
              <a:t>opiates </a:t>
            </a: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(direct degranulation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mast cell)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                                </a:t>
            </a:r>
            <a:r>
              <a:rPr lang="sr-Latn-RS" sz="2400" b="0" u="sng" strike="noStrike" spc="-1">
                <a:solidFill>
                  <a:srgbClr val="000000"/>
                </a:solidFill>
                <a:uFillTx/>
                <a:latin typeface="Arial"/>
                <a:ea typeface="Microsoft YaHei"/>
              </a:rPr>
              <a:t>muscle relaxants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Anaphylatoxic </a:t>
            </a: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 </a:t>
            </a:r>
            <a:r>
              <a:rPr lang="sr-Latn-RS" sz="2400" b="0" u="sng" strike="noStrike" spc="-1">
                <a:solidFill>
                  <a:srgbClr val="000000"/>
                </a:solidFill>
                <a:uFillTx/>
                <a:latin typeface="Arial"/>
                <a:ea typeface="Microsoft YaHei"/>
              </a:rPr>
              <a:t>J contrast agents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                                      </a:t>
            </a:r>
            <a:r>
              <a:rPr lang="sr-Latn-RS" sz="2400" b="0" u="sng" strike="noStrike" spc="-1">
                <a:solidFill>
                  <a:srgbClr val="000000"/>
                </a:solidFill>
                <a:uFillTx/>
                <a:latin typeface="Arial"/>
                <a:ea typeface="Microsoft YaHei"/>
              </a:rPr>
              <a:t>posttransfusion reactions</a:t>
            </a: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(mediated by IC and C)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Intolerance </a:t>
            </a: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 </a:t>
            </a:r>
            <a:r>
              <a:rPr lang="sr-Latn-RS" sz="2400" b="0" u="sng" strike="noStrike" spc="-1">
                <a:solidFill>
                  <a:srgbClr val="000000"/>
                </a:solidFill>
                <a:uFillTx/>
                <a:latin typeface="Arial"/>
                <a:ea typeface="Microsoft YaHei"/>
              </a:rPr>
              <a:t>NSAIDs </a:t>
            </a: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(due to disorders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arachidonic acid metabolism)</a:t>
            </a:r>
            <a:endParaRPr lang="sr-Latn-RS" sz="2400" b="0" strike="noStrike" spc="-1">
              <a:latin typeface="Arial"/>
            </a:endParaRPr>
          </a:p>
          <a:p>
            <a:pPr marL="341280" indent="-339120">
              <a:lnSpc>
                <a:spcPct val="8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457200" y="838080"/>
            <a:ext cx="8228880" cy="60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24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CLASSIFICATION ACCORDING TO REACTION MECHANISM</a:t>
            </a:r>
            <a:endParaRPr lang="sr-Latn-RS" sz="2400" b="0" strike="noStrike" spc="-1">
              <a:latin typeface="Arial"/>
            </a:endParaRPr>
          </a:p>
        </p:txBody>
      </p:sp>
      <p:sp>
        <p:nvSpPr>
          <p:cNvPr id="107" name="CustomShape 2"/>
          <p:cNvSpPr/>
          <p:nvPr/>
        </p:nvSpPr>
        <p:spPr>
          <a:xfrm>
            <a:off x="380880" y="175248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Caused by physical agents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                          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Anaphylaxis to fatigue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                          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Anaphylaxis to cold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(1. if a large area of the skin is exposed; 2. apart from physical exertion, anaphylaxis can also be the result of a combination of several factors: food, inhaled allergens, aspirin)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Idiopathic anaphylaxis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Severe systemic reactions occur suddenly. Fatal anaphylactic reactions occur more often up to the age of 20.</a:t>
            </a:r>
            <a:endParaRPr lang="sr-Latn-RS" sz="2400" b="0" strike="noStrike" spc="-1" dirty="0">
              <a:latin typeface="Arial"/>
            </a:endParaRPr>
          </a:p>
          <a:p>
            <a:pPr marL="341280" indent="-339120">
              <a:lnSpc>
                <a:spcPct val="8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457200" y="1143000"/>
            <a:ext cx="8228880" cy="91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CLINICAL PICTURE</a:t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109" name="CustomShape 2"/>
          <p:cNvSpPr/>
          <p:nvPr/>
        </p:nvSpPr>
        <p:spPr>
          <a:xfrm>
            <a:off x="609480" y="2362320"/>
            <a:ext cx="8305200" cy="39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Anxiety (premonition of death)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Sneezing, swelling of the nasal mucosa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Swelling of the eyelids, swelling of the tongue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Skin itching, urticaria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Bronchospasm, laryngeal edema,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Diarrhea, vomiting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Hypotension, cardiovascular collapse/shock, arrhythmias, infarction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3503"/>
            <a:ext cx="8229240" cy="1384995"/>
          </a:xfrm>
        </p:spPr>
        <p:txBody>
          <a:bodyPr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Diagnostic criteria</a:t>
            </a:r>
            <a:r>
              <a:rPr lang="sr-Latn-RS" sz="2800" b="1" dirty="0">
                <a:solidFill>
                  <a:srgbClr val="FF0000"/>
                </a:solidFill>
              </a:rPr>
              <a:t> by </a:t>
            </a:r>
            <a:r>
              <a:rPr lang="en-US" sz="2800" b="1" dirty="0">
                <a:solidFill>
                  <a:srgbClr val="FF0000"/>
                </a:solidFill>
              </a:rPr>
              <a:t>National Institutes of Health (NIH) in 2006</a:t>
            </a:r>
            <a:br>
              <a:rPr lang="sr-Latn-RS" dirty="0"/>
            </a:br>
            <a:endParaRPr lang="sr-Cyrl-RS" dirty="0"/>
          </a:p>
        </p:txBody>
      </p:sp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1378707"/>
            <a:ext cx="8229240" cy="4428905"/>
          </a:xfrm>
        </p:spPr>
        <p:txBody>
          <a:bodyPr/>
          <a:lstStyle/>
          <a:p>
            <a:r>
              <a:rPr lang="sr-Latn-RS" sz="2400" dirty="0"/>
              <a:t>1.</a:t>
            </a:r>
            <a:r>
              <a:rPr lang="en-US" sz="2400" dirty="0"/>
              <a:t> in </a:t>
            </a:r>
            <a:r>
              <a:rPr lang="en-US" sz="2400" u="sng" dirty="0"/>
              <a:t>the absence of an allergen</a:t>
            </a:r>
            <a:r>
              <a:rPr lang="en-US" sz="2400" dirty="0"/>
              <a:t>, anaphylaxis is diagnosed by </a:t>
            </a:r>
            <a:r>
              <a:rPr lang="en-US" sz="2400" u="sng" dirty="0">
                <a:solidFill>
                  <a:srgbClr val="FF0000"/>
                </a:solidFill>
              </a:rPr>
              <a:t>a rapid onset (minutes to hours</a:t>
            </a:r>
            <a:r>
              <a:rPr lang="en-US" sz="2400" dirty="0"/>
              <a:t>) of a reaction that </a:t>
            </a:r>
            <a:r>
              <a:rPr lang="en-US" sz="2400" dirty="0">
                <a:solidFill>
                  <a:schemeClr val="accent2"/>
                </a:solidFill>
              </a:rPr>
              <a:t>involves the skin</a:t>
            </a:r>
            <a:r>
              <a:rPr lang="sr-Latn-RS" sz="2400" dirty="0">
                <a:solidFill>
                  <a:schemeClr val="accent2"/>
                </a:solidFill>
              </a:rPr>
              <a:t> and/or</a:t>
            </a:r>
            <a:r>
              <a:rPr lang="en-US" sz="2400" dirty="0">
                <a:solidFill>
                  <a:schemeClr val="accent2"/>
                </a:solidFill>
              </a:rPr>
              <a:t> mucosal tissue</a:t>
            </a:r>
            <a:r>
              <a:rPr lang="en-US" sz="2400" dirty="0"/>
              <a:t>, </a:t>
            </a:r>
            <a:r>
              <a:rPr lang="en-US" sz="2400" dirty="0">
                <a:solidFill>
                  <a:schemeClr val="accent2"/>
                </a:solidFill>
              </a:rPr>
              <a:t>a</a:t>
            </a:r>
            <a:r>
              <a:rPr lang="sr-Latn-RS" sz="2400" dirty="0">
                <a:solidFill>
                  <a:schemeClr val="accent2"/>
                </a:solidFill>
              </a:rPr>
              <a:t>nd</a:t>
            </a:r>
            <a:r>
              <a:rPr lang="en-US" sz="2400" dirty="0">
                <a:solidFill>
                  <a:schemeClr val="accent2"/>
                </a:solidFill>
              </a:rPr>
              <a:t> at least one of the following symptoms</a:t>
            </a:r>
            <a:r>
              <a:rPr lang="en-US" sz="2400" dirty="0">
                <a:solidFill>
                  <a:srgbClr val="FF0000"/>
                </a:solidFill>
              </a:rPr>
              <a:t>: respiratory compromise, reduced blood pressure, or symptoms of end organ dysfunction</a:t>
            </a:r>
            <a:r>
              <a:rPr lang="en-US" sz="2400" dirty="0"/>
              <a:t>.</a:t>
            </a:r>
          </a:p>
          <a:p>
            <a:r>
              <a:rPr lang="sr-Latn-RS" sz="2400" dirty="0"/>
              <a:t>2. </a:t>
            </a:r>
            <a:r>
              <a:rPr lang="en-US" sz="2400" dirty="0"/>
              <a:t> </a:t>
            </a:r>
            <a:r>
              <a:rPr lang="en-US" sz="2400" u="sng" dirty="0"/>
              <a:t>after a likely allergen exposure</a:t>
            </a:r>
            <a:r>
              <a:rPr lang="en-US" sz="2400" dirty="0"/>
              <a:t>, two or more of the following occur: </a:t>
            </a:r>
            <a:r>
              <a:rPr lang="en-US" sz="2400" dirty="0">
                <a:solidFill>
                  <a:srgbClr val="FF0000"/>
                </a:solidFill>
              </a:rPr>
              <a:t>involvement of the skin or mucosal tissue, respiratory symptoms, decreased blood pressure, and/or gastrointestinal involvement.</a:t>
            </a:r>
          </a:p>
          <a:p>
            <a:r>
              <a:rPr lang="sr-Latn-RS" sz="2400" dirty="0"/>
              <a:t>3.</a:t>
            </a:r>
            <a:r>
              <a:rPr lang="en-US" sz="2400" dirty="0"/>
              <a:t> </a:t>
            </a:r>
            <a:r>
              <a:rPr lang="en-US" sz="2400" u="sng" dirty="0"/>
              <a:t>in the case of a known allergen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FF0000"/>
                </a:solidFill>
              </a:rPr>
              <a:t>reduced blood pressure alone is sufficient for the diagnosis of anaphylaxis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675598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1"/>
          <p:cNvPicPr/>
          <p:nvPr/>
        </p:nvPicPr>
        <p:blipFill>
          <a:blip r:embed="rId3"/>
          <a:stretch/>
        </p:blipFill>
        <p:spPr>
          <a:xfrm>
            <a:off x="1295280" y="1219320"/>
            <a:ext cx="6323760" cy="5058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457200" y="990720"/>
            <a:ext cx="8228880" cy="137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DIFFERENTIAL DIAGNOSIS</a:t>
            </a:r>
            <a:br/>
            <a:endParaRPr lang="sr-Latn-RS" sz="3200" b="0" strike="noStrike" spc="-1">
              <a:latin typeface="Arial"/>
            </a:endParaRPr>
          </a:p>
        </p:txBody>
      </p:sp>
      <p:sp>
        <p:nvSpPr>
          <p:cNvPr id="112" name="CustomShape 2"/>
          <p:cNvSpPr/>
          <p:nvPr/>
        </p:nvSpPr>
        <p:spPr>
          <a:xfrm>
            <a:off x="609480" y="2057400"/>
            <a:ext cx="8228880" cy="3504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 hysterical reaction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Syncope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Hypoglycemia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Heart attack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Vasovagal reaction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380880" y="121932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THERAPY</a:t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114" name="CustomShape 2"/>
          <p:cNvSpPr/>
          <p:nvPr/>
        </p:nvSpPr>
        <p:spPr>
          <a:xfrm>
            <a:off x="457200" y="2514600"/>
            <a:ext cx="8228880" cy="358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Treatment goals: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1. maintain vital functions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2. mitigate the effects of released mediators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3. prevention of subsequent release of mediators</a:t>
            </a:r>
            <a:endParaRPr lang="sr-Latn-RS" sz="2400" b="0" strike="noStrike" spc="-1" dirty="0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THE THERAPEUTIC APPROACH IS ADJUSTED TO THE CLINICAL PICTURE REGARDLESS OF THE MECHANISM OF SYSTEMIC ANAPHYLAXIS</a:t>
            </a:r>
            <a:endParaRPr lang="sr-Latn-RS" sz="2400" b="0" strike="noStrike" spc="-1" dirty="0">
              <a:solidFill>
                <a:srgbClr val="FF0000"/>
              </a:solidFill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39120">
              <a:lnSpc>
                <a:spcPct val="9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2817563"/>
            <a:ext cx="8229240" cy="1551194"/>
          </a:xfrm>
        </p:spPr>
        <p:txBody>
          <a:bodyPr/>
          <a:lstStyle/>
          <a:p>
            <a:r>
              <a:rPr lang="sr-Latn-RS" dirty="0"/>
              <a:t>The </a:t>
            </a:r>
            <a:r>
              <a:rPr lang="en-US" u="sng" dirty="0">
                <a:solidFill>
                  <a:schemeClr val="accent2"/>
                </a:solidFill>
              </a:rPr>
              <a:t>position </a:t>
            </a:r>
            <a:r>
              <a:rPr lang="sr-Latn-RS" u="sng" dirty="0">
                <a:solidFill>
                  <a:schemeClr val="accent2"/>
                </a:solidFill>
              </a:rPr>
              <a:t>of</a:t>
            </a:r>
            <a:r>
              <a:rPr lang="en-US" u="sng" dirty="0">
                <a:solidFill>
                  <a:schemeClr val="accent2"/>
                </a:solidFill>
              </a:rPr>
              <a:t> patient in the </a:t>
            </a:r>
            <a:r>
              <a:rPr lang="en-US" u="sng" dirty="0" err="1">
                <a:solidFill>
                  <a:schemeClr val="accent2"/>
                </a:solidFill>
              </a:rPr>
              <a:t>Trendelenburg</a:t>
            </a:r>
            <a:r>
              <a:rPr lang="en-US" u="sng" dirty="0">
                <a:solidFill>
                  <a:schemeClr val="accent2"/>
                </a:solidFill>
              </a:rPr>
              <a:t> position</a:t>
            </a:r>
            <a:r>
              <a:rPr lang="en-US" dirty="0"/>
              <a:t> (lying flat on the back with legs elevated) in order to allow blood flow to the heart and to prevent the "empty ventricle syndrome" </a:t>
            </a:r>
            <a:r>
              <a:rPr lang="sr-Latn-RS" dirty="0"/>
              <a:t>.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639188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152280" y="1066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SYSTEMIC ANAPHYLAXIS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86" name="CustomShape 2"/>
          <p:cNvSpPr/>
          <p:nvPr/>
        </p:nvSpPr>
        <p:spPr>
          <a:xfrm>
            <a:off x="925560" y="2438280"/>
            <a:ext cx="8228880" cy="319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700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8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Normovolemic vasogenic shock </a:t>
            </a:r>
            <a:r>
              <a:rPr lang="sr-Latn-RS" sz="28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with circulatory collapse caused by massive release of anaphylaxis mediators from Mast cells and Basofiles in multiple organs and systems simultaneously.</a:t>
            </a:r>
            <a:endParaRPr lang="sr-Latn-RS" sz="28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700"/>
              </a:spcBef>
            </a:pPr>
            <a:endParaRPr lang="sr-Latn-RS" sz="28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207034" y="715992"/>
            <a:ext cx="8479046" cy="53795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Cardiopulmonary arrest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: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Adults - </a:t>
            </a:r>
            <a:r>
              <a:rPr lang="sr-Latn-RS" sz="2400" b="0" i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Epinephrine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aqueous solution 1:1000 0.5 ml iv./sc., im (repeat if necessary)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Children - </a:t>
            </a:r>
            <a:r>
              <a:rPr lang="sr-Latn-RS" sz="2400" b="0" i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Epinephrine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aqueous solution 1:1000 0.2-0.3ml iv./sc., im (repeat if necessary)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In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hypotension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to stabilize TA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Dopamine 0.3-1.2 mg/kg/h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Dyspnea, cyanosis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: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O2</a:t>
            </a: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en-US" sz="2400" b="1" dirty="0"/>
              <a:t>A beta-agonist (such as albuterol)</a:t>
            </a:r>
            <a:r>
              <a:rPr lang="en-US" sz="2400" dirty="0"/>
              <a:t> to relieve breathing symptoms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Aminophylline 4-7mg/kg infusion over 15-20 minutes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If necessary, continue Aminophylline 4-5mg/kg/6h</a:t>
            </a:r>
            <a:endParaRPr lang="sr-Latn-RS" sz="2400" b="0" strike="noStrike" spc="-1" dirty="0">
              <a:latin typeface="Arial"/>
            </a:endParaRPr>
          </a:p>
          <a:p>
            <a:pPr marL="341280" indent="-339120">
              <a:lnSpc>
                <a:spcPct val="9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533520" y="1523880"/>
            <a:ext cx="8305200" cy="4876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Antihistamines - Chloropyramine (Sinopen) iv. or im.</a:t>
            </a:r>
            <a:endParaRPr lang="sr-Latn-RS" sz="2400" spc="-1" dirty="0"/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H2 blockers - Ranitidine 50 mg IV, then 150 mg twice a day per person</a:t>
            </a:r>
            <a:endParaRPr lang="sr-Latn-RS" sz="2400" b="0" strike="noStrike" spc="-1" dirty="0">
              <a:solidFill>
                <a:srgbClr val="000000"/>
              </a:solidFill>
              <a:latin typeface="Arial"/>
              <a:ea typeface="Microsoft YaHei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GC- Hydrocortisone 7-10 mg/kg, iv/im., then 5mg/kg/6h infusion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Methylprednisolone (Urbason) 40-80mg/6h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Glucagon 5-15μg/min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Liquid intake 2000ml/m2 </a:t>
            </a: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BS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venoms </a:t>
            </a:r>
            <a:r>
              <a:rPr lang="sr-Latn-RS" sz="2400" b="0" i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Epinephrine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aqueous solution 1:1000 at the injection site.</a:t>
            </a:r>
            <a:endParaRPr lang="sr-Latn-RS" sz="2400" b="0" strike="noStrike" spc="-1" dirty="0">
              <a:latin typeface="Arial"/>
            </a:endParaRPr>
          </a:p>
          <a:p>
            <a:pPr marL="341280" indent="-339120">
              <a:lnSpc>
                <a:spcPct val="9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Cyrl-RS"/>
          </a:p>
        </p:txBody>
      </p:sp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638" y="179048"/>
            <a:ext cx="4839419" cy="653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0673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603"/>
            <a:ext cx="8229240" cy="1218795"/>
          </a:xfrm>
        </p:spPr>
        <p:txBody>
          <a:bodyPr/>
          <a:lstStyle/>
          <a:p>
            <a:r>
              <a:rPr lang="en-US" b="1" dirty="0"/>
              <a:t>LABORATORY TESTING</a:t>
            </a:r>
            <a:br>
              <a:rPr lang="en-US" b="1" dirty="0"/>
            </a:br>
            <a:endParaRPr lang="sr-Cyrl-RS" dirty="0"/>
          </a:p>
        </p:txBody>
      </p:sp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2043504"/>
            <a:ext cx="8229240" cy="3099310"/>
          </a:xfrm>
        </p:spPr>
        <p:txBody>
          <a:bodyPr/>
          <a:lstStyle/>
          <a:p>
            <a:r>
              <a:rPr lang="en-US" sz="2400" u="sng" dirty="0">
                <a:solidFill>
                  <a:schemeClr val="accent2"/>
                </a:solidFill>
              </a:rPr>
              <a:t>Serum </a:t>
            </a:r>
            <a:r>
              <a:rPr lang="en-US" sz="2400" u="sng" dirty="0" err="1">
                <a:solidFill>
                  <a:schemeClr val="accent2"/>
                </a:solidFill>
              </a:rPr>
              <a:t>tryptase</a:t>
            </a:r>
            <a:r>
              <a:rPr lang="en-US" sz="2400" u="sng" dirty="0">
                <a:solidFill>
                  <a:schemeClr val="accent2"/>
                </a:solidFill>
              </a:rPr>
              <a:t> levels </a:t>
            </a:r>
            <a:r>
              <a:rPr lang="en-US" sz="2400" dirty="0">
                <a:solidFill>
                  <a:schemeClr val="accent2"/>
                </a:solidFill>
              </a:rPr>
              <a:t>reflect mast cell degranulation and </a:t>
            </a:r>
            <a:r>
              <a:rPr lang="en-US" sz="2400" u="sng" dirty="0">
                <a:solidFill>
                  <a:schemeClr val="accent2"/>
                </a:solidFill>
              </a:rPr>
              <a:t>peak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sr-Latn-RS" sz="2400" u="sng" dirty="0">
                <a:solidFill>
                  <a:schemeClr val="accent2"/>
                </a:solidFill>
              </a:rPr>
              <a:t>1-1.5 </a:t>
            </a:r>
            <a:r>
              <a:rPr lang="en-US" sz="2400" u="sng" dirty="0">
                <a:solidFill>
                  <a:schemeClr val="accent2"/>
                </a:solidFill>
              </a:rPr>
              <a:t>hours after the onset of anaphylaxis</a:t>
            </a:r>
            <a:r>
              <a:rPr lang="en-US" sz="2400" dirty="0">
                <a:solidFill>
                  <a:schemeClr val="accent2"/>
                </a:solidFill>
              </a:rPr>
              <a:t>. </a:t>
            </a:r>
            <a:endParaRPr lang="sr-Latn-RS" sz="2400" dirty="0">
              <a:solidFill>
                <a:schemeClr val="accent2"/>
              </a:solidFill>
            </a:endParaRPr>
          </a:p>
          <a:p>
            <a:r>
              <a:rPr lang="sr-Latn-RS" sz="2400" u="sng" dirty="0">
                <a:solidFill>
                  <a:srgbClr val="FF0000"/>
                </a:solidFill>
              </a:rPr>
              <a:t>T</a:t>
            </a:r>
            <a:r>
              <a:rPr lang="en-US" sz="2400" u="sng" dirty="0">
                <a:solidFill>
                  <a:srgbClr val="FF0000"/>
                </a:solidFill>
              </a:rPr>
              <a:t>he treatment </a:t>
            </a:r>
            <a:r>
              <a:rPr lang="en-US" sz="2400" dirty="0">
                <a:solidFill>
                  <a:srgbClr val="FF0000"/>
                </a:solidFill>
              </a:rPr>
              <a:t>of a patient with possible anaphylaxis </a:t>
            </a:r>
            <a:r>
              <a:rPr lang="en-US" sz="2400" u="sng" dirty="0">
                <a:solidFill>
                  <a:srgbClr val="FF0000"/>
                </a:solidFill>
              </a:rPr>
              <a:t>should not be based on serum </a:t>
            </a:r>
            <a:r>
              <a:rPr lang="en-US" sz="2400" u="sng" dirty="0" err="1">
                <a:solidFill>
                  <a:srgbClr val="FF0000"/>
                </a:solidFill>
              </a:rPr>
              <a:t>tryptase</a:t>
            </a:r>
            <a:r>
              <a:rPr lang="en-US" sz="2400" u="sng" dirty="0">
                <a:solidFill>
                  <a:srgbClr val="FF0000"/>
                </a:solidFill>
              </a:rPr>
              <a:t> levels alone</a:t>
            </a:r>
            <a:r>
              <a:rPr lang="en-US" sz="2400" dirty="0"/>
              <a:t>.</a:t>
            </a:r>
            <a:endParaRPr lang="sr-Latn-RS" sz="2400" baseline="30000" dirty="0"/>
          </a:p>
          <a:p>
            <a:r>
              <a:rPr lang="en-US" sz="2400" dirty="0"/>
              <a:t> </a:t>
            </a:r>
            <a:r>
              <a:rPr lang="en-US" sz="2400" dirty="0">
                <a:solidFill>
                  <a:schemeClr val="accent2"/>
                </a:solidFill>
              </a:rPr>
              <a:t>If a diagnosis of anaphylaxis is in doubt, results of </a:t>
            </a:r>
            <a:r>
              <a:rPr lang="en-US" sz="2400" u="sng" dirty="0">
                <a:solidFill>
                  <a:schemeClr val="accent2"/>
                </a:solidFill>
              </a:rPr>
              <a:t>laboratory testing up to three hours after symptom </a:t>
            </a:r>
            <a:r>
              <a:rPr lang="en-US" sz="2400" dirty="0">
                <a:solidFill>
                  <a:schemeClr val="accent2"/>
                </a:solidFill>
              </a:rPr>
              <a:t>onset </a:t>
            </a:r>
            <a:r>
              <a:rPr lang="en-US" sz="2400" u="sng" dirty="0">
                <a:solidFill>
                  <a:schemeClr val="accent2"/>
                </a:solidFill>
              </a:rPr>
              <a:t>can support the diagnosis in some patients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972056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457200" y="137160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40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THERAPY OF IDIOPATHIC ANAPHYLAXIS</a:t>
            </a:r>
            <a:br/>
            <a:endParaRPr lang="sr-Latn-RS" sz="4000" b="0" strike="noStrike" spc="-1">
              <a:latin typeface="Arial"/>
            </a:endParaRPr>
          </a:p>
        </p:txBody>
      </p:sp>
      <p:sp>
        <p:nvSpPr>
          <p:cNvPr id="118" name="CustomShape 2"/>
          <p:cNvSpPr/>
          <p:nvPr/>
        </p:nvSpPr>
        <p:spPr>
          <a:xfrm>
            <a:off x="533520" y="3352680"/>
            <a:ext cx="8152560" cy="330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H1 and H2 blockers - milder forms</a:t>
            </a:r>
            <a:endParaRPr lang="sr-Latn-RS" sz="28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GC- </a:t>
            </a:r>
            <a:r>
              <a:rPr lang="sr-Latn-RS" sz="2800" b="0" i="1" strike="noStrike" spc="-1">
                <a:solidFill>
                  <a:srgbClr val="000000"/>
                </a:solidFill>
                <a:latin typeface="Arial"/>
                <a:ea typeface="Microsoft YaHei"/>
              </a:rPr>
              <a:t>Prednisone </a:t>
            </a: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up to 60mg/day - severe forms or 90mg in the most severe forms.</a:t>
            </a:r>
            <a:endParaRPr lang="sr-Latn-RS" sz="28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799"/>
              </a:spcBef>
            </a:pPr>
            <a:endParaRPr lang="sr-Latn-RS" sz="28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799"/>
              </a:spcBef>
            </a:pPr>
            <a:endParaRPr lang="sr-Latn-RS" sz="2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304920" y="12952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PREVENTION</a:t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120" name="CustomShape 2"/>
          <p:cNvSpPr/>
          <p:nvPr/>
        </p:nvSpPr>
        <p:spPr>
          <a:xfrm>
            <a:off x="457200" y="2209680"/>
            <a:ext cx="8228880" cy="4037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Prohibition of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use of </a:t>
            </a: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certain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drug and giving alternative drugs that do not cause cross-sensitization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Elimination diet for food allergy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Dose provocation tests and drug desensitization should only be done if necessary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380880" y="1066680"/>
            <a:ext cx="8305200" cy="99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PREVENTION</a:t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122" name="CustomShape 2"/>
          <p:cNvSpPr/>
          <p:nvPr/>
        </p:nvSpPr>
        <p:spPr>
          <a:xfrm>
            <a:off x="304920" y="2209680"/>
            <a:ext cx="8457480" cy="411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History of previous allergic reactions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Carrying an epinephrine self-administration kit (Epi Pen or ANA kit)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Identification card with the name of the allergen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Advantage have  human  serums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preparations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J contrast agents preferably low osmolar solutions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Preventive therapy before administration of J contrast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Local anesthetics advantage for xylocaine group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9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380880" y="1600200"/>
            <a:ext cx="8228880" cy="837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PREVENTION</a:t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124" name="CustomShape 2"/>
          <p:cNvSpPr/>
          <p:nvPr/>
        </p:nvSpPr>
        <p:spPr>
          <a:xfrm>
            <a:off x="914400" y="2666880"/>
            <a:ext cx="7695360" cy="342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Discontinue the use of drugs that can increase the anaphylactoid reaction: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C00000"/>
                </a:solidFill>
                <a:latin typeface="Arial"/>
                <a:ea typeface="Microsoft YaHei"/>
              </a:rPr>
              <a:t>ß adrenergic blockers,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C00000"/>
                </a:solidFill>
                <a:latin typeface="Arial"/>
                <a:ea typeface="Microsoft YaHei"/>
              </a:rPr>
              <a:t>MAO inhibitors,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C00000"/>
                </a:solidFill>
                <a:latin typeface="Arial"/>
                <a:ea typeface="Microsoft YaHei"/>
              </a:rPr>
              <a:t>ACE inhibitors</a:t>
            </a: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1"/>
          <p:cNvPicPr/>
          <p:nvPr/>
        </p:nvPicPr>
        <p:blipFill>
          <a:blip r:embed="rId3"/>
          <a:stretch/>
        </p:blipFill>
        <p:spPr>
          <a:xfrm>
            <a:off x="914400" y="1143000"/>
            <a:ext cx="7009560" cy="5714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533520" y="1752480"/>
            <a:ext cx="8152560" cy="3047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48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URTICARIA AND ANGIOEDEMA</a:t>
            </a:r>
            <a:br/>
            <a:endParaRPr lang="sr-Latn-RS" sz="4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457200" y="106200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MECHANISMS OF TISSUE IMMUNE DAMAGE</a:t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609480" y="2819520"/>
            <a:ext cx="8152560" cy="2818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700"/>
              </a:spcBef>
            </a:pPr>
            <a:r>
              <a:rPr lang="sr-Latn-RS" sz="2800" b="0" strike="noStrike" spc="-1">
                <a:solidFill>
                  <a:srgbClr val="FF0000"/>
                </a:solidFill>
                <a:latin typeface="Arial"/>
                <a:ea typeface="Microsoft YaHei"/>
              </a:rPr>
              <a:t>SENSITIVITY REACTIONS:</a:t>
            </a:r>
            <a:endParaRPr lang="sr-Latn-RS" sz="28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Type I - anaphylactic reaction</a:t>
            </a:r>
            <a:endParaRPr lang="sr-Latn-RS" sz="28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Type II - cytotoxic reaction</a:t>
            </a:r>
            <a:endParaRPr lang="sr-Latn-RS" sz="28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Type III - reaction of immune complexes</a:t>
            </a:r>
            <a:endParaRPr lang="sr-Latn-RS" sz="28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Type IV - late type reaction</a:t>
            </a:r>
            <a:endParaRPr lang="sr-Latn-RS" sz="28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700"/>
              </a:spcBef>
            </a:pPr>
            <a:endParaRPr lang="sr-Latn-RS" sz="28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700"/>
              </a:spcBef>
            </a:pPr>
            <a:endParaRPr lang="sr-Latn-RS" sz="2800" b="0" strike="noStrike" spc="-1">
              <a:latin typeface="Arial"/>
            </a:endParaRPr>
          </a:p>
        </p:txBody>
      </p:sp>
      <p:sp>
        <p:nvSpPr>
          <p:cNvPr id="89" name="CustomShape 3"/>
          <p:cNvSpPr/>
          <p:nvPr/>
        </p:nvSpPr>
        <p:spPr>
          <a:xfrm>
            <a:off x="457200" y="3352680"/>
            <a:ext cx="6247800" cy="608760"/>
          </a:xfrm>
          <a:prstGeom prst="ellipse">
            <a:avLst/>
          </a:prstGeom>
          <a:noFill/>
          <a:ln w="25560">
            <a:solidFill>
              <a:srgbClr val="FF00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457200" y="144792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URTICARIA AND ANGIOEDEMA</a:t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128" name="CustomShape 2"/>
          <p:cNvSpPr/>
          <p:nvPr/>
        </p:nvSpPr>
        <p:spPr>
          <a:xfrm>
            <a:off x="380880" y="2362320"/>
            <a:ext cx="8228880" cy="319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Urticaria </a:t>
            </a: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 transient, limited, swelling in the dermis, red, itchy, single or confluent.</a:t>
            </a:r>
            <a:endParaRPr lang="sr-Latn-RS" sz="28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700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8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Angioedema </a:t>
            </a: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– swelling of the skin, subcutaneous tissue and mucous membranes.</a:t>
            </a:r>
            <a:endParaRPr lang="sr-Latn-RS" sz="28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700"/>
              </a:spcBef>
            </a:pPr>
            <a:endParaRPr lang="sr-Latn-RS" sz="2800" b="0" strike="noStrike" spc="-1">
              <a:latin typeface="Arial"/>
            </a:endParaRPr>
          </a:p>
        </p:txBody>
      </p:sp>
      <p:pic>
        <p:nvPicPr>
          <p:cNvPr id="129" name="Picture 3"/>
          <p:cNvPicPr/>
          <p:nvPr/>
        </p:nvPicPr>
        <p:blipFill>
          <a:blip r:embed="rId3"/>
          <a:stretch/>
        </p:blipFill>
        <p:spPr>
          <a:xfrm>
            <a:off x="152280" y="5162400"/>
            <a:ext cx="1370880" cy="1523160"/>
          </a:xfrm>
          <a:prstGeom prst="rect">
            <a:avLst/>
          </a:prstGeom>
          <a:ln>
            <a:noFill/>
          </a:ln>
        </p:spPr>
      </p:pic>
      <p:pic>
        <p:nvPicPr>
          <p:cNvPr id="130" name="Picture 4"/>
          <p:cNvPicPr/>
          <p:nvPr/>
        </p:nvPicPr>
        <p:blipFill>
          <a:blip r:embed="rId4"/>
          <a:stretch/>
        </p:blipFill>
        <p:spPr>
          <a:xfrm>
            <a:off x="1600200" y="5162400"/>
            <a:ext cx="2818800" cy="1618560"/>
          </a:xfrm>
          <a:prstGeom prst="rect">
            <a:avLst/>
          </a:prstGeom>
          <a:ln>
            <a:noFill/>
          </a:ln>
        </p:spPr>
      </p:pic>
      <p:pic>
        <p:nvPicPr>
          <p:cNvPr id="131" name="Picture 5"/>
          <p:cNvPicPr/>
          <p:nvPr/>
        </p:nvPicPr>
        <p:blipFill>
          <a:blip r:embed="rId5"/>
          <a:stretch/>
        </p:blipFill>
        <p:spPr>
          <a:xfrm>
            <a:off x="4495680" y="5173560"/>
            <a:ext cx="1904400" cy="1618560"/>
          </a:xfrm>
          <a:prstGeom prst="rect">
            <a:avLst/>
          </a:prstGeom>
          <a:ln>
            <a:noFill/>
          </a:ln>
        </p:spPr>
      </p:pic>
      <p:pic>
        <p:nvPicPr>
          <p:cNvPr id="132" name="Picture 6"/>
          <p:cNvPicPr/>
          <p:nvPr/>
        </p:nvPicPr>
        <p:blipFill>
          <a:blip r:embed="rId6"/>
          <a:stretch/>
        </p:blipFill>
        <p:spPr>
          <a:xfrm>
            <a:off x="6629400" y="5173560"/>
            <a:ext cx="2247120" cy="1672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152280" y="1447920"/>
            <a:ext cx="876240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0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URTICARIA AND ANGIOEDEMA </a:t>
            </a:r>
            <a:br/>
            <a:r>
              <a:rPr lang="sr-Latn-RS" sz="30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PATHOGENESIS</a:t>
            </a:r>
            <a:br/>
            <a:endParaRPr lang="sr-Latn-RS" sz="3000" b="0" strike="noStrike" spc="-1">
              <a:latin typeface="Arial"/>
            </a:endParaRPr>
          </a:p>
        </p:txBody>
      </p:sp>
      <p:sp>
        <p:nvSpPr>
          <p:cNvPr id="134" name="CustomShape 2"/>
          <p:cNvSpPr/>
          <p:nvPr/>
        </p:nvSpPr>
        <p:spPr>
          <a:xfrm>
            <a:off x="457200" y="2666880"/>
            <a:ext cx="7848000" cy="319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The main role is played by </a:t>
            </a:r>
            <a:r>
              <a:rPr lang="sr-Latn-RS" sz="2400" b="1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mast cells. </a:t>
            </a:r>
            <a:r>
              <a:rPr lang="sr-Latn-RS" sz="2000" spc="-1" dirty="0">
                <a:solidFill>
                  <a:srgbClr val="000000"/>
                </a:solidFill>
                <a:latin typeface="Arial"/>
                <a:ea typeface="Microsoft YaHei"/>
              </a:rPr>
              <a:t>T</a:t>
            </a:r>
            <a:r>
              <a:rPr lang="sr-Latn-RS" sz="20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he number of mast cells is increased ten times, and number of mononuclear cells (T lymphocytes) is increased  four </a:t>
            </a:r>
            <a:r>
              <a:rPr lang="sr-Latn-RS" sz="2000" spc="-1" dirty="0">
                <a:solidFill>
                  <a:srgbClr val="000000"/>
                </a:solidFill>
                <a:ea typeface="Microsoft YaHei"/>
              </a:rPr>
              <a:t>times in  skin lesions of chronic urticaria, </a:t>
            </a:r>
            <a:endParaRPr lang="sr-Latn-RS" sz="20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499"/>
              </a:spcBef>
            </a:pPr>
            <a:endParaRPr lang="sr-Latn-RS" sz="20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Dermal mast cells contain both tryptase and chymase in their granules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457200" y="1752480"/>
            <a:ext cx="82288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>
                <a:solidFill>
                  <a:srgbClr val="222268"/>
                </a:solidFill>
                <a:latin typeface="Arial"/>
                <a:ea typeface="Microsoft YaHei"/>
              </a:rPr>
              <a:t>CLINICAL CLASSIFICATION OF URTICARIA(1)</a:t>
            </a:r>
            <a:br/>
            <a:endParaRPr lang="sr-Latn-RS" sz="3200" b="0" strike="noStrike" spc="-1">
              <a:latin typeface="Arial"/>
            </a:endParaRPr>
          </a:p>
        </p:txBody>
      </p:sp>
      <p:sp>
        <p:nvSpPr>
          <p:cNvPr id="136" name="CustomShape 2"/>
          <p:cNvSpPr/>
          <p:nvPr/>
        </p:nvSpPr>
        <p:spPr>
          <a:xfrm>
            <a:off x="457200" y="2666880"/>
            <a:ext cx="8457480" cy="2894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Acute urticaria (lasts up to 6 weeks) -</a:t>
            </a: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known cause or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unknown cause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Chronic </a:t>
            </a:r>
            <a:r>
              <a:rPr lang="sr-Latn-RS" sz="2400" b="1" spc="-1" dirty="0">
                <a:solidFill>
                  <a:srgbClr val="FF0000"/>
                </a:solidFill>
                <a:ea typeface="Microsoft YaHei"/>
              </a:rPr>
              <a:t>urticaria (lasts more than 6 weeks)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a known cause or</a:t>
            </a:r>
            <a:r>
              <a:rPr lang="sr-Latn-RS" sz="2400" spc="-1" dirty="0">
                <a:latin typeface="Arial"/>
              </a:rPr>
              <a:t>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unknown cause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Cholinergic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Adrenergic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8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CustomShape 1"/>
          <p:cNvSpPr/>
          <p:nvPr/>
        </p:nvSpPr>
        <p:spPr>
          <a:xfrm>
            <a:off x="457200" y="106200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CLINICAL CLASSIFICATION OF URTICARIA(2)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138" name="CustomShape 2"/>
          <p:cNvSpPr/>
          <p:nvPr/>
        </p:nvSpPr>
        <p:spPr>
          <a:xfrm>
            <a:off x="304920" y="2301840"/>
            <a:ext cx="86860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Physical urticaria-</a:t>
            </a: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dermographism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U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rticaria </a:t>
            </a: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caused by pressure 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U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rticaria </a:t>
            </a: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caused by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light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U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rticaria and angioedema to vibrations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Urticaria caused by cold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Urticaria caused by water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U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rticaria </a:t>
            </a: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caused by heat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Contact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Urticaria induced by exertion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sr-Latn-RS" sz="2400" b="0" strike="noStrike" spc="-1" dirty="0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304920" y="990720"/>
            <a:ext cx="8152560" cy="68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DIAGNOSTIC TESTS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140" name="CustomShape 2"/>
          <p:cNvSpPr/>
          <p:nvPr/>
        </p:nvSpPr>
        <p:spPr>
          <a:xfrm>
            <a:off x="609480" y="1828800"/>
            <a:ext cx="8305200" cy="4647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Acute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-RAST test (specific IgE At)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spcBef>
                <a:spcPts val="601"/>
              </a:spcBef>
            </a:pPr>
            <a:r>
              <a:rPr lang="sr-Latn-RS" sz="2400" spc="-1" dirty="0">
                <a:solidFill>
                  <a:srgbClr val="000000"/>
                </a:solidFill>
                <a:ea typeface="Microsoft YaHei"/>
              </a:rPr>
              <a:t>-skin tests</a:t>
            </a:r>
            <a:endParaRPr lang="sr-Latn-RS" sz="2400" spc="-1" dirty="0"/>
          </a:p>
          <a:p>
            <a:pPr marL="343080" indent="-340560"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-provocation tests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Chronic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Exclude sources of chronic infection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exclude parasitosis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provocation tests (additives in food)</a:t>
            </a: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380880" y="8380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DIAGNOSTIC TESTS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142" name="CustomShape 2"/>
          <p:cNvSpPr/>
          <p:nvPr/>
        </p:nvSpPr>
        <p:spPr>
          <a:xfrm>
            <a:off x="457200" y="18288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GIT testing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(secondary nutritional allergy)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Skin tests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with nutritional allergens and RAST (primary nutritional allergy)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Hereditary angioedema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conc C4↓,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deficit or functional inactivity</a:t>
            </a:r>
            <a:r>
              <a:rPr lang="sr-Latn-RS" sz="2400" spc="-1" dirty="0">
                <a:latin typeface="Arial"/>
              </a:rPr>
              <a:t>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of inactivator C1.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457200" y="1371600"/>
            <a:ext cx="8228880" cy="53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DIAGNOSTIC TESTS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144" name="CustomShape 2"/>
          <p:cNvSpPr/>
          <p:nvPr/>
        </p:nvSpPr>
        <p:spPr>
          <a:xfrm>
            <a:off x="380880" y="2209680"/>
            <a:ext cx="8305200" cy="4494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C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C00000"/>
                </a:solidFill>
                <a:latin typeface="Arial"/>
                <a:ea typeface="Microsoft YaHei"/>
              </a:rPr>
              <a:t>Pressure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shoulder load via bandage 15 min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C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C00000"/>
                </a:solidFill>
                <a:latin typeface="Arial"/>
                <a:ea typeface="Microsoft YaHei"/>
              </a:rPr>
              <a:t>Sun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exposure to UV rays of various wave lengths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C0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C00000"/>
                </a:solidFill>
                <a:latin typeface="Arial"/>
                <a:ea typeface="Microsoft YaHei"/>
              </a:rPr>
              <a:t>Urticaria and angioedema on vibration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exposing the palms to vibrations with a massager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457200" y="914400"/>
            <a:ext cx="8228880" cy="913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DIAGNOSTIC TESTS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146" name="CustomShape 2"/>
          <p:cNvSpPr/>
          <p:nvPr/>
        </p:nvSpPr>
        <p:spPr>
          <a:xfrm>
            <a:off x="533520" y="1676520"/>
            <a:ext cx="8152560" cy="38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Heat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exposure of body parts to heat for 1-5 min.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Urticaria to cold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placing ice on the forearms for up to 20 minutes.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Contact urticaria (latex)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skin tests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prik test</a:t>
            </a:r>
            <a:endParaRPr lang="sr-Latn-RS" sz="2400" b="0" strike="noStrike" spc="-1" dirty="0">
              <a:latin typeface="Arial"/>
            </a:endParaRPr>
          </a:p>
          <a:p>
            <a:pPr marL="345420" indent="-342900">
              <a:lnSpc>
                <a:spcPct val="100000"/>
              </a:lnSpc>
              <a:spcBef>
                <a:spcPts val="601"/>
              </a:spcBef>
              <a:buFont typeface="Arial" panose="020B0604020202020204" pitchFamily="34" charset="0"/>
              <a:buChar char="•"/>
            </a:pPr>
            <a:r>
              <a:rPr lang="sr-Latn-RS" sz="2400" b="1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Cholinergic urticaria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exposure to physical exercise</a:t>
            </a: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intradermal test with methacholine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8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457200" y="1143000"/>
            <a:ext cx="8228880" cy="99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THERAPY</a:t>
            </a:r>
            <a:br/>
            <a:endParaRPr lang="sr-Latn-RS" sz="3600" b="0" strike="noStrike" spc="-1"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457200" y="2209680"/>
            <a:ext cx="8228880" cy="3885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Elimination of allergens in food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Avoid acetylsalicylic acid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Avoid food with additives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Adrenalin autoinjector Epi pen or ANA kit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Antihistamines (acute urticaria, urticaria </a:t>
            </a: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caused by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sun </a:t>
            </a:r>
            <a:r>
              <a:rPr lang="sr-Latn-RS" sz="2400" spc="-1" dirty="0">
                <a:solidFill>
                  <a:srgbClr val="000000"/>
                </a:solidFill>
                <a:latin typeface="Arial"/>
                <a:ea typeface="Microsoft YaHei"/>
              </a:rPr>
              <a:t>and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cold)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GC Pronisone 0.5 mg/kg per day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Danazol 600mg daily. one month (cholinergic urticaria), then 50mg/second day.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9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304920" y="1371600"/>
            <a:ext cx="8228880" cy="837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6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THERAPY</a:t>
            </a:r>
            <a:endParaRPr lang="sr-Latn-RS" sz="3600" b="0" strike="noStrike" spc="-1">
              <a:latin typeface="Arial"/>
            </a:endParaRPr>
          </a:p>
        </p:txBody>
      </p:sp>
      <p:sp>
        <p:nvSpPr>
          <p:cNvPr id="150" name="CustomShape 2"/>
          <p:cNvSpPr/>
          <p:nvPr/>
        </p:nvSpPr>
        <p:spPr>
          <a:xfrm>
            <a:off x="609480" y="2057400"/>
            <a:ext cx="8228880" cy="4647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799"/>
              </a:spcBef>
            </a:pPr>
            <a:endParaRPr lang="sr-Latn-RS" sz="18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1" strike="noStrike" spc="-1">
                <a:solidFill>
                  <a:srgbClr val="000000"/>
                </a:solidFill>
                <a:latin typeface="Arial"/>
                <a:ea typeface="Microsoft YaHei"/>
              </a:rPr>
              <a:t>Hereditary angioedema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-prevention in surgical interventions concentrate of inactivator C1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 methyltestosterone or attenuated sex hormone (Danazol)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343080" indent="-33408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 ICATIBANT - selective inhibitor of bradykinin B2 receptors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-ECALLANTIDE- inhibitor of kallikrein (an enzyme that induces the bradykinin system)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228600" y="609480"/>
            <a:ext cx="4876200" cy="1142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r>
              <a:rPr lang="sr-Latn-RS" sz="3200" b="0" strike="noStrike" spc="-1">
                <a:solidFill>
                  <a:srgbClr val="002060"/>
                </a:solidFill>
                <a:latin typeface="Arial"/>
                <a:ea typeface="Microsoft YaHei"/>
              </a:rPr>
              <a:t>Type I - anaphylactic reaction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91" name="CustomShape 2"/>
          <p:cNvSpPr/>
          <p:nvPr/>
        </p:nvSpPr>
        <p:spPr>
          <a:xfrm>
            <a:off x="228600" y="2057400"/>
            <a:ext cx="5257080" cy="441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First contact with an allergen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Activation of Th2 cells by antigen and stimulation of B-cells to synthesize antibodies of the IgE class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IgE production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Binding of IgE to mast cells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Re-contact with the allergen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Mast cell activation and mediator release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700"/>
              </a:spcBef>
            </a:pPr>
            <a:endParaRPr lang="sr-Latn-RS" sz="2400" b="0" strike="noStrike" spc="-1" dirty="0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700"/>
              </a:spcBef>
            </a:pPr>
            <a:endParaRPr lang="sr-Latn-RS" sz="2400" b="0" strike="noStrike" spc="-1" dirty="0">
              <a:latin typeface="Arial"/>
            </a:endParaRPr>
          </a:p>
        </p:txBody>
      </p:sp>
      <p:pic>
        <p:nvPicPr>
          <p:cNvPr id="92" name="Picture 3"/>
          <p:cNvPicPr/>
          <p:nvPr/>
        </p:nvPicPr>
        <p:blipFill>
          <a:blip r:embed="rId3"/>
          <a:stretch/>
        </p:blipFill>
        <p:spPr>
          <a:xfrm>
            <a:off x="5486400" y="22320"/>
            <a:ext cx="365688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"/>
          <p:cNvPicPr/>
          <p:nvPr/>
        </p:nvPicPr>
        <p:blipFill>
          <a:blip r:embed="rId2"/>
          <a:stretch/>
        </p:blipFill>
        <p:spPr>
          <a:xfrm>
            <a:off x="0" y="61920"/>
            <a:ext cx="9143280" cy="6813000"/>
          </a:xfrm>
          <a:prstGeom prst="rect">
            <a:avLst/>
          </a:prstGeom>
          <a:ln>
            <a:noFill/>
          </a:ln>
        </p:spPr>
      </p:pic>
      <p:sp>
        <p:nvSpPr>
          <p:cNvPr id="152" name="CustomShape 1"/>
          <p:cNvSpPr/>
          <p:nvPr/>
        </p:nvSpPr>
        <p:spPr>
          <a:xfrm>
            <a:off x="1835280" y="2637000"/>
            <a:ext cx="6049080" cy="45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>
              <a:lnSpc>
                <a:spcPct val="100000"/>
              </a:lnSpc>
            </a:pPr>
            <a:r>
              <a:rPr lang="sr-Latn-RS" sz="2400" b="1" strike="noStrike" spc="-1">
                <a:solidFill>
                  <a:srgbClr val="FFFF00"/>
                </a:solidFill>
                <a:latin typeface="Arial"/>
                <a:ea typeface="Microsoft YaHei"/>
              </a:rPr>
              <a:t>THANK YOU FOR YOUR ATTENTION</a:t>
            </a: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1"/>
          <p:cNvPicPr/>
          <p:nvPr/>
        </p:nvPicPr>
        <p:blipFill>
          <a:blip r:embed="rId3"/>
          <a:stretch/>
        </p:blipFill>
        <p:spPr>
          <a:xfrm>
            <a:off x="720000" y="0"/>
            <a:ext cx="7776000" cy="685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457200" y="1371600"/>
            <a:ext cx="8381160" cy="4723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0560">
              <a:lnSpc>
                <a:spcPct val="100000"/>
              </a:lnSpc>
              <a:spcBef>
                <a:spcPts val="700"/>
              </a:spcBef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Type I hypersensitivity reaction has 2 phases:</a:t>
            </a:r>
            <a:endParaRPr lang="sr-Latn-RS" sz="28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700"/>
              </a:spcBef>
            </a:pPr>
            <a:r>
              <a:rPr lang="sr-Latn-RS" sz="28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 </a:t>
            </a:r>
            <a:endParaRPr lang="sr-Latn-RS" sz="28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Early phase </a:t>
            </a: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(Ag+IgE+mast cell) due to the release of preformed and newly formed mast cell mediators</a:t>
            </a:r>
            <a:endParaRPr lang="sr-Latn-RS" sz="24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1" strike="noStrike" spc="-1">
                <a:solidFill>
                  <a:srgbClr val="FF0000"/>
                </a:solidFill>
                <a:latin typeface="Arial"/>
                <a:ea typeface="Microsoft YaHei"/>
              </a:rPr>
              <a:t>The late phase </a:t>
            </a: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(allergic inflammation) results from the release of Eo mediators</a:t>
            </a:r>
            <a:endParaRPr lang="sr-Latn-RS" sz="2400" b="0" strike="noStrike" spc="-1">
              <a:latin typeface="Arial"/>
            </a:endParaRPr>
          </a:p>
          <a:p>
            <a:pPr marL="341280" indent="-33912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Activation of Eo- IL-5 originating from mast cells and Th2 Ly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1"/>
          <p:cNvPicPr/>
          <p:nvPr/>
        </p:nvPicPr>
        <p:blipFill>
          <a:blip r:embed="rId3"/>
          <a:stretch/>
        </p:blipFill>
        <p:spPr>
          <a:xfrm>
            <a:off x="685800" y="1066680"/>
            <a:ext cx="8052840" cy="4590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304920" y="380880"/>
            <a:ext cx="8381160" cy="1904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br/>
            <a:br/>
            <a:br/>
            <a:r>
              <a:rPr lang="sr-Latn-RS" sz="3200" b="1" strike="noStrike" spc="-1">
                <a:solidFill>
                  <a:srgbClr val="002060"/>
                </a:solidFill>
                <a:latin typeface="Arial"/>
                <a:ea typeface="Microsoft YaHei"/>
              </a:rPr>
              <a:t>Clinical manifestations of type I hypersensitivity reaction</a:t>
            </a:r>
            <a:br/>
            <a:br/>
            <a:endParaRPr lang="sr-Latn-RS" sz="3200" b="0" strike="noStrike" spc="-1">
              <a:latin typeface="Arial"/>
            </a:endParaRPr>
          </a:p>
        </p:txBody>
      </p:sp>
      <p:sp>
        <p:nvSpPr>
          <p:cNvPr id="97" name="CustomShape 2"/>
          <p:cNvSpPr/>
          <p:nvPr/>
        </p:nvSpPr>
        <p:spPr>
          <a:xfrm>
            <a:off x="533520" y="2666880"/>
            <a:ext cx="8152560" cy="3276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Allergic rhinitis, sinusitis (hay fever)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Bronchial asthma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Food allergies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Anaphylactic shock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Acute angioedema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Urticaria</a:t>
            </a:r>
            <a:endParaRPr lang="sr-Latn-RS" sz="2400" b="0" strike="noStrike" spc="-1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000000"/>
              </a:buClr>
              <a:buFont typeface="Arial"/>
              <a:buChar char="•"/>
            </a:pPr>
            <a:r>
              <a:rPr lang="sr-Latn-RS" sz="2400" b="0" strike="noStrike" spc="-1">
                <a:solidFill>
                  <a:srgbClr val="000000"/>
                </a:solidFill>
                <a:latin typeface="Arial"/>
                <a:ea typeface="Microsoft YaHei"/>
              </a:rPr>
              <a:t>Atopic dermatitis</a:t>
            </a:r>
            <a:endParaRPr lang="sr-Latn-RS" sz="2400" b="0" strike="noStrike" spc="-1">
              <a:latin typeface="Arial"/>
            </a:endParaRPr>
          </a:p>
          <a:p>
            <a:pPr marL="3430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228600" y="990720"/>
            <a:ext cx="8228880" cy="75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r-Latn-RS" sz="3200" b="0" strike="noStrike" spc="-1">
                <a:solidFill>
                  <a:srgbClr val="002060"/>
                </a:solidFill>
                <a:latin typeface="Arial"/>
                <a:ea typeface="Microsoft YaHei"/>
              </a:rPr>
              <a:t>The most important mediators of anaphylaxis are:</a:t>
            </a:r>
            <a:endParaRPr lang="sr-Latn-RS" sz="3200" b="0" strike="noStrike" spc="-1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380880" y="2057400"/>
            <a:ext cx="7923960" cy="3198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Histamine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- increases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vascular permeability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, leads to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bronchoconstriction, edema of the larynx and airways, increases mucus secretion, stimulates the smooth muscles of the GIT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and leads to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vasodilatatio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n with a reduction in circulating blood volume,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 progressive drop in blood pressure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 and shock</a:t>
            </a: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  <a:buClr>
                <a:srgbClr val="FF0000"/>
              </a:buClr>
              <a:buFont typeface="Arial"/>
              <a:buChar char="•"/>
            </a:pPr>
            <a:r>
              <a:rPr lang="sr-Latn-RS" sz="2400" b="0" strike="noStrike" spc="-1" dirty="0">
                <a:solidFill>
                  <a:srgbClr val="FF0000"/>
                </a:solidFill>
                <a:latin typeface="Arial"/>
                <a:ea typeface="Microsoft YaHei"/>
              </a:rPr>
              <a:t>Leukotrienes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directly change the tone of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bronchial smooth muscles </a:t>
            </a:r>
            <a:r>
              <a:rPr lang="sr-Latn-RS" sz="24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and </a:t>
            </a:r>
            <a:r>
              <a:rPr lang="sr-Latn-RS" sz="2400" b="0" u="sng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increase the effects of histamine</a:t>
            </a:r>
            <a:endParaRPr lang="sr-Latn-RS" sz="2400" b="0" u="sng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  <a:p>
            <a:pPr marL="341280" indent="-340560">
              <a:lnSpc>
                <a:spcPct val="100000"/>
              </a:lnSpc>
              <a:spcBef>
                <a:spcPts val="601"/>
              </a:spcBef>
            </a:pPr>
            <a:endParaRPr lang="sr-Latn-RS" sz="2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2325</TotalTime>
  <Words>1637</Words>
  <Application>Microsoft Office PowerPoint</Application>
  <PresentationFormat>On-screen Show (4:3)</PresentationFormat>
  <Paragraphs>260</Paragraphs>
  <Slides>40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Microsoft YaHei</vt:lpstr>
      <vt:lpstr>Arial</vt:lpstr>
      <vt:lpstr>DejaVu Sans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Diagnostic criteria by National Institutes of Health (NIH) in 2006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LABORATORY TESTING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Aleksandra</dc:creator>
  <dc:description/>
  <cp:lastModifiedBy>Korisnik</cp:lastModifiedBy>
  <cp:revision>241</cp:revision>
  <cp:lastPrinted>1601-01-01T00:00:00Z</cp:lastPrinted>
  <dcterms:created xsi:type="dcterms:W3CDTF">1601-01-01T00:00:00Z</dcterms:created>
  <dcterms:modified xsi:type="dcterms:W3CDTF">2025-04-17T06:33:09Z</dcterms:modified>
  <dc:language>sr-Latn-RS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35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35</vt:i4>
  </property>
  <property fmtid="{D5CDD505-2E9C-101B-9397-08002B2CF9AE}" pid="12" name="Version">
    <vt:i4>1</vt:i4>
  </property>
</Properties>
</file>