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138"/>
  </p:notesMasterIdLst>
  <p:sldIdLst>
    <p:sldId id="257" r:id="rId2"/>
    <p:sldId id="574" r:id="rId3"/>
    <p:sldId id="258" r:id="rId4"/>
    <p:sldId id="332" r:id="rId5"/>
    <p:sldId id="259" r:id="rId6"/>
    <p:sldId id="260" r:id="rId7"/>
    <p:sldId id="330" r:id="rId8"/>
    <p:sldId id="261" r:id="rId9"/>
    <p:sldId id="262" r:id="rId10"/>
    <p:sldId id="263" r:id="rId11"/>
    <p:sldId id="264" r:id="rId12"/>
    <p:sldId id="331" r:id="rId13"/>
    <p:sldId id="265" r:id="rId14"/>
    <p:sldId id="267" r:id="rId15"/>
    <p:sldId id="273" r:id="rId16"/>
    <p:sldId id="279" r:id="rId17"/>
    <p:sldId id="333" r:id="rId18"/>
    <p:sldId id="334" r:id="rId19"/>
    <p:sldId id="335" r:id="rId20"/>
    <p:sldId id="336" r:id="rId21"/>
    <p:sldId id="283" r:id="rId22"/>
    <p:sldId id="284" r:id="rId23"/>
    <p:sldId id="285" r:id="rId24"/>
    <p:sldId id="286" r:id="rId25"/>
    <p:sldId id="287" r:id="rId26"/>
    <p:sldId id="337" r:id="rId27"/>
    <p:sldId id="288" r:id="rId28"/>
    <p:sldId id="289" r:id="rId29"/>
    <p:sldId id="290" r:id="rId30"/>
    <p:sldId id="291" r:id="rId31"/>
    <p:sldId id="571" r:id="rId32"/>
    <p:sldId id="572" r:id="rId33"/>
    <p:sldId id="314" r:id="rId34"/>
    <p:sldId id="315" r:id="rId35"/>
    <p:sldId id="316" r:id="rId36"/>
    <p:sldId id="317" r:id="rId37"/>
    <p:sldId id="343" r:id="rId38"/>
    <p:sldId id="472" r:id="rId39"/>
    <p:sldId id="573" r:id="rId40"/>
    <p:sldId id="473" r:id="rId41"/>
    <p:sldId id="474" r:id="rId42"/>
    <p:sldId id="575" r:id="rId43"/>
    <p:sldId id="475" r:id="rId44"/>
    <p:sldId id="476" r:id="rId45"/>
    <p:sldId id="576" r:id="rId46"/>
    <p:sldId id="347" r:id="rId47"/>
    <p:sldId id="348" r:id="rId48"/>
    <p:sldId id="350" r:id="rId49"/>
    <p:sldId id="351" r:id="rId50"/>
    <p:sldId id="352" r:id="rId51"/>
    <p:sldId id="353" r:id="rId52"/>
    <p:sldId id="354" r:id="rId53"/>
    <p:sldId id="357" r:id="rId54"/>
    <p:sldId id="358" r:id="rId55"/>
    <p:sldId id="359" r:id="rId56"/>
    <p:sldId id="360" r:id="rId57"/>
    <p:sldId id="362" r:id="rId58"/>
    <p:sldId id="363" r:id="rId59"/>
    <p:sldId id="364" r:id="rId60"/>
    <p:sldId id="366" r:id="rId61"/>
    <p:sldId id="367" r:id="rId62"/>
    <p:sldId id="368" r:id="rId63"/>
    <p:sldId id="369" r:id="rId64"/>
    <p:sldId id="370" r:id="rId65"/>
    <p:sldId id="371" r:id="rId66"/>
    <p:sldId id="372" r:id="rId67"/>
    <p:sldId id="373" r:id="rId68"/>
    <p:sldId id="374" r:id="rId69"/>
    <p:sldId id="377" r:id="rId70"/>
    <p:sldId id="477" r:id="rId71"/>
    <p:sldId id="481" r:id="rId72"/>
    <p:sldId id="482" r:id="rId73"/>
    <p:sldId id="483" r:id="rId74"/>
    <p:sldId id="484" r:id="rId75"/>
    <p:sldId id="485" r:id="rId76"/>
    <p:sldId id="486" r:id="rId77"/>
    <p:sldId id="488" r:id="rId78"/>
    <p:sldId id="489" r:id="rId79"/>
    <p:sldId id="491" r:id="rId80"/>
    <p:sldId id="492" r:id="rId81"/>
    <p:sldId id="493" r:id="rId82"/>
    <p:sldId id="495" r:id="rId83"/>
    <p:sldId id="497" r:id="rId84"/>
    <p:sldId id="499" r:id="rId85"/>
    <p:sldId id="500" r:id="rId86"/>
    <p:sldId id="501" r:id="rId87"/>
    <p:sldId id="502" r:id="rId88"/>
    <p:sldId id="503" r:id="rId89"/>
    <p:sldId id="504" r:id="rId90"/>
    <p:sldId id="505" r:id="rId91"/>
    <p:sldId id="506" r:id="rId92"/>
    <p:sldId id="507" r:id="rId93"/>
    <p:sldId id="508" r:id="rId94"/>
    <p:sldId id="510" r:id="rId95"/>
    <p:sldId id="512" r:id="rId96"/>
    <p:sldId id="513" r:id="rId97"/>
    <p:sldId id="514" r:id="rId98"/>
    <p:sldId id="516" r:id="rId99"/>
    <p:sldId id="518" r:id="rId100"/>
    <p:sldId id="519" r:id="rId101"/>
    <p:sldId id="522" r:id="rId102"/>
    <p:sldId id="523" r:id="rId103"/>
    <p:sldId id="524" r:id="rId104"/>
    <p:sldId id="525" r:id="rId105"/>
    <p:sldId id="526" r:id="rId106"/>
    <p:sldId id="527" r:id="rId107"/>
    <p:sldId id="529" r:id="rId108"/>
    <p:sldId id="530" r:id="rId109"/>
    <p:sldId id="531" r:id="rId110"/>
    <p:sldId id="532" r:id="rId111"/>
    <p:sldId id="533" r:id="rId112"/>
    <p:sldId id="534" r:id="rId113"/>
    <p:sldId id="539" r:id="rId114"/>
    <p:sldId id="540" r:id="rId115"/>
    <p:sldId id="541" r:id="rId116"/>
    <p:sldId id="544" r:id="rId117"/>
    <p:sldId id="546" r:id="rId118"/>
    <p:sldId id="547" r:id="rId119"/>
    <p:sldId id="548" r:id="rId120"/>
    <p:sldId id="549" r:id="rId121"/>
    <p:sldId id="551" r:id="rId122"/>
    <p:sldId id="552" r:id="rId123"/>
    <p:sldId id="553" r:id="rId124"/>
    <p:sldId id="557" r:id="rId125"/>
    <p:sldId id="558" r:id="rId126"/>
    <p:sldId id="559" r:id="rId127"/>
    <p:sldId id="560" r:id="rId128"/>
    <p:sldId id="561" r:id="rId129"/>
    <p:sldId id="562" r:id="rId130"/>
    <p:sldId id="563" r:id="rId131"/>
    <p:sldId id="564" r:id="rId132"/>
    <p:sldId id="565" r:id="rId133"/>
    <p:sldId id="566" r:id="rId134"/>
    <p:sldId id="567" r:id="rId135"/>
    <p:sldId id="570" r:id="rId136"/>
    <p:sldId id="577" r:id="rId137"/>
  </p:sldIdLst>
  <p:sldSz cx="12192000" cy="6858000"/>
  <p:notesSz cx="6858000" cy="9144000"/>
  <p:defaultTextStyle>
    <a:defPPr>
      <a:defRPr lang="e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9" d="100"/>
          <a:sy n="89" d="100"/>
        </p:scale>
        <p:origin x="432" y="53"/>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notesMaster" Target="notesMasters/notesMaster1.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presProps" Target="presProps.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tableStyles" Target="tableStyles.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6" Type="http://schemas.openxmlformats.org/officeDocument/2006/relationships/slide" Target="slides/slide15.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7.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4.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sr-Cyrl-R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BCC586-1D24-4169-B32C-C94C89B8464E}" type="datetimeFigureOut">
              <a:rPr lang="sr-Cyrl-RS" smtClean="0"/>
              <a:pPr/>
              <a:t>18.02.2024.</a:t>
            </a:fld>
            <a:endParaRPr lang="sr-Cyrl-R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sr-Cyrl-R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Cyrl-R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sr-Cyrl-R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8E7A848-AA37-4C55-8240-A40EDE3E9777}" type="slidenum">
              <a:rPr lang="sr-Cyrl-RS" smtClean="0"/>
              <a:pPr/>
              <a:t>‹#›</a:t>
            </a:fld>
            <a:endParaRPr lang="sr-Cyrl-RS"/>
          </a:p>
        </p:txBody>
      </p:sp>
    </p:spTree>
    <p:extLst>
      <p:ext uri="{BB962C8B-B14F-4D97-AF65-F5344CB8AC3E}">
        <p14:creationId xmlns:p14="http://schemas.microsoft.com/office/powerpoint/2010/main" val="24890028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3" Type="http://schemas.openxmlformats.org/officeDocument/2006/relationships/hyperlink" Target="https://sciprofiles.com/profile/author/Q0I2QXZPR2RpVWcvc1ZpMjZpWXJrK29EMzVtSmZsM2Faazd0R0xsMFVxWT0=" TargetMode="External"/><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E6BC168E-EFC1-4A31-AA89-BDAAF9C42CDD}" type="slidenum">
              <a:rPr lang="en-GB">
                <a:latin typeface="Calibri" panose="020F0502020204030204" pitchFamily="34" charset="0"/>
              </a:rPr>
              <a:pPr eaLnBrk="1" hangingPunct="1"/>
              <a:t>17</a:t>
            </a:fld>
            <a:endParaRPr lang="en-GB">
              <a:latin typeface="Calibri" panose="020F0502020204030204" pitchFamily="34" charset="0"/>
            </a:endParaRPr>
          </a:p>
        </p:txBody>
      </p:sp>
      <p:sp>
        <p:nvSpPr>
          <p:cNvPr id="23552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2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GB" smtClean="0">
              <a:latin typeface="Arial" panose="020B0604020202020204" pitchFamily="34" charset="0"/>
            </a:endParaRPr>
          </a:p>
        </p:txBody>
      </p:sp>
    </p:spTree>
    <p:extLst>
      <p:ext uri="{BB962C8B-B14F-4D97-AF65-F5344CB8AC3E}">
        <p14:creationId xmlns:p14="http://schemas.microsoft.com/office/powerpoint/2010/main" val="36160856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96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 smtClean="0">
                <a:cs typeface="Calibri" panose="020F0502020204030204" pitchFamily="34" charset="0"/>
              </a:rPr>
              <a:t>HEMODYNAMIC UNSTABLE PE, the old term "massive" PE, does not describe the size of the PE, but describes its hemodynamic effect.</a:t>
            </a:r>
            <a:endParaRPr lang="en-US" smtClean="0"/>
          </a:p>
        </p:txBody>
      </p:sp>
      <p:sp>
        <p:nvSpPr>
          <p:cNvPr id="2396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ea typeface="Gulim" pitchFamily="34" charset="-127"/>
              </a:defRPr>
            </a:lvl1pPr>
            <a:lvl2pPr marL="742950" indent="-285750" eaLnBrk="0" hangingPunct="0">
              <a:defRPr kumimoji="1" sz="2400">
                <a:solidFill>
                  <a:schemeClr val="tx1"/>
                </a:solidFill>
                <a:latin typeface="Times New Roman" panose="02020603050405020304" pitchFamily="18" charset="0"/>
                <a:ea typeface="Gulim" pitchFamily="34" charset="-127"/>
              </a:defRPr>
            </a:lvl2pPr>
            <a:lvl3pPr marL="1143000" indent="-228600" eaLnBrk="0" hangingPunct="0">
              <a:defRPr kumimoji="1" sz="2400">
                <a:solidFill>
                  <a:schemeClr val="tx1"/>
                </a:solidFill>
                <a:latin typeface="Times New Roman" panose="02020603050405020304" pitchFamily="18" charset="0"/>
                <a:ea typeface="Gulim" pitchFamily="34" charset="-127"/>
              </a:defRPr>
            </a:lvl3pPr>
            <a:lvl4pPr marL="1600200" indent="-228600" eaLnBrk="0" hangingPunct="0">
              <a:defRPr kumimoji="1" sz="2400">
                <a:solidFill>
                  <a:schemeClr val="tx1"/>
                </a:solidFill>
                <a:latin typeface="Times New Roman" panose="02020603050405020304" pitchFamily="18" charset="0"/>
                <a:ea typeface="Gulim" pitchFamily="34" charset="-127"/>
              </a:defRPr>
            </a:lvl4pPr>
            <a:lvl5pPr marL="2057400" indent="-228600" eaLnBrk="0" hangingPunct="0">
              <a:defRPr kumimoji="1" sz="2400">
                <a:solidFill>
                  <a:schemeClr val="tx1"/>
                </a:solidFill>
                <a:latin typeface="Times New Roman" panose="02020603050405020304" pitchFamily="18" charset="0"/>
                <a:ea typeface="Gulim"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9pPr>
          </a:lstStyle>
          <a:p>
            <a:pPr eaLnBrk="1" hangingPunct="1"/>
            <a:fld id="{4932ACD9-4816-4280-B65E-AA0C03DB595B}" type="slidenum">
              <a:rPr lang="en-US" sz="1200"/>
              <a:pPr eaLnBrk="1" hangingPunct="1"/>
              <a:t>53</a:t>
            </a:fld>
            <a:endParaRPr lang="en-US" sz="1200"/>
          </a:p>
        </p:txBody>
      </p:sp>
    </p:spTree>
    <p:extLst>
      <p:ext uri="{BB962C8B-B14F-4D97-AF65-F5344CB8AC3E}">
        <p14:creationId xmlns:p14="http://schemas.microsoft.com/office/powerpoint/2010/main" val="9796153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06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2406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ea typeface="Gulim" pitchFamily="34" charset="-127"/>
              </a:defRPr>
            </a:lvl1pPr>
            <a:lvl2pPr marL="742950" indent="-285750" eaLnBrk="0" hangingPunct="0">
              <a:defRPr kumimoji="1" sz="2400">
                <a:solidFill>
                  <a:schemeClr val="tx1"/>
                </a:solidFill>
                <a:latin typeface="Times New Roman" panose="02020603050405020304" pitchFamily="18" charset="0"/>
                <a:ea typeface="Gulim" pitchFamily="34" charset="-127"/>
              </a:defRPr>
            </a:lvl2pPr>
            <a:lvl3pPr marL="1143000" indent="-228600" eaLnBrk="0" hangingPunct="0">
              <a:defRPr kumimoji="1" sz="2400">
                <a:solidFill>
                  <a:schemeClr val="tx1"/>
                </a:solidFill>
                <a:latin typeface="Times New Roman" panose="02020603050405020304" pitchFamily="18" charset="0"/>
                <a:ea typeface="Gulim" pitchFamily="34" charset="-127"/>
              </a:defRPr>
            </a:lvl3pPr>
            <a:lvl4pPr marL="1600200" indent="-228600" eaLnBrk="0" hangingPunct="0">
              <a:defRPr kumimoji="1" sz="2400">
                <a:solidFill>
                  <a:schemeClr val="tx1"/>
                </a:solidFill>
                <a:latin typeface="Times New Roman" panose="02020603050405020304" pitchFamily="18" charset="0"/>
                <a:ea typeface="Gulim" pitchFamily="34" charset="-127"/>
              </a:defRPr>
            </a:lvl4pPr>
            <a:lvl5pPr marL="2057400" indent="-228600" eaLnBrk="0" hangingPunct="0">
              <a:defRPr kumimoji="1" sz="2400">
                <a:solidFill>
                  <a:schemeClr val="tx1"/>
                </a:solidFill>
                <a:latin typeface="Times New Roman" panose="02020603050405020304" pitchFamily="18" charset="0"/>
                <a:ea typeface="Gulim"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9pPr>
          </a:lstStyle>
          <a:p>
            <a:pPr eaLnBrk="1" hangingPunct="1"/>
            <a:fld id="{61B89794-9EA6-438F-96DD-52BF22CBBAD4}" type="slidenum">
              <a:rPr lang="sr-Latn-CS" altLang="en-US" sz="1200"/>
              <a:pPr eaLnBrk="1" hangingPunct="1"/>
              <a:t>55</a:t>
            </a:fld>
            <a:endParaRPr lang="sr-Latn-CS" altLang="en-US" sz="1200"/>
          </a:p>
        </p:txBody>
      </p:sp>
    </p:spTree>
    <p:extLst>
      <p:ext uri="{BB962C8B-B14F-4D97-AF65-F5344CB8AC3E}">
        <p14:creationId xmlns:p14="http://schemas.microsoft.com/office/powerpoint/2010/main" val="30464898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16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2416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ea typeface="Gulim" pitchFamily="34" charset="-127"/>
              </a:defRPr>
            </a:lvl1pPr>
            <a:lvl2pPr marL="742950" indent="-285750" eaLnBrk="0" hangingPunct="0">
              <a:defRPr kumimoji="1" sz="2400">
                <a:solidFill>
                  <a:schemeClr val="tx1"/>
                </a:solidFill>
                <a:latin typeface="Times New Roman" panose="02020603050405020304" pitchFamily="18" charset="0"/>
                <a:ea typeface="Gulim" pitchFamily="34" charset="-127"/>
              </a:defRPr>
            </a:lvl2pPr>
            <a:lvl3pPr marL="1143000" indent="-228600" eaLnBrk="0" hangingPunct="0">
              <a:defRPr kumimoji="1" sz="2400">
                <a:solidFill>
                  <a:schemeClr val="tx1"/>
                </a:solidFill>
                <a:latin typeface="Times New Roman" panose="02020603050405020304" pitchFamily="18" charset="0"/>
                <a:ea typeface="Gulim" pitchFamily="34" charset="-127"/>
              </a:defRPr>
            </a:lvl3pPr>
            <a:lvl4pPr marL="1600200" indent="-228600" eaLnBrk="0" hangingPunct="0">
              <a:defRPr kumimoji="1" sz="2400">
                <a:solidFill>
                  <a:schemeClr val="tx1"/>
                </a:solidFill>
                <a:latin typeface="Times New Roman" panose="02020603050405020304" pitchFamily="18" charset="0"/>
                <a:ea typeface="Gulim" pitchFamily="34" charset="-127"/>
              </a:defRPr>
            </a:lvl4pPr>
            <a:lvl5pPr marL="2057400" indent="-228600" eaLnBrk="0" hangingPunct="0">
              <a:defRPr kumimoji="1" sz="2400">
                <a:solidFill>
                  <a:schemeClr val="tx1"/>
                </a:solidFill>
                <a:latin typeface="Times New Roman" panose="02020603050405020304" pitchFamily="18" charset="0"/>
                <a:ea typeface="Gulim"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9pPr>
          </a:lstStyle>
          <a:p>
            <a:pPr eaLnBrk="1" hangingPunct="1"/>
            <a:fld id="{E87A5181-5C9A-4CF4-9F19-182683EC9EE0}" type="slidenum">
              <a:rPr lang="en-US" altLang="en-US" sz="1200"/>
              <a:pPr eaLnBrk="1" hangingPunct="1"/>
              <a:t>61</a:t>
            </a:fld>
            <a:endParaRPr lang="en-US" altLang="en-US" sz="1200"/>
          </a:p>
        </p:txBody>
      </p:sp>
    </p:spTree>
    <p:extLst>
      <p:ext uri="{BB962C8B-B14F-4D97-AF65-F5344CB8AC3E}">
        <p14:creationId xmlns:p14="http://schemas.microsoft.com/office/powerpoint/2010/main" val="26528155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26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2426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ea typeface="Gulim" pitchFamily="34" charset="-127"/>
              </a:defRPr>
            </a:lvl1pPr>
            <a:lvl2pPr marL="742950" indent="-285750" eaLnBrk="0" hangingPunct="0">
              <a:defRPr kumimoji="1" sz="2400">
                <a:solidFill>
                  <a:schemeClr val="tx1"/>
                </a:solidFill>
                <a:latin typeface="Times New Roman" panose="02020603050405020304" pitchFamily="18" charset="0"/>
                <a:ea typeface="Gulim" pitchFamily="34" charset="-127"/>
              </a:defRPr>
            </a:lvl2pPr>
            <a:lvl3pPr marL="1143000" indent="-228600" eaLnBrk="0" hangingPunct="0">
              <a:defRPr kumimoji="1" sz="2400">
                <a:solidFill>
                  <a:schemeClr val="tx1"/>
                </a:solidFill>
                <a:latin typeface="Times New Roman" panose="02020603050405020304" pitchFamily="18" charset="0"/>
                <a:ea typeface="Gulim" pitchFamily="34" charset="-127"/>
              </a:defRPr>
            </a:lvl3pPr>
            <a:lvl4pPr marL="1600200" indent="-228600" eaLnBrk="0" hangingPunct="0">
              <a:defRPr kumimoji="1" sz="2400">
                <a:solidFill>
                  <a:schemeClr val="tx1"/>
                </a:solidFill>
                <a:latin typeface="Times New Roman" panose="02020603050405020304" pitchFamily="18" charset="0"/>
                <a:ea typeface="Gulim" pitchFamily="34" charset="-127"/>
              </a:defRPr>
            </a:lvl4pPr>
            <a:lvl5pPr marL="2057400" indent="-228600" eaLnBrk="0" hangingPunct="0">
              <a:defRPr kumimoji="1" sz="2400">
                <a:solidFill>
                  <a:schemeClr val="tx1"/>
                </a:solidFill>
                <a:latin typeface="Times New Roman" panose="02020603050405020304" pitchFamily="18" charset="0"/>
                <a:ea typeface="Gulim"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9pPr>
          </a:lstStyle>
          <a:p>
            <a:pPr eaLnBrk="1" hangingPunct="1"/>
            <a:fld id="{A58801F3-EC59-4973-BBA3-34F5F57AD870}" type="slidenum">
              <a:rPr lang="en-US" altLang="en-US" sz="1200"/>
              <a:pPr eaLnBrk="1" hangingPunct="1"/>
              <a:t>62</a:t>
            </a:fld>
            <a:endParaRPr lang="en-US" altLang="en-US" sz="1200"/>
          </a:p>
        </p:txBody>
      </p:sp>
    </p:spTree>
    <p:extLst>
      <p:ext uri="{BB962C8B-B14F-4D97-AF65-F5344CB8AC3E}">
        <p14:creationId xmlns:p14="http://schemas.microsoft.com/office/powerpoint/2010/main" val="12024713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47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2447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ea typeface="Gulim" pitchFamily="34" charset="-127"/>
              </a:defRPr>
            </a:lvl1pPr>
            <a:lvl2pPr marL="742950" indent="-285750" eaLnBrk="0" hangingPunct="0">
              <a:defRPr kumimoji="1" sz="2400">
                <a:solidFill>
                  <a:schemeClr val="tx1"/>
                </a:solidFill>
                <a:latin typeface="Times New Roman" panose="02020603050405020304" pitchFamily="18" charset="0"/>
                <a:ea typeface="Gulim" pitchFamily="34" charset="-127"/>
              </a:defRPr>
            </a:lvl2pPr>
            <a:lvl3pPr marL="1143000" indent="-228600" eaLnBrk="0" hangingPunct="0">
              <a:defRPr kumimoji="1" sz="2400">
                <a:solidFill>
                  <a:schemeClr val="tx1"/>
                </a:solidFill>
                <a:latin typeface="Times New Roman" panose="02020603050405020304" pitchFamily="18" charset="0"/>
                <a:ea typeface="Gulim" pitchFamily="34" charset="-127"/>
              </a:defRPr>
            </a:lvl3pPr>
            <a:lvl4pPr marL="1600200" indent="-228600" eaLnBrk="0" hangingPunct="0">
              <a:defRPr kumimoji="1" sz="2400">
                <a:solidFill>
                  <a:schemeClr val="tx1"/>
                </a:solidFill>
                <a:latin typeface="Times New Roman" panose="02020603050405020304" pitchFamily="18" charset="0"/>
                <a:ea typeface="Gulim" pitchFamily="34" charset="-127"/>
              </a:defRPr>
            </a:lvl4pPr>
            <a:lvl5pPr marL="2057400" indent="-228600" eaLnBrk="0" hangingPunct="0">
              <a:defRPr kumimoji="1" sz="2400">
                <a:solidFill>
                  <a:schemeClr val="tx1"/>
                </a:solidFill>
                <a:latin typeface="Times New Roman" panose="02020603050405020304" pitchFamily="18" charset="0"/>
                <a:ea typeface="Gulim"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9pPr>
          </a:lstStyle>
          <a:p>
            <a:pPr eaLnBrk="1" hangingPunct="1"/>
            <a:fld id="{BBA6F856-2E64-4075-B69C-2FC7F94DFDB2}" type="slidenum">
              <a:rPr lang="en-US" altLang="en-US" sz="1200"/>
              <a:pPr eaLnBrk="1" hangingPunct="1"/>
              <a:t>64</a:t>
            </a:fld>
            <a:endParaRPr lang="en-US" altLang="en-US" sz="1200"/>
          </a:p>
        </p:txBody>
      </p:sp>
    </p:spTree>
    <p:extLst>
      <p:ext uri="{BB962C8B-B14F-4D97-AF65-F5344CB8AC3E}">
        <p14:creationId xmlns:p14="http://schemas.microsoft.com/office/powerpoint/2010/main" val="20109183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2457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ea typeface="Gulim" pitchFamily="34" charset="-127"/>
              </a:defRPr>
            </a:lvl1pPr>
            <a:lvl2pPr marL="742950" indent="-285750" eaLnBrk="0" hangingPunct="0">
              <a:defRPr kumimoji="1" sz="2400">
                <a:solidFill>
                  <a:schemeClr val="tx1"/>
                </a:solidFill>
                <a:latin typeface="Times New Roman" panose="02020603050405020304" pitchFamily="18" charset="0"/>
                <a:ea typeface="Gulim" pitchFamily="34" charset="-127"/>
              </a:defRPr>
            </a:lvl2pPr>
            <a:lvl3pPr marL="1143000" indent="-228600" eaLnBrk="0" hangingPunct="0">
              <a:defRPr kumimoji="1" sz="2400">
                <a:solidFill>
                  <a:schemeClr val="tx1"/>
                </a:solidFill>
                <a:latin typeface="Times New Roman" panose="02020603050405020304" pitchFamily="18" charset="0"/>
                <a:ea typeface="Gulim" pitchFamily="34" charset="-127"/>
              </a:defRPr>
            </a:lvl3pPr>
            <a:lvl4pPr marL="1600200" indent="-228600" eaLnBrk="0" hangingPunct="0">
              <a:defRPr kumimoji="1" sz="2400">
                <a:solidFill>
                  <a:schemeClr val="tx1"/>
                </a:solidFill>
                <a:latin typeface="Times New Roman" panose="02020603050405020304" pitchFamily="18" charset="0"/>
                <a:ea typeface="Gulim" pitchFamily="34" charset="-127"/>
              </a:defRPr>
            </a:lvl4pPr>
            <a:lvl5pPr marL="2057400" indent="-228600" eaLnBrk="0" hangingPunct="0">
              <a:defRPr kumimoji="1" sz="2400">
                <a:solidFill>
                  <a:schemeClr val="tx1"/>
                </a:solidFill>
                <a:latin typeface="Times New Roman" panose="02020603050405020304" pitchFamily="18" charset="0"/>
                <a:ea typeface="Gulim"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9pPr>
          </a:lstStyle>
          <a:p>
            <a:pPr eaLnBrk="1" hangingPunct="1"/>
            <a:fld id="{71E63759-927F-4A8C-97BA-14D7271D6C3D}" type="slidenum">
              <a:rPr lang="en-US" altLang="en-US" sz="1200"/>
              <a:pPr eaLnBrk="1" hangingPunct="1"/>
              <a:t>65</a:t>
            </a:fld>
            <a:endParaRPr lang="en-US" altLang="en-US" sz="1200"/>
          </a:p>
        </p:txBody>
      </p:sp>
    </p:spTree>
    <p:extLst>
      <p:ext uri="{BB962C8B-B14F-4D97-AF65-F5344CB8AC3E}">
        <p14:creationId xmlns:p14="http://schemas.microsoft.com/office/powerpoint/2010/main" val="24515381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67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2467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ea typeface="Gulim" pitchFamily="34" charset="-127"/>
              </a:defRPr>
            </a:lvl1pPr>
            <a:lvl2pPr marL="742950" indent="-285750" eaLnBrk="0" hangingPunct="0">
              <a:defRPr kumimoji="1" sz="2400">
                <a:solidFill>
                  <a:schemeClr val="tx1"/>
                </a:solidFill>
                <a:latin typeface="Times New Roman" panose="02020603050405020304" pitchFamily="18" charset="0"/>
                <a:ea typeface="Gulim" pitchFamily="34" charset="-127"/>
              </a:defRPr>
            </a:lvl2pPr>
            <a:lvl3pPr marL="1143000" indent="-228600" eaLnBrk="0" hangingPunct="0">
              <a:defRPr kumimoji="1" sz="2400">
                <a:solidFill>
                  <a:schemeClr val="tx1"/>
                </a:solidFill>
                <a:latin typeface="Times New Roman" panose="02020603050405020304" pitchFamily="18" charset="0"/>
                <a:ea typeface="Gulim" pitchFamily="34" charset="-127"/>
              </a:defRPr>
            </a:lvl3pPr>
            <a:lvl4pPr marL="1600200" indent="-228600" eaLnBrk="0" hangingPunct="0">
              <a:defRPr kumimoji="1" sz="2400">
                <a:solidFill>
                  <a:schemeClr val="tx1"/>
                </a:solidFill>
                <a:latin typeface="Times New Roman" panose="02020603050405020304" pitchFamily="18" charset="0"/>
                <a:ea typeface="Gulim" pitchFamily="34" charset="-127"/>
              </a:defRPr>
            </a:lvl4pPr>
            <a:lvl5pPr marL="2057400" indent="-228600" eaLnBrk="0" hangingPunct="0">
              <a:defRPr kumimoji="1" sz="2400">
                <a:solidFill>
                  <a:schemeClr val="tx1"/>
                </a:solidFill>
                <a:latin typeface="Times New Roman" panose="02020603050405020304" pitchFamily="18" charset="0"/>
                <a:ea typeface="Gulim"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9pPr>
          </a:lstStyle>
          <a:p>
            <a:pPr eaLnBrk="1" hangingPunct="1"/>
            <a:fld id="{AC8CE5BD-19EA-4DD0-B839-D61CFDBDCE69}" type="slidenum">
              <a:rPr lang="en-US" altLang="en-US" sz="1200"/>
              <a:pPr eaLnBrk="1" hangingPunct="1"/>
              <a:t>67</a:t>
            </a:fld>
            <a:endParaRPr lang="en-US" altLang="en-US" sz="1200"/>
          </a:p>
        </p:txBody>
      </p:sp>
    </p:spTree>
    <p:extLst>
      <p:ext uri="{BB962C8B-B14F-4D97-AF65-F5344CB8AC3E}">
        <p14:creationId xmlns:p14="http://schemas.microsoft.com/office/powerpoint/2010/main" val="37468889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78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2478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ea typeface="Gulim" pitchFamily="34" charset="-127"/>
              </a:defRPr>
            </a:lvl1pPr>
            <a:lvl2pPr marL="742950" indent="-285750" eaLnBrk="0" hangingPunct="0">
              <a:defRPr kumimoji="1" sz="2400">
                <a:solidFill>
                  <a:schemeClr val="tx1"/>
                </a:solidFill>
                <a:latin typeface="Times New Roman" panose="02020603050405020304" pitchFamily="18" charset="0"/>
                <a:ea typeface="Gulim" pitchFamily="34" charset="-127"/>
              </a:defRPr>
            </a:lvl2pPr>
            <a:lvl3pPr marL="1143000" indent="-228600" eaLnBrk="0" hangingPunct="0">
              <a:defRPr kumimoji="1" sz="2400">
                <a:solidFill>
                  <a:schemeClr val="tx1"/>
                </a:solidFill>
                <a:latin typeface="Times New Roman" panose="02020603050405020304" pitchFamily="18" charset="0"/>
                <a:ea typeface="Gulim" pitchFamily="34" charset="-127"/>
              </a:defRPr>
            </a:lvl3pPr>
            <a:lvl4pPr marL="1600200" indent="-228600" eaLnBrk="0" hangingPunct="0">
              <a:defRPr kumimoji="1" sz="2400">
                <a:solidFill>
                  <a:schemeClr val="tx1"/>
                </a:solidFill>
                <a:latin typeface="Times New Roman" panose="02020603050405020304" pitchFamily="18" charset="0"/>
                <a:ea typeface="Gulim" pitchFamily="34" charset="-127"/>
              </a:defRPr>
            </a:lvl4pPr>
            <a:lvl5pPr marL="2057400" indent="-228600" eaLnBrk="0" hangingPunct="0">
              <a:defRPr kumimoji="1" sz="2400">
                <a:solidFill>
                  <a:schemeClr val="tx1"/>
                </a:solidFill>
                <a:latin typeface="Times New Roman" panose="02020603050405020304" pitchFamily="18" charset="0"/>
                <a:ea typeface="Gulim"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9pPr>
          </a:lstStyle>
          <a:p>
            <a:pPr eaLnBrk="1" hangingPunct="1"/>
            <a:fld id="{6445E1BB-86FB-4F99-9EC9-A2DFAA46E605}" type="slidenum">
              <a:rPr lang="en-US" altLang="en-US" sz="1200"/>
              <a:pPr eaLnBrk="1" hangingPunct="1"/>
              <a:t>69</a:t>
            </a:fld>
            <a:endParaRPr lang="en-US" altLang="en-US" sz="1200"/>
          </a:p>
        </p:txBody>
      </p:sp>
    </p:spTree>
    <p:extLst>
      <p:ext uri="{BB962C8B-B14F-4D97-AF65-F5344CB8AC3E}">
        <p14:creationId xmlns:p14="http://schemas.microsoft.com/office/powerpoint/2010/main" val="16655082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88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2488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ea typeface="Gulim" pitchFamily="34" charset="-127"/>
              </a:defRPr>
            </a:lvl1pPr>
            <a:lvl2pPr marL="742950" indent="-285750" eaLnBrk="0" hangingPunct="0">
              <a:defRPr kumimoji="1" sz="2400">
                <a:solidFill>
                  <a:schemeClr val="tx1"/>
                </a:solidFill>
                <a:latin typeface="Times New Roman" panose="02020603050405020304" pitchFamily="18" charset="0"/>
                <a:ea typeface="Gulim" pitchFamily="34" charset="-127"/>
              </a:defRPr>
            </a:lvl2pPr>
            <a:lvl3pPr marL="1143000" indent="-228600" eaLnBrk="0" hangingPunct="0">
              <a:defRPr kumimoji="1" sz="2400">
                <a:solidFill>
                  <a:schemeClr val="tx1"/>
                </a:solidFill>
                <a:latin typeface="Times New Roman" panose="02020603050405020304" pitchFamily="18" charset="0"/>
                <a:ea typeface="Gulim" pitchFamily="34" charset="-127"/>
              </a:defRPr>
            </a:lvl3pPr>
            <a:lvl4pPr marL="1600200" indent="-228600" eaLnBrk="0" hangingPunct="0">
              <a:defRPr kumimoji="1" sz="2400">
                <a:solidFill>
                  <a:schemeClr val="tx1"/>
                </a:solidFill>
                <a:latin typeface="Times New Roman" panose="02020603050405020304" pitchFamily="18" charset="0"/>
                <a:ea typeface="Gulim" pitchFamily="34" charset="-127"/>
              </a:defRPr>
            </a:lvl4pPr>
            <a:lvl5pPr marL="2057400" indent="-228600" eaLnBrk="0" hangingPunct="0">
              <a:defRPr kumimoji="1" sz="2400">
                <a:solidFill>
                  <a:schemeClr val="tx1"/>
                </a:solidFill>
                <a:latin typeface="Times New Roman" panose="02020603050405020304" pitchFamily="18" charset="0"/>
                <a:ea typeface="Gulim"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9pPr>
          </a:lstStyle>
          <a:p>
            <a:pPr eaLnBrk="1" hangingPunct="1"/>
            <a:fld id="{B9306585-94D5-465C-9E11-A1A075E7AA2F}" type="slidenum">
              <a:rPr lang="en-US" altLang="en-US" sz="1200"/>
              <a:pPr eaLnBrk="1" hangingPunct="1"/>
              <a:t>70</a:t>
            </a:fld>
            <a:endParaRPr lang="en-US" altLang="en-US" sz="1200"/>
          </a:p>
        </p:txBody>
      </p:sp>
    </p:spTree>
    <p:extLst>
      <p:ext uri="{BB962C8B-B14F-4D97-AF65-F5344CB8AC3E}">
        <p14:creationId xmlns:p14="http://schemas.microsoft.com/office/powerpoint/2010/main" val="41212134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29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i="1" smtClean="0">
              <a:solidFill>
                <a:schemeClr val="bg2"/>
              </a:solidFill>
              <a:cs typeface="Calibri" panose="020F0502020204030204" pitchFamily="34" charset="0"/>
            </a:endParaRPr>
          </a:p>
        </p:txBody>
      </p:sp>
      <p:sp>
        <p:nvSpPr>
          <p:cNvPr id="2529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ea typeface="Gulim" pitchFamily="34" charset="-127"/>
              </a:defRPr>
            </a:lvl1pPr>
            <a:lvl2pPr marL="742950" indent="-285750" eaLnBrk="0" hangingPunct="0">
              <a:defRPr kumimoji="1" sz="2400">
                <a:solidFill>
                  <a:schemeClr val="tx1"/>
                </a:solidFill>
                <a:latin typeface="Times New Roman" panose="02020603050405020304" pitchFamily="18" charset="0"/>
                <a:ea typeface="Gulim" pitchFamily="34" charset="-127"/>
              </a:defRPr>
            </a:lvl2pPr>
            <a:lvl3pPr marL="1143000" indent="-228600" eaLnBrk="0" hangingPunct="0">
              <a:defRPr kumimoji="1" sz="2400">
                <a:solidFill>
                  <a:schemeClr val="tx1"/>
                </a:solidFill>
                <a:latin typeface="Times New Roman" panose="02020603050405020304" pitchFamily="18" charset="0"/>
                <a:ea typeface="Gulim" pitchFamily="34" charset="-127"/>
              </a:defRPr>
            </a:lvl3pPr>
            <a:lvl4pPr marL="1600200" indent="-228600" eaLnBrk="0" hangingPunct="0">
              <a:defRPr kumimoji="1" sz="2400">
                <a:solidFill>
                  <a:schemeClr val="tx1"/>
                </a:solidFill>
                <a:latin typeface="Times New Roman" panose="02020603050405020304" pitchFamily="18" charset="0"/>
                <a:ea typeface="Gulim" pitchFamily="34" charset="-127"/>
              </a:defRPr>
            </a:lvl4pPr>
            <a:lvl5pPr marL="2057400" indent="-228600" eaLnBrk="0" hangingPunct="0">
              <a:defRPr kumimoji="1" sz="2400">
                <a:solidFill>
                  <a:schemeClr val="tx1"/>
                </a:solidFill>
                <a:latin typeface="Times New Roman" panose="02020603050405020304" pitchFamily="18" charset="0"/>
                <a:ea typeface="Gulim"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9pPr>
          </a:lstStyle>
          <a:p>
            <a:pPr eaLnBrk="1" hangingPunct="1"/>
            <a:fld id="{164EE460-7CD8-4FF3-A371-D2BD9B6FC9C2}" type="slidenum">
              <a:rPr lang="en-US" sz="1200"/>
              <a:pPr eaLnBrk="1" hangingPunct="1"/>
              <a:t>71</a:t>
            </a:fld>
            <a:endParaRPr lang="en-US" sz="1200"/>
          </a:p>
        </p:txBody>
      </p:sp>
    </p:spTree>
    <p:extLst>
      <p:ext uri="{BB962C8B-B14F-4D97-AF65-F5344CB8AC3E}">
        <p14:creationId xmlns:p14="http://schemas.microsoft.com/office/powerpoint/2010/main" val="26472093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8" name="Rectangle 7"/>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32A56162-C12E-456B-9A89-91EC1CD8BAB1}" type="slidenum">
              <a:rPr lang="en-GB"/>
              <a:pPr eaLnBrk="1" hangingPunct="1"/>
              <a:t>18</a:t>
            </a:fld>
            <a:endParaRPr lang="en-GB"/>
          </a:p>
        </p:txBody>
      </p:sp>
      <p:sp>
        <p:nvSpPr>
          <p:cNvPr id="23654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654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latin typeface="Arial" panose="020B0604020202020204" pitchFamily="34" charset="0"/>
            </a:endParaRPr>
          </a:p>
        </p:txBody>
      </p:sp>
    </p:spTree>
    <p:extLst>
      <p:ext uri="{BB962C8B-B14F-4D97-AF65-F5344CB8AC3E}">
        <p14:creationId xmlns:p14="http://schemas.microsoft.com/office/powerpoint/2010/main" val="254794810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39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2539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ea typeface="Gulim" pitchFamily="34" charset="-127"/>
              </a:defRPr>
            </a:lvl1pPr>
            <a:lvl2pPr marL="742950" indent="-285750" eaLnBrk="0" hangingPunct="0">
              <a:defRPr kumimoji="1" sz="2400">
                <a:solidFill>
                  <a:schemeClr val="tx1"/>
                </a:solidFill>
                <a:latin typeface="Times New Roman" panose="02020603050405020304" pitchFamily="18" charset="0"/>
                <a:ea typeface="Gulim" pitchFamily="34" charset="-127"/>
              </a:defRPr>
            </a:lvl2pPr>
            <a:lvl3pPr marL="1143000" indent="-228600" eaLnBrk="0" hangingPunct="0">
              <a:defRPr kumimoji="1" sz="2400">
                <a:solidFill>
                  <a:schemeClr val="tx1"/>
                </a:solidFill>
                <a:latin typeface="Times New Roman" panose="02020603050405020304" pitchFamily="18" charset="0"/>
                <a:ea typeface="Gulim" pitchFamily="34" charset="-127"/>
              </a:defRPr>
            </a:lvl3pPr>
            <a:lvl4pPr marL="1600200" indent="-228600" eaLnBrk="0" hangingPunct="0">
              <a:defRPr kumimoji="1" sz="2400">
                <a:solidFill>
                  <a:schemeClr val="tx1"/>
                </a:solidFill>
                <a:latin typeface="Times New Roman" panose="02020603050405020304" pitchFamily="18" charset="0"/>
                <a:ea typeface="Gulim" pitchFamily="34" charset="-127"/>
              </a:defRPr>
            </a:lvl4pPr>
            <a:lvl5pPr marL="2057400" indent="-228600" eaLnBrk="0" hangingPunct="0">
              <a:defRPr kumimoji="1" sz="2400">
                <a:solidFill>
                  <a:schemeClr val="tx1"/>
                </a:solidFill>
                <a:latin typeface="Times New Roman" panose="02020603050405020304" pitchFamily="18" charset="0"/>
                <a:ea typeface="Gulim"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9pPr>
          </a:lstStyle>
          <a:p>
            <a:pPr eaLnBrk="1" hangingPunct="1"/>
            <a:fld id="{164C7389-7BBB-4DF1-90CE-69E0392144BD}" type="slidenum">
              <a:rPr lang="en-US" sz="1200"/>
              <a:pPr eaLnBrk="1" hangingPunct="1"/>
              <a:t>72</a:t>
            </a:fld>
            <a:endParaRPr lang="en-US" sz="1200"/>
          </a:p>
        </p:txBody>
      </p:sp>
    </p:spTree>
    <p:extLst>
      <p:ext uri="{BB962C8B-B14F-4D97-AF65-F5344CB8AC3E}">
        <p14:creationId xmlns:p14="http://schemas.microsoft.com/office/powerpoint/2010/main" val="272293191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49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2549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ea typeface="Gulim" pitchFamily="34" charset="-127"/>
              </a:defRPr>
            </a:lvl1pPr>
            <a:lvl2pPr marL="742950" indent="-285750" eaLnBrk="0" hangingPunct="0">
              <a:defRPr kumimoji="1" sz="2400">
                <a:solidFill>
                  <a:schemeClr val="tx1"/>
                </a:solidFill>
                <a:latin typeface="Times New Roman" panose="02020603050405020304" pitchFamily="18" charset="0"/>
                <a:ea typeface="Gulim" pitchFamily="34" charset="-127"/>
              </a:defRPr>
            </a:lvl2pPr>
            <a:lvl3pPr marL="1143000" indent="-228600" eaLnBrk="0" hangingPunct="0">
              <a:defRPr kumimoji="1" sz="2400">
                <a:solidFill>
                  <a:schemeClr val="tx1"/>
                </a:solidFill>
                <a:latin typeface="Times New Roman" panose="02020603050405020304" pitchFamily="18" charset="0"/>
                <a:ea typeface="Gulim" pitchFamily="34" charset="-127"/>
              </a:defRPr>
            </a:lvl3pPr>
            <a:lvl4pPr marL="1600200" indent="-228600" eaLnBrk="0" hangingPunct="0">
              <a:defRPr kumimoji="1" sz="2400">
                <a:solidFill>
                  <a:schemeClr val="tx1"/>
                </a:solidFill>
                <a:latin typeface="Times New Roman" panose="02020603050405020304" pitchFamily="18" charset="0"/>
                <a:ea typeface="Gulim" pitchFamily="34" charset="-127"/>
              </a:defRPr>
            </a:lvl4pPr>
            <a:lvl5pPr marL="2057400" indent="-228600" eaLnBrk="0" hangingPunct="0">
              <a:defRPr kumimoji="1" sz="2400">
                <a:solidFill>
                  <a:schemeClr val="tx1"/>
                </a:solidFill>
                <a:latin typeface="Times New Roman" panose="02020603050405020304" pitchFamily="18" charset="0"/>
                <a:ea typeface="Gulim"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9pPr>
          </a:lstStyle>
          <a:p>
            <a:pPr eaLnBrk="1" hangingPunct="1"/>
            <a:fld id="{30268D0E-C746-40F0-B7AE-AECB8731BB50}" type="slidenum">
              <a:rPr lang="en-US" altLang="en-US" sz="1200"/>
              <a:pPr eaLnBrk="1" hangingPunct="1"/>
              <a:t>73</a:t>
            </a:fld>
            <a:endParaRPr lang="en-US" altLang="en-US" sz="1200"/>
          </a:p>
        </p:txBody>
      </p:sp>
    </p:spTree>
    <p:extLst>
      <p:ext uri="{BB962C8B-B14F-4D97-AF65-F5344CB8AC3E}">
        <p14:creationId xmlns:p14="http://schemas.microsoft.com/office/powerpoint/2010/main" val="7346751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21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2621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ea typeface="Gulim" pitchFamily="34" charset="-127"/>
              </a:defRPr>
            </a:lvl1pPr>
            <a:lvl2pPr marL="742950" indent="-285750" eaLnBrk="0" hangingPunct="0">
              <a:defRPr kumimoji="1" sz="2400">
                <a:solidFill>
                  <a:schemeClr val="tx1"/>
                </a:solidFill>
                <a:latin typeface="Times New Roman" panose="02020603050405020304" pitchFamily="18" charset="0"/>
                <a:ea typeface="Gulim" pitchFamily="34" charset="-127"/>
              </a:defRPr>
            </a:lvl2pPr>
            <a:lvl3pPr marL="1143000" indent="-228600" eaLnBrk="0" hangingPunct="0">
              <a:defRPr kumimoji="1" sz="2400">
                <a:solidFill>
                  <a:schemeClr val="tx1"/>
                </a:solidFill>
                <a:latin typeface="Times New Roman" panose="02020603050405020304" pitchFamily="18" charset="0"/>
                <a:ea typeface="Gulim" pitchFamily="34" charset="-127"/>
              </a:defRPr>
            </a:lvl3pPr>
            <a:lvl4pPr marL="1600200" indent="-228600" eaLnBrk="0" hangingPunct="0">
              <a:defRPr kumimoji="1" sz="2400">
                <a:solidFill>
                  <a:schemeClr val="tx1"/>
                </a:solidFill>
                <a:latin typeface="Times New Roman" panose="02020603050405020304" pitchFamily="18" charset="0"/>
                <a:ea typeface="Gulim" pitchFamily="34" charset="-127"/>
              </a:defRPr>
            </a:lvl4pPr>
            <a:lvl5pPr marL="2057400" indent="-228600" eaLnBrk="0" hangingPunct="0">
              <a:defRPr kumimoji="1" sz="2400">
                <a:solidFill>
                  <a:schemeClr val="tx1"/>
                </a:solidFill>
                <a:latin typeface="Times New Roman" panose="02020603050405020304" pitchFamily="18" charset="0"/>
                <a:ea typeface="Gulim"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9pPr>
          </a:lstStyle>
          <a:p>
            <a:pPr eaLnBrk="1" hangingPunct="1"/>
            <a:fld id="{F34A9C16-C9D9-41A2-B065-290DC68F88A9}" type="slidenum">
              <a:rPr lang="en-US" altLang="en-US" sz="1200"/>
              <a:pPr eaLnBrk="1" hangingPunct="1"/>
              <a:t>75</a:t>
            </a:fld>
            <a:endParaRPr lang="en-US" altLang="en-US" sz="1200"/>
          </a:p>
        </p:txBody>
      </p:sp>
    </p:spTree>
    <p:extLst>
      <p:ext uri="{BB962C8B-B14F-4D97-AF65-F5344CB8AC3E}">
        <p14:creationId xmlns:p14="http://schemas.microsoft.com/office/powerpoint/2010/main" val="104564926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sr-Latn-CS" altLang="en-US" smtClean="0"/>
          </a:p>
        </p:txBody>
      </p:sp>
      <p:sp>
        <p:nvSpPr>
          <p:cNvPr id="2662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ea typeface="Gulim" pitchFamily="34" charset="-127"/>
              </a:defRPr>
            </a:lvl1pPr>
            <a:lvl2pPr marL="742950" indent="-285750" eaLnBrk="0" hangingPunct="0">
              <a:defRPr kumimoji="1" sz="2400">
                <a:solidFill>
                  <a:schemeClr val="tx1"/>
                </a:solidFill>
                <a:latin typeface="Times New Roman" panose="02020603050405020304" pitchFamily="18" charset="0"/>
                <a:ea typeface="Gulim" pitchFamily="34" charset="-127"/>
              </a:defRPr>
            </a:lvl2pPr>
            <a:lvl3pPr marL="1143000" indent="-228600" eaLnBrk="0" hangingPunct="0">
              <a:defRPr kumimoji="1" sz="2400">
                <a:solidFill>
                  <a:schemeClr val="tx1"/>
                </a:solidFill>
                <a:latin typeface="Times New Roman" panose="02020603050405020304" pitchFamily="18" charset="0"/>
                <a:ea typeface="Gulim" pitchFamily="34" charset="-127"/>
              </a:defRPr>
            </a:lvl3pPr>
            <a:lvl4pPr marL="1600200" indent="-228600" eaLnBrk="0" hangingPunct="0">
              <a:defRPr kumimoji="1" sz="2400">
                <a:solidFill>
                  <a:schemeClr val="tx1"/>
                </a:solidFill>
                <a:latin typeface="Times New Roman" panose="02020603050405020304" pitchFamily="18" charset="0"/>
                <a:ea typeface="Gulim" pitchFamily="34" charset="-127"/>
              </a:defRPr>
            </a:lvl4pPr>
            <a:lvl5pPr marL="2057400" indent="-228600" eaLnBrk="0" hangingPunct="0">
              <a:defRPr kumimoji="1" sz="2400">
                <a:solidFill>
                  <a:schemeClr val="tx1"/>
                </a:solidFill>
                <a:latin typeface="Times New Roman" panose="02020603050405020304" pitchFamily="18" charset="0"/>
                <a:ea typeface="Gulim"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9pPr>
          </a:lstStyle>
          <a:p>
            <a:pPr eaLnBrk="1" hangingPunct="1"/>
            <a:fld id="{2A239C7E-561F-4B2B-8B2E-D08C9B9F4522}" type="slidenum">
              <a:rPr lang="sr-Latn-CS" altLang="en-US" sz="1200">
                <a:cs typeface="Times New Roman" panose="02020603050405020304" pitchFamily="18" charset="0"/>
              </a:rPr>
              <a:pPr eaLnBrk="1" hangingPunct="1"/>
              <a:t>76</a:t>
            </a:fld>
            <a:endParaRPr lang="sr-Latn-CS" altLang="en-US" sz="1200">
              <a:cs typeface="Times New Roman" panose="02020603050405020304" pitchFamily="18" charset="0"/>
            </a:endParaRPr>
          </a:p>
        </p:txBody>
      </p:sp>
    </p:spTree>
    <p:extLst>
      <p:ext uri="{BB962C8B-B14F-4D97-AF65-F5344CB8AC3E}">
        <p14:creationId xmlns:p14="http://schemas.microsoft.com/office/powerpoint/2010/main" val="308127557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36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 b="1" smtClean="0"/>
              <a:t>STOPping Anticoagulation for Isolated or Incidental Subsegmental Pulmonary Embolism (STOPAPE)</a:t>
            </a:r>
          </a:p>
          <a:p>
            <a:endParaRPr lang="en-US" smtClean="0"/>
          </a:p>
        </p:txBody>
      </p:sp>
      <p:sp>
        <p:nvSpPr>
          <p:cNvPr id="2836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ea typeface="Gulim" pitchFamily="34" charset="-127"/>
              </a:defRPr>
            </a:lvl1pPr>
            <a:lvl2pPr marL="742950" indent="-285750" eaLnBrk="0" hangingPunct="0">
              <a:defRPr kumimoji="1" sz="2400">
                <a:solidFill>
                  <a:schemeClr val="tx1"/>
                </a:solidFill>
                <a:latin typeface="Times New Roman" panose="02020603050405020304" pitchFamily="18" charset="0"/>
                <a:ea typeface="Gulim" pitchFamily="34" charset="-127"/>
              </a:defRPr>
            </a:lvl2pPr>
            <a:lvl3pPr marL="1143000" indent="-228600" eaLnBrk="0" hangingPunct="0">
              <a:defRPr kumimoji="1" sz="2400">
                <a:solidFill>
                  <a:schemeClr val="tx1"/>
                </a:solidFill>
                <a:latin typeface="Times New Roman" panose="02020603050405020304" pitchFamily="18" charset="0"/>
                <a:ea typeface="Gulim" pitchFamily="34" charset="-127"/>
              </a:defRPr>
            </a:lvl3pPr>
            <a:lvl4pPr marL="1600200" indent="-228600" eaLnBrk="0" hangingPunct="0">
              <a:defRPr kumimoji="1" sz="2400">
                <a:solidFill>
                  <a:schemeClr val="tx1"/>
                </a:solidFill>
                <a:latin typeface="Times New Roman" panose="02020603050405020304" pitchFamily="18" charset="0"/>
                <a:ea typeface="Gulim" pitchFamily="34" charset="-127"/>
              </a:defRPr>
            </a:lvl4pPr>
            <a:lvl5pPr marL="2057400" indent="-228600" eaLnBrk="0" hangingPunct="0">
              <a:defRPr kumimoji="1" sz="2400">
                <a:solidFill>
                  <a:schemeClr val="tx1"/>
                </a:solidFill>
                <a:latin typeface="Times New Roman" panose="02020603050405020304" pitchFamily="18" charset="0"/>
                <a:ea typeface="Gulim"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9pPr>
          </a:lstStyle>
          <a:p>
            <a:pPr eaLnBrk="1" hangingPunct="1"/>
            <a:fld id="{3C62530B-0AF9-4329-9924-C9DABA777372}" type="slidenum">
              <a:rPr lang="en-US" sz="1200"/>
              <a:pPr eaLnBrk="1" hangingPunct="1"/>
              <a:t>77</a:t>
            </a:fld>
            <a:endParaRPr lang="en-US" sz="1200"/>
          </a:p>
        </p:txBody>
      </p:sp>
    </p:spTree>
    <p:extLst>
      <p:ext uri="{BB962C8B-B14F-4D97-AF65-F5344CB8AC3E}">
        <p14:creationId xmlns:p14="http://schemas.microsoft.com/office/powerpoint/2010/main" val="255455676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46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2846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ea typeface="Gulim" pitchFamily="34" charset="-127"/>
              </a:defRPr>
            </a:lvl1pPr>
            <a:lvl2pPr marL="742950" indent="-285750" eaLnBrk="0" hangingPunct="0">
              <a:defRPr kumimoji="1" sz="2400">
                <a:solidFill>
                  <a:schemeClr val="tx1"/>
                </a:solidFill>
                <a:latin typeface="Times New Roman" panose="02020603050405020304" pitchFamily="18" charset="0"/>
                <a:ea typeface="Gulim" pitchFamily="34" charset="-127"/>
              </a:defRPr>
            </a:lvl2pPr>
            <a:lvl3pPr marL="1143000" indent="-228600" eaLnBrk="0" hangingPunct="0">
              <a:defRPr kumimoji="1" sz="2400">
                <a:solidFill>
                  <a:schemeClr val="tx1"/>
                </a:solidFill>
                <a:latin typeface="Times New Roman" panose="02020603050405020304" pitchFamily="18" charset="0"/>
                <a:ea typeface="Gulim" pitchFamily="34" charset="-127"/>
              </a:defRPr>
            </a:lvl3pPr>
            <a:lvl4pPr marL="1600200" indent="-228600" eaLnBrk="0" hangingPunct="0">
              <a:defRPr kumimoji="1" sz="2400">
                <a:solidFill>
                  <a:schemeClr val="tx1"/>
                </a:solidFill>
                <a:latin typeface="Times New Roman" panose="02020603050405020304" pitchFamily="18" charset="0"/>
                <a:ea typeface="Gulim" pitchFamily="34" charset="-127"/>
              </a:defRPr>
            </a:lvl4pPr>
            <a:lvl5pPr marL="2057400" indent="-228600" eaLnBrk="0" hangingPunct="0">
              <a:defRPr kumimoji="1" sz="2400">
                <a:solidFill>
                  <a:schemeClr val="tx1"/>
                </a:solidFill>
                <a:latin typeface="Times New Roman" panose="02020603050405020304" pitchFamily="18" charset="0"/>
                <a:ea typeface="Gulim"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9pPr>
          </a:lstStyle>
          <a:p>
            <a:pPr eaLnBrk="1" hangingPunct="1"/>
            <a:fld id="{85C360FB-BFF8-46DB-8F8B-431D4FD0D7C6}" type="slidenum">
              <a:rPr lang="en-US" altLang="en-US" sz="1200"/>
              <a:pPr eaLnBrk="1" hangingPunct="1"/>
              <a:t>78</a:t>
            </a:fld>
            <a:endParaRPr lang="en-US" altLang="en-US" sz="1200"/>
          </a:p>
        </p:txBody>
      </p:sp>
    </p:spTree>
    <p:extLst>
      <p:ext uri="{BB962C8B-B14F-4D97-AF65-F5344CB8AC3E}">
        <p14:creationId xmlns:p14="http://schemas.microsoft.com/office/powerpoint/2010/main" val="114095864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56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2857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ea typeface="Gulim" pitchFamily="34" charset="-127"/>
              </a:defRPr>
            </a:lvl1pPr>
            <a:lvl2pPr marL="742950" indent="-285750" eaLnBrk="0" hangingPunct="0">
              <a:defRPr kumimoji="1" sz="2400">
                <a:solidFill>
                  <a:schemeClr val="tx1"/>
                </a:solidFill>
                <a:latin typeface="Times New Roman" panose="02020603050405020304" pitchFamily="18" charset="0"/>
                <a:ea typeface="Gulim" pitchFamily="34" charset="-127"/>
              </a:defRPr>
            </a:lvl2pPr>
            <a:lvl3pPr marL="1143000" indent="-228600" eaLnBrk="0" hangingPunct="0">
              <a:defRPr kumimoji="1" sz="2400">
                <a:solidFill>
                  <a:schemeClr val="tx1"/>
                </a:solidFill>
                <a:latin typeface="Times New Roman" panose="02020603050405020304" pitchFamily="18" charset="0"/>
                <a:ea typeface="Gulim" pitchFamily="34" charset="-127"/>
              </a:defRPr>
            </a:lvl3pPr>
            <a:lvl4pPr marL="1600200" indent="-228600" eaLnBrk="0" hangingPunct="0">
              <a:defRPr kumimoji="1" sz="2400">
                <a:solidFill>
                  <a:schemeClr val="tx1"/>
                </a:solidFill>
                <a:latin typeface="Times New Roman" panose="02020603050405020304" pitchFamily="18" charset="0"/>
                <a:ea typeface="Gulim" pitchFamily="34" charset="-127"/>
              </a:defRPr>
            </a:lvl4pPr>
            <a:lvl5pPr marL="2057400" indent="-228600" eaLnBrk="0" hangingPunct="0">
              <a:defRPr kumimoji="1" sz="2400">
                <a:solidFill>
                  <a:schemeClr val="tx1"/>
                </a:solidFill>
                <a:latin typeface="Times New Roman" panose="02020603050405020304" pitchFamily="18" charset="0"/>
                <a:ea typeface="Gulim"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9pPr>
          </a:lstStyle>
          <a:p>
            <a:pPr eaLnBrk="1" hangingPunct="1"/>
            <a:fld id="{87952879-D41A-4CA5-A680-C74BE4A14DE8}" type="slidenum">
              <a:rPr lang="en-US" altLang="en-US" sz="1200"/>
              <a:pPr eaLnBrk="1" hangingPunct="1"/>
              <a:t>79</a:t>
            </a:fld>
            <a:endParaRPr lang="en-US" altLang="en-US" sz="1200"/>
          </a:p>
        </p:txBody>
      </p:sp>
    </p:spTree>
    <p:extLst>
      <p:ext uri="{BB962C8B-B14F-4D97-AF65-F5344CB8AC3E}">
        <p14:creationId xmlns:p14="http://schemas.microsoft.com/office/powerpoint/2010/main" val="60602455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2867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ea typeface="Gulim" pitchFamily="34" charset="-127"/>
              </a:defRPr>
            </a:lvl1pPr>
            <a:lvl2pPr marL="742950" indent="-285750" eaLnBrk="0" hangingPunct="0">
              <a:defRPr kumimoji="1" sz="2400">
                <a:solidFill>
                  <a:schemeClr val="tx1"/>
                </a:solidFill>
                <a:latin typeface="Times New Roman" panose="02020603050405020304" pitchFamily="18" charset="0"/>
                <a:ea typeface="Gulim" pitchFamily="34" charset="-127"/>
              </a:defRPr>
            </a:lvl2pPr>
            <a:lvl3pPr marL="1143000" indent="-228600" eaLnBrk="0" hangingPunct="0">
              <a:defRPr kumimoji="1" sz="2400">
                <a:solidFill>
                  <a:schemeClr val="tx1"/>
                </a:solidFill>
                <a:latin typeface="Times New Roman" panose="02020603050405020304" pitchFamily="18" charset="0"/>
                <a:ea typeface="Gulim" pitchFamily="34" charset="-127"/>
              </a:defRPr>
            </a:lvl3pPr>
            <a:lvl4pPr marL="1600200" indent="-228600" eaLnBrk="0" hangingPunct="0">
              <a:defRPr kumimoji="1" sz="2400">
                <a:solidFill>
                  <a:schemeClr val="tx1"/>
                </a:solidFill>
                <a:latin typeface="Times New Roman" panose="02020603050405020304" pitchFamily="18" charset="0"/>
                <a:ea typeface="Gulim" pitchFamily="34" charset="-127"/>
              </a:defRPr>
            </a:lvl4pPr>
            <a:lvl5pPr marL="2057400" indent="-228600" eaLnBrk="0" hangingPunct="0">
              <a:defRPr kumimoji="1" sz="2400">
                <a:solidFill>
                  <a:schemeClr val="tx1"/>
                </a:solidFill>
                <a:latin typeface="Times New Roman" panose="02020603050405020304" pitchFamily="18" charset="0"/>
                <a:ea typeface="Gulim"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9pPr>
          </a:lstStyle>
          <a:p>
            <a:pPr eaLnBrk="1" hangingPunct="1"/>
            <a:fld id="{5BF7E1FC-479F-4C65-9579-37B908EC8DF2}" type="slidenum">
              <a:rPr lang="en-US" altLang="en-US" sz="1200"/>
              <a:pPr eaLnBrk="1" hangingPunct="1"/>
              <a:t>80</a:t>
            </a:fld>
            <a:endParaRPr lang="en-US" altLang="en-US" sz="1200"/>
          </a:p>
        </p:txBody>
      </p:sp>
    </p:spTree>
    <p:extLst>
      <p:ext uri="{BB962C8B-B14F-4D97-AF65-F5344CB8AC3E}">
        <p14:creationId xmlns:p14="http://schemas.microsoft.com/office/powerpoint/2010/main" val="396081684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77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2877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ea typeface="Gulim" pitchFamily="34" charset="-127"/>
              </a:defRPr>
            </a:lvl1pPr>
            <a:lvl2pPr marL="742950" indent="-285750" eaLnBrk="0" hangingPunct="0">
              <a:defRPr kumimoji="1" sz="2400">
                <a:solidFill>
                  <a:schemeClr val="tx1"/>
                </a:solidFill>
                <a:latin typeface="Times New Roman" panose="02020603050405020304" pitchFamily="18" charset="0"/>
                <a:ea typeface="Gulim" pitchFamily="34" charset="-127"/>
              </a:defRPr>
            </a:lvl2pPr>
            <a:lvl3pPr marL="1143000" indent="-228600" eaLnBrk="0" hangingPunct="0">
              <a:defRPr kumimoji="1" sz="2400">
                <a:solidFill>
                  <a:schemeClr val="tx1"/>
                </a:solidFill>
                <a:latin typeface="Times New Roman" panose="02020603050405020304" pitchFamily="18" charset="0"/>
                <a:ea typeface="Gulim" pitchFamily="34" charset="-127"/>
              </a:defRPr>
            </a:lvl3pPr>
            <a:lvl4pPr marL="1600200" indent="-228600" eaLnBrk="0" hangingPunct="0">
              <a:defRPr kumimoji="1" sz="2400">
                <a:solidFill>
                  <a:schemeClr val="tx1"/>
                </a:solidFill>
                <a:latin typeface="Times New Roman" panose="02020603050405020304" pitchFamily="18" charset="0"/>
                <a:ea typeface="Gulim" pitchFamily="34" charset="-127"/>
              </a:defRPr>
            </a:lvl4pPr>
            <a:lvl5pPr marL="2057400" indent="-228600" eaLnBrk="0" hangingPunct="0">
              <a:defRPr kumimoji="1" sz="2400">
                <a:solidFill>
                  <a:schemeClr val="tx1"/>
                </a:solidFill>
                <a:latin typeface="Times New Roman" panose="02020603050405020304" pitchFamily="18" charset="0"/>
                <a:ea typeface="Gulim"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9pPr>
          </a:lstStyle>
          <a:p>
            <a:pPr eaLnBrk="1" hangingPunct="1"/>
            <a:fld id="{B128B60E-4A3F-49EB-907E-D8CFC243D155}" type="slidenum">
              <a:rPr lang="en-US" altLang="en-US" sz="1200"/>
              <a:pPr eaLnBrk="1" hangingPunct="1"/>
              <a:t>82</a:t>
            </a:fld>
            <a:endParaRPr lang="en-US" altLang="en-US" sz="1200"/>
          </a:p>
        </p:txBody>
      </p:sp>
    </p:spTree>
    <p:extLst>
      <p:ext uri="{BB962C8B-B14F-4D97-AF65-F5344CB8AC3E}">
        <p14:creationId xmlns:p14="http://schemas.microsoft.com/office/powerpoint/2010/main" val="199459928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8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08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2908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ea typeface="Gulim" pitchFamily="34" charset="-127"/>
              </a:defRPr>
            </a:lvl1pPr>
            <a:lvl2pPr marL="742950" indent="-285750" eaLnBrk="0" hangingPunct="0">
              <a:defRPr kumimoji="1" sz="2400">
                <a:solidFill>
                  <a:schemeClr val="tx1"/>
                </a:solidFill>
                <a:latin typeface="Times New Roman" panose="02020603050405020304" pitchFamily="18" charset="0"/>
                <a:ea typeface="Gulim" pitchFamily="34" charset="-127"/>
              </a:defRPr>
            </a:lvl2pPr>
            <a:lvl3pPr marL="1143000" indent="-228600" eaLnBrk="0" hangingPunct="0">
              <a:defRPr kumimoji="1" sz="2400">
                <a:solidFill>
                  <a:schemeClr val="tx1"/>
                </a:solidFill>
                <a:latin typeface="Times New Roman" panose="02020603050405020304" pitchFamily="18" charset="0"/>
                <a:ea typeface="Gulim" pitchFamily="34" charset="-127"/>
              </a:defRPr>
            </a:lvl3pPr>
            <a:lvl4pPr marL="1600200" indent="-228600" eaLnBrk="0" hangingPunct="0">
              <a:defRPr kumimoji="1" sz="2400">
                <a:solidFill>
                  <a:schemeClr val="tx1"/>
                </a:solidFill>
                <a:latin typeface="Times New Roman" panose="02020603050405020304" pitchFamily="18" charset="0"/>
                <a:ea typeface="Gulim" pitchFamily="34" charset="-127"/>
              </a:defRPr>
            </a:lvl4pPr>
            <a:lvl5pPr marL="2057400" indent="-228600" eaLnBrk="0" hangingPunct="0">
              <a:defRPr kumimoji="1" sz="2400">
                <a:solidFill>
                  <a:schemeClr val="tx1"/>
                </a:solidFill>
                <a:latin typeface="Times New Roman" panose="02020603050405020304" pitchFamily="18" charset="0"/>
                <a:ea typeface="Gulim"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9pPr>
          </a:lstStyle>
          <a:p>
            <a:pPr eaLnBrk="1" hangingPunct="1"/>
            <a:fld id="{258D873B-6363-46A3-A4A5-D77A27776565}" type="slidenum">
              <a:rPr lang="en-US" altLang="en-US" sz="1200"/>
              <a:pPr eaLnBrk="1" hangingPunct="1"/>
              <a:t>85</a:t>
            </a:fld>
            <a:endParaRPr lang="en-US" altLang="en-US" sz="1200"/>
          </a:p>
        </p:txBody>
      </p:sp>
    </p:spTree>
    <p:extLst>
      <p:ext uri="{BB962C8B-B14F-4D97-AF65-F5344CB8AC3E}">
        <p14:creationId xmlns:p14="http://schemas.microsoft.com/office/powerpoint/2010/main" val="14567587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B282AFA8-2D86-4FFB-98BF-793E0905D81E}" type="slidenum">
              <a:rPr lang="en-US">
                <a:solidFill>
                  <a:srgbClr val="000000"/>
                </a:solidFill>
                <a:latin typeface="Calibri" panose="020F0502020204030204" pitchFamily="34" charset="0"/>
              </a:rPr>
              <a:pPr eaLnBrk="1" hangingPunct="1"/>
              <a:t>20</a:t>
            </a:fld>
            <a:endParaRPr lang="th-TH">
              <a:solidFill>
                <a:srgbClr val="000000"/>
              </a:solidFill>
              <a:latin typeface="Calibri" panose="020F0502020204030204" pitchFamily="34" charset="0"/>
              <a:cs typeface="Cordia New" pitchFamily="34" charset="-34"/>
            </a:endParaRPr>
          </a:p>
        </p:txBody>
      </p:sp>
      <p:sp>
        <p:nvSpPr>
          <p:cNvPr id="23757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7572" name="Rectangle 3"/>
          <p:cNvSpPr>
            <a:spLocks noGrp="1" noChangeArrowheads="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sr-Latn-RS" smtClean="0"/>
          </a:p>
        </p:txBody>
      </p:sp>
    </p:spTree>
    <p:extLst>
      <p:ext uri="{BB962C8B-B14F-4D97-AF65-F5344CB8AC3E}">
        <p14:creationId xmlns:p14="http://schemas.microsoft.com/office/powerpoint/2010/main" val="377389523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18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2918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ea typeface="Gulim" pitchFamily="34" charset="-127"/>
              </a:defRPr>
            </a:lvl1pPr>
            <a:lvl2pPr marL="742950" indent="-285750" eaLnBrk="0" hangingPunct="0">
              <a:defRPr kumimoji="1" sz="2400">
                <a:solidFill>
                  <a:schemeClr val="tx1"/>
                </a:solidFill>
                <a:latin typeface="Times New Roman" panose="02020603050405020304" pitchFamily="18" charset="0"/>
                <a:ea typeface="Gulim" pitchFamily="34" charset="-127"/>
              </a:defRPr>
            </a:lvl2pPr>
            <a:lvl3pPr marL="1143000" indent="-228600" eaLnBrk="0" hangingPunct="0">
              <a:defRPr kumimoji="1" sz="2400">
                <a:solidFill>
                  <a:schemeClr val="tx1"/>
                </a:solidFill>
                <a:latin typeface="Times New Roman" panose="02020603050405020304" pitchFamily="18" charset="0"/>
                <a:ea typeface="Gulim" pitchFamily="34" charset="-127"/>
              </a:defRPr>
            </a:lvl3pPr>
            <a:lvl4pPr marL="1600200" indent="-228600" eaLnBrk="0" hangingPunct="0">
              <a:defRPr kumimoji="1" sz="2400">
                <a:solidFill>
                  <a:schemeClr val="tx1"/>
                </a:solidFill>
                <a:latin typeface="Times New Roman" panose="02020603050405020304" pitchFamily="18" charset="0"/>
                <a:ea typeface="Gulim" pitchFamily="34" charset="-127"/>
              </a:defRPr>
            </a:lvl4pPr>
            <a:lvl5pPr marL="2057400" indent="-228600" eaLnBrk="0" hangingPunct="0">
              <a:defRPr kumimoji="1" sz="2400">
                <a:solidFill>
                  <a:schemeClr val="tx1"/>
                </a:solidFill>
                <a:latin typeface="Times New Roman" panose="02020603050405020304" pitchFamily="18" charset="0"/>
                <a:ea typeface="Gulim"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9pPr>
          </a:lstStyle>
          <a:p>
            <a:pPr eaLnBrk="1" hangingPunct="1"/>
            <a:fld id="{3ABB759A-392C-4F68-AF05-DD9AE65CC747}" type="slidenum">
              <a:rPr lang="en-US" altLang="en-US" sz="1200"/>
              <a:pPr eaLnBrk="1" hangingPunct="1"/>
              <a:t>87</a:t>
            </a:fld>
            <a:endParaRPr lang="en-US" altLang="en-US" sz="1200"/>
          </a:p>
        </p:txBody>
      </p:sp>
    </p:spTree>
    <p:extLst>
      <p:ext uri="{BB962C8B-B14F-4D97-AF65-F5344CB8AC3E}">
        <p14:creationId xmlns:p14="http://schemas.microsoft.com/office/powerpoint/2010/main" val="92818720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28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sr-Latn-CS" altLang="en-US" b="1" smtClean="0"/>
          </a:p>
        </p:txBody>
      </p:sp>
      <p:sp>
        <p:nvSpPr>
          <p:cNvPr id="2928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ea typeface="Gulim" pitchFamily="34" charset="-127"/>
              </a:defRPr>
            </a:lvl1pPr>
            <a:lvl2pPr marL="742950" indent="-285750" eaLnBrk="0" hangingPunct="0">
              <a:defRPr kumimoji="1" sz="2400">
                <a:solidFill>
                  <a:schemeClr val="tx1"/>
                </a:solidFill>
                <a:latin typeface="Times New Roman" panose="02020603050405020304" pitchFamily="18" charset="0"/>
                <a:ea typeface="Gulim" pitchFamily="34" charset="-127"/>
              </a:defRPr>
            </a:lvl2pPr>
            <a:lvl3pPr marL="1143000" indent="-228600" eaLnBrk="0" hangingPunct="0">
              <a:defRPr kumimoji="1" sz="2400">
                <a:solidFill>
                  <a:schemeClr val="tx1"/>
                </a:solidFill>
                <a:latin typeface="Times New Roman" panose="02020603050405020304" pitchFamily="18" charset="0"/>
                <a:ea typeface="Gulim" pitchFamily="34" charset="-127"/>
              </a:defRPr>
            </a:lvl3pPr>
            <a:lvl4pPr marL="1600200" indent="-228600" eaLnBrk="0" hangingPunct="0">
              <a:defRPr kumimoji="1" sz="2400">
                <a:solidFill>
                  <a:schemeClr val="tx1"/>
                </a:solidFill>
                <a:latin typeface="Times New Roman" panose="02020603050405020304" pitchFamily="18" charset="0"/>
                <a:ea typeface="Gulim" pitchFamily="34" charset="-127"/>
              </a:defRPr>
            </a:lvl4pPr>
            <a:lvl5pPr marL="2057400" indent="-228600" eaLnBrk="0" hangingPunct="0">
              <a:defRPr kumimoji="1" sz="2400">
                <a:solidFill>
                  <a:schemeClr val="tx1"/>
                </a:solidFill>
                <a:latin typeface="Times New Roman" panose="02020603050405020304" pitchFamily="18" charset="0"/>
                <a:ea typeface="Gulim"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9pPr>
          </a:lstStyle>
          <a:p>
            <a:pPr eaLnBrk="1" hangingPunct="1"/>
            <a:fld id="{6C8BD005-8A60-4A7B-BDB3-A6FCE2FC796E}" type="slidenum">
              <a:rPr lang="en-US" altLang="en-US" sz="1200"/>
              <a:pPr eaLnBrk="1" hangingPunct="1"/>
              <a:t>88</a:t>
            </a:fld>
            <a:endParaRPr lang="en-US" altLang="en-US" sz="1200"/>
          </a:p>
        </p:txBody>
      </p:sp>
    </p:spTree>
    <p:extLst>
      <p:ext uri="{BB962C8B-B14F-4D97-AF65-F5344CB8AC3E}">
        <p14:creationId xmlns:p14="http://schemas.microsoft.com/office/powerpoint/2010/main" val="23042270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38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2938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ea typeface="Gulim" pitchFamily="34" charset="-127"/>
              </a:defRPr>
            </a:lvl1pPr>
            <a:lvl2pPr marL="742950" indent="-285750" eaLnBrk="0" hangingPunct="0">
              <a:defRPr kumimoji="1" sz="2400">
                <a:solidFill>
                  <a:schemeClr val="tx1"/>
                </a:solidFill>
                <a:latin typeface="Times New Roman" panose="02020603050405020304" pitchFamily="18" charset="0"/>
                <a:ea typeface="Gulim" pitchFamily="34" charset="-127"/>
              </a:defRPr>
            </a:lvl2pPr>
            <a:lvl3pPr marL="1143000" indent="-228600" eaLnBrk="0" hangingPunct="0">
              <a:defRPr kumimoji="1" sz="2400">
                <a:solidFill>
                  <a:schemeClr val="tx1"/>
                </a:solidFill>
                <a:latin typeface="Times New Roman" panose="02020603050405020304" pitchFamily="18" charset="0"/>
                <a:ea typeface="Gulim" pitchFamily="34" charset="-127"/>
              </a:defRPr>
            </a:lvl3pPr>
            <a:lvl4pPr marL="1600200" indent="-228600" eaLnBrk="0" hangingPunct="0">
              <a:defRPr kumimoji="1" sz="2400">
                <a:solidFill>
                  <a:schemeClr val="tx1"/>
                </a:solidFill>
                <a:latin typeface="Times New Roman" panose="02020603050405020304" pitchFamily="18" charset="0"/>
                <a:ea typeface="Gulim" pitchFamily="34" charset="-127"/>
              </a:defRPr>
            </a:lvl4pPr>
            <a:lvl5pPr marL="2057400" indent="-228600" eaLnBrk="0" hangingPunct="0">
              <a:defRPr kumimoji="1" sz="2400">
                <a:solidFill>
                  <a:schemeClr val="tx1"/>
                </a:solidFill>
                <a:latin typeface="Times New Roman" panose="02020603050405020304" pitchFamily="18" charset="0"/>
                <a:ea typeface="Gulim"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9pPr>
          </a:lstStyle>
          <a:p>
            <a:pPr eaLnBrk="1" hangingPunct="1"/>
            <a:fld id="{F75818E1-DC0D-4458-9E28-489CB943F130}" type="slidenum">
              <a:rPr lang="en-US" altLang="en-US" sz="1200"/>
              <a:pPr eaLnBrk="1" hangingPunct="1"/>
              <a:t>89</a:t>
            </a:fld>
            <a:endParaRPr lang="en-US" altLang="en-US" sz="1200"/>
          </a:p>
        </p:txBody>
      </p:sp>
    </p:spTree>
    <p:extLst>
      <p:ext uri="{BB962C8B-B14F-4D97-AF65-F5344CB8AC3E}">
        <p14:creationId xmlns:p14="http://schemas.microsoft.com/office/powerpoint/2010/main" val="424493864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49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2949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ea typeface="Gulim" pitchFamily="34" charset="-127"/>
              </a:defRPr>
            </a:lvl1pPr>
            <a:lvl2pPr marL="742950" indent="-285750" eaLnBrk="0" hangingPunct="0">
              <a:defRPr kumimoji="1" sz="2400">
                <a:solidFill>
                  <a:schemeClr val="tx1"/>
                </a:solidFill>
                <a:latin typeface="Times New Roman" panose="02020603050405020304" pitchFamily="18" charset="0"/>
                <a:ea typeface="Gulim" pitchFamily="34" charset="-127"/>
              </a:defRPr>
            </a:lvl2pPr>
            <a:lvl3pPr marL="1143000" indent="-228600" eaLnBrk="0" hangingPunct="0">
              <a:defRPr kumimoji="1" sz="2400">
                <a:solidFill>
                  <a:schemeClr val="tx1"/>
                </a:solidFill>
                <a:latin typeface="Times New Roman" panose="02020603050405020304" pitchFamily="18" charset="0"/>
                <a:ea typeface="Gulim" pitchFamily="34" charset="-127"/>
              </a:defRPr>
            </a:lvl3pPr>
            <a:lvl4pPr marL="1600200" indent="-228600" eaLnBrk="0" hangingPunct="0">
              <a:defRPr kumimoji="1" sz="2400">
                <a:solidFill>
                  <a:schemeClr val="tx1"/>
                </a:solidFill>
                <a:latin typeface="Times New Roman" panose="02020603050405020304" pitchFamily="18" charset="0"/>
                <a:ea typeface="Gulim" pitchFamily="34" charset="-127"/>
              </a:defRPr>
            </a:lvl4pPr>
            <a:lvl5pPr marL="2057400" indent="-228600" eaLnBrk="0" hangingPunct="0">
              <a:defRPr kumimoji="1" sz="2400">
                <a:solidFill>
                  <a:schemeClr val="tx1"/>
                </a:solidFill>
                <a:latin typeface="Times New Roman" panose="02020603050405020304" pitchFamily="18" charset="0"/>
                <a:ea typeface="Gulim"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9pPr>
          </a:lstStyle>
          <a:p>
            <a:pPr eaLnBrk="1" hangingPunct="1"/>
            <a:fld id="{3244353D-9728-4012-9624-351C8BBE001A}" type="slidenum">
              <a:rPr lang="en-US" altLang="en-US" sz="1200"/>
              <a:pPr eaLnBrk="1" hangingPunct="1"/>
              <a:t>90</a:t>
            </a:fld>
            <a:endParaRPr lang="en-US" altLang="en-US" sz="1200"/>
          </a:p>
        </p:txBody>
      </p:sp>
    </p:spTree>
    <p:extLst>
      <p:ext uri="{BB962C8B-B14F-4D97-AF65-F5344CB8AC3E}">
        <p14:creationId xmlns:p14="http://schemas.microsoft.com/office/powerpoint/2010/main" val="296848720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59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2959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ea typeface="Gulim" pitchFamily="34" charset="-127"/>
              </a:defRPr>
            </a:lvl1pPr>
            <a:lvl2pPr marL="742950" indent="-285750" eaLnBrk="0" hangingPunct="0">
              <a:defRPr kumimoji="1" sz="2400">
                <a:solidFill>
                  <a:schemeClr val="tx1"/>
                </a:solidFill>
                <a:latin typeface="Times New Roman" panose="02020603050405020304" pitchFamily="18" charset="0"/>
                <a:ea typeface="Gulim" pitchFamily="34" charset="-127"/>
              </a:defRPr>
            </a:lvl2pPr>
            <a:lvl3pPr marL="1143000" indent="-228600" eaLnBrk="0" hangingPunct="0">
              <a:defRPr kumimoji="1" sz="2400">
                <a:solidFill>
                  <a:schemeClr val="tx1"/>
                </a:solidFill>
                <a:latin typeface="Times New Roman" panose="02020603050405020304" pitchFamily="18" charset="0"/>
                <a:ea typeface="Gulim" pitchFamily="34" charset="-127"/>
              </a:defRPr>
            </a:lvl3pPr>
            <a:lvl4pPr marL="1600200" indent="-228600" eaLnBrk="0" hangingPunct="0">
              <a:defRPr kumimoji="1" sz="2400">
                <a:solidFill>
                  <a:schemeClr val="tx1"/>
                </a:solidFill>
                <a:latin typeface="Times New Roman" panose="02020603050405020304" pitchFamily="18" charset="0"/>
                <a:ea typeface="Gulim" pitchFamily="34" charset="-127"/>
              </a:defRPr>
            </a:lvl4pPr>
            <a:lvl5pPr marL="2057400" indent="-228600" eaLnBrk="0" hangingPunct="0">
              <a:defRPr kumimoji="1" sz="2400">
                <a:solidFill>
                  <a:schemeClr val="tx1"/>
                </a:solidFill>
                <a:latin typeface="Times New Roman" panose="02020603050405020304" pitchFamily="18" charset="0"/>
                <a:ea typeface="Gulim"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9pPr>
          </a:lstStyle>
          <a:p>
            <a:pPr eaLnBrk="1" hangingPunct="1"/>
            <a:fld id="{D1C15B29-7A71-40CC-B47D-1AC73A52BDEA}" type="slidenum">
              <a:rPr lang="en-US" altLang="en-US" sz="1200"/>
              <a:pPr eaLnBrk="1" hangingPunct="1"/>
              <a:t>91</a:t>
            </a:fld>
            <a:endParaRPr lang="en-US" altLang="en-US" sz="1200"/>
          </a:p>
        </p:txBody>
      </p:sp>
    </p:spTree>
    <p:extLst>
      <p:ext uri="{BB962C8B-B14F-4D97-AF65-F5344CB8AC3E}">
        <p14:creationId xmlns:p14="http://schemas.microsoft.com/office/powerpoint/2010/main" val="328124592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0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00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 smtClean="0"/>
              <a:t>Recent developments may help to revisit this attitude. Non-vitamin K antagonist oral anticoagulants (NOACs) are increasingly becoming the standard of care for the treatment of acute PE. Two of these agents, the factor Xa inhibitors apixaban and rivaroxaban, can be administered as a single oral drug regimen, obviating the need for initial parenteral treatment with low-molecular-weight heparin (LMWH) and thus facilitating the early transition from hospital to ambulatory Emperor. </a:t>
            </a:r>
            <a:r>
              <a:rPr lang="en" baseline="30000" smtClean="0"/>
              <a:t>14</a:t>
            </a:r>
            <a:endParaRPr lang="en-US" altLang="en-US" smtClean="0"/>
          </a:p>
        </p:txBody>
      </p:sp>
      <p:sp>
        <p:nvSpPr>
          <p:cNvPr id="3000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ea typeface="Gulim" pitchFamily="34" charset="-127"/>
              </a:defRPr>
            </a:lvl1pPr>
            <a:lvl2pPr marL="742950" indent="-285750" eaLnBrk="0" hangingPunct="0">
              <a:defRPr kumimoji="1" sz="2400">
                <a:solidFill>
                  <a:schemeClr val="tx1"/>
                </a:solidFill>
                <a:latin typeface="Times New Roman" panose="02020603050405020304" pitchFamily="18" charset="0"/>
                <a:ea typeface="Gulim" pitchFamily="34" charset="-127"/>
              </a:defRPr>
            </a:lvl2pPr>
            <a:lvl3pPr marL="1143000" indent="-228600" eaLnBrk="0" hangingPunct="0">
              <a:defRPr kumimoji="1" sz="2400">
                <a:solidFill>
                  <a:schemeClr val="tx1"/>
                </a:solidFill>
                <a:latin typeface="Times New Roman" panose="02020603050405020304" pitchFamily="18" charset="0"/>
                <a:ea typeface="Gulim" pitchFamily="34" charset="-127"/>
              </a:defRPr>
            </a:lvl3pPr>
            <a:lvl4pPr marL="1600200" indent="-228600" eaLnBrk="0" hangingPunct="0">
              <a:defRPr kumimoji="1" sz="2400">
                <a:solidFill>
                  <a:schemeClr val="tx1"/>
                </a:solidFill>
                <a:latin typeface="Times New Roman" panose="02020603050405020304" pitchFamily="18" charset="0"/>
                <a:ea typeface="Gulim" pitchFamily="34" charset="-127"/>
              </a:defRPr>
            </a:lvl4pPr>
            <a:lvl5pPr marL="2057400" indent="-228600" eaLnBrk="0" hangingPunct="0">
              <a:defRPr kumimoji="1" sz="2400">
                <a:solidFill>
                  <a:schemeClr val="tx1"/>
                </a:solidFill>
                <a:latin typeface="Times New Roman" panose="02020603050405020304" pitchFamily="18" charset="0"/>
                <a:ea typeface="Gulim"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9pPr>
          </a:lstStyle>
          <a:p>
            <a:pPr eaLnBrk="1" hangingPunct="1"/>
            <a:fld id="{4A911582-7E29-4435-AEB7-8B7A363FB1B2}" type="slidenum">
              <a:rPr lang="en-US" altLang="en-US" sz="1200"/>
              <a:pPr eaLnBrk="1" hangingPunct="1"/>
              <a:t>92</a:t>
            </a:fld>
            <a:endParaRPr lang="en-US" altLang="en-US" sz="1200"/>
          </a:p>
        </p:txBody>
      </p:sp>
    </p:spTree>
    <p:extLst>
      <p:ext uri="{BB962C8B-B14F-4D97-AF65-F5344CB8AC3E}">
        <p14:creationId xmlns:p14="http://schemas.microsoft.com/office/powerpoint/2010/main" val="6751968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0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10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3010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ea typeface="Gulim" pitchFamily="34" charset="-127"/>
              </a:defRPr>
            </a:lvl1pPr>
            <a:lvl2pPr marL="742950" indent="-285750" eaLnBrk="0" hangingPunct="0">
              <a:defRPr kumimoji="1" sz="2400">
                <a:solidFill>
                  <a:schemeClr val="tx1"/>
                </a:solidFill>
                <a:latin typeface="Times New Roman" panose="02020603050405020304" pitchFamily="18" charset="0"/>
                <a:ea typeface="Gulim" pitchFamily="34" charset="-127"/>
              </a:defRPr>
            </a:lvl2pPr>
            <a:lvl3pPr marL="1143000" indent="-228600" eaLnBrk="0" hangingPunct="0">
              <a:defRPr kumimoji="1" sz="2400">
                <a:solidFill>
                  <a:schemeClr val="tx1"/>
                </a:solidFill>
                <a:latin typeface="Times New Roman" panose="02020603050405020304" pitchFamily="18" charset="0"/>
                <a:ea typeface="Gulim" pitchFamily="34" charset="-127"/>
              </a:defRPr>
            </a:lvl3pPr>
            <a:lvl4pPr marL="1600200" indent="-228600" eaLnBrk="0" hangingPunct="0">
              <a:defRPr kumimoji="1" sz="2400">
                <a:solidFill>
                  <a:schemeClr val="tx1"/>
                </a:solidFill>
                <a:latin typeface="Times New Roman" panose="02020603050405020304" pitchFamily="18" charset="0"/>
                <a:ea typeface="Gulim" pitchFamily="34" charset="-127"/>
              </a:defRPr>
            </a:lvl4pPr>
            <a:lvl5pPr marL="2057400" indent="-228600" eaLnBrk="0" hangingPunct="0">
              <a:defRPr kumimoji="1" sz="2400">
                <a:solidFill>
                  <a:schemeClr val="tx1"/>
                </a:solidFill>
                <a:latin typeface="Times New Roman" panose="02020603050405020304" pitchFamily="18" charset="0"/>
                <a:ea typeface="Gulim"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9pPr>
          </a:lstStyle>
          <a:p>
            <a:pPr eaLnBrk="1" hangingPunct="1"/>
            <a:fld id="{9BFAEF9B-3790-4A9A-AFDA-437A85E960A9}" type="slidenum">
              <a:rPr lang="en-US" altLang="en-US" sz="1200"/>
              <a:pPr eaLnBrk="1" hangingPunct="1"/>
              <a:t>93</a:t>
            </a:fld>
            <a:endParaRPr lang="en-US" altLang="en-US" sz="1200"/>
          </a:p>
        </p:txBody>
      </p:sp>
    </p:spTree>
    <p:extLst>
      <p:ext uri="{BB962C8B-B14F-4D97-AF65-F5344CB8AC3E}">
        <p14:creationId xmlns:p14="http://schemas.microsoft.com/office/powerpoint/2010/main" val="288236517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1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41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 b="1" smtClean="0"/>
              <a:t>Submassive Pulmonary Embolism: Current Perspectives and Future Directions</a:t>
            </a:r>
          </a:p>
          <a:p>
            <a:r>
              <a:rPr lang="en" smtClean="0"/>
              <a:t>by </a:t>
            </a:r>
            <a:r>
              <a:rPr lang="en" b="1" smtClean="0">
                <a:hlinkClick r:id="rId3"/>
              </a:rPr>
              <a:t>Phillip C. Nguyen</a:t>
            </a:r>
            <a:endParaRPr lang="en-US" smtClean="0"/>
          </a:p>
          <a:p>
            <a:endParaRPr lang="en-US" smtClean="0"/>
          </a:p>
        </p:txBody>
      </p:sp>
      <p:sp>
        <p:nvSpPr>
          <p:cNvPr id="3041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ea typeface="Gulim" pitchFamily="34" charset="-127"/>
              </a:defRPr>
            </a:lvl1pPr>
            <a:lvl2pPr marL="742950" indent="-285750" eaLnBrk="0" hangingPunct="0">
              <a:defRPr kumimoji="1" sz="2400">
                <a:solidFill>
                  <a:schemeClr val="tx1"/>
                </a:solidFill>
                <a:latin typeface="Times New Roman" panose="02020603050405020304" pitchFamily="18" charset="0"/>
                <a:ea typeface="Gulim" pitchFamily="34" charset="-127"/>
              </a:defRPr>
            </a:lvl2pPr>
            <a:lvl3pPr marL="1143000" indent="-228600" eaLnBrk="0" hangingPunct="0">
              <a:defRPr kumimoji="1" sz="2400">
                <a:solidFill>
                  <a:schemeClr val="tx1"/>
                </a:solidFill>
                <a:latin typeface="Times New Roman" panose="02020603050405020304" pitchFamily="18" charset="0"/>
                <a:ea typeface="Gulim" pitchFamily="34" charset="-127"/>
              </a:defRPr>
            </a:lvl3pPr>
            <a:lvl4pPr marL="1600200" indent="-228600" eaLnBrk="0" hangingPunct="0">
              <a:defRPr kumimoji="1" sz="2400">
                <a:solidFill>
                  <a:schemeClr val="tx1"/>
                </a:solidFill>
                <a:latin typeface="Times New Roman" panose="02020603050405020304" pitchFamily="18" charset="0"/>
                <a:ea typeface="Gulim" pitchFamily="34" charset="-127"/>
              </a:defRPr>
            </a:lvl4pPr>
            <a:lvl5pPr marL="2057400" indent="-228600" eaLnBrk="0" hangingPunct="0">
              <a:defRPr kumimoji="1" sz="2400">
                <a:solidFill>
                  <a:schemeClr val="tx1"/>
                </a:solidFill>
                <a:latin typeface="Times New Roman" panose="02020603050405020304" pitchFamily="18" charset="0"/>
                <a:ea typeface="Gulim"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9pPr>
          </a:lstStyle>
          <a:p>
            <a:pPr eaLnBrk="1" hangingPunct="1"/>
            <a:fld id="{C98C13D5-FAF2-4FCF-8975-C3B699DFD05D}" type="slidenum">
              <a:rPr lang="en-US" sz="1200"/>
              <a:pPr eaLnBrk="1" hangingPunct="1"/>
              <a:t>96</a:t>
            </a:fld>
            <a:endParaRPr lang="en-US" sz="1200"/>
          </a:p>
        </p:txBody>
      </p:sp>
    </p:spTree>
    <p:extLst>
      <p:ext uri="{BB962C8B-B14F-4D97-AF65-F5344CB8AC3E}">
        <p14:creationId xmlns:p14="http://schemas.microsoft.com/office/powerpoint/2010/main" val="58017254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1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51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3051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ea typeface="Gulim" pitchFamily="34" charset="-127"/>
              </a:defRPr>
            </a:lvl1pPr>
            <a:lvl2pPr marL="742950" indent="-285750" eaLnBrk="0" hangingPunct="0">
              <a:defRPr kumimoji="1" sz="2400">
                <a:solidFill>
                  <a:schemeClr val="tx1"/>
                </a:solidFill>
                <a:latin typeface="Times New Roman" panose="02020603050405020304" pitchFamily="18" charset="0"/>
                <a:ea typeface="Gulim" pitchFamily="34" charset="-127"/>
              </a:defRPr>
            </a:lvl2pPr>
            <a:lvl3pPr marL="1143000" indent="-228600" eaLnBrk="0" hangingPunct="0">
              <a:defRPr kumimoji="1" sz="2400">
                <a:solidFill>
                  <a:schemeClr val="tx1"/>
                </a:solidFill>
                <a:latin typeface="Times New Roman" panose="02020603050405020304" pitchFamily="18" charset="0"/>
                <a:ea typeface="Gulim" pitchFamily="34" charset="-127"/>
              </a:defRPr>
            </a:lvl3pPr>
            <a:lvl4pPr marL="1600200" indent="-228600" eaLnBrk="0" hangingPunct="0">
              <a:defRPr kumimoji="1" sz="2400">
                <a:solidFill>
                  <a:schemeClr val="tx1"/>
                </a:solidFill>
                <a:latin typeface="Times New Roman" panose="02020603050405020304" pitchFamily="18" charset="0"/>
                <a:ea typeface="Gulim" pitchFamily="34" charset="-127"/>
              </a:defRPr>
            </a:lvl4pPr>
            <a:lvl5pPr marL="2057400" indent="-228600" eaLnBrk="0" hangingPunct="0">
              <a:defRPr kumimoji="1" sz="2400">
                <a:solidFill>
                  <a:schemeClr val="tx1"/>
                </a:solidFill>
                <a:latin typeface="Times New Roman" panose="02020603050405020304" pitchFamily="18" charset="0"/>
                <a:ea typeface="Gulim"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9pPr>
          </a:lstStyle>
          <a:p>
            <a:pPr eaLnBrk="1" hangingPunct="1"/>
            <a:fld id="{18ADAF52-358D-4577-91FA-7CE61A7CAE1F}" type="slidenum">
              <a:rPr lang="en-US" altLang="en-US" sz="1200"/>
              <a:pPr eaLnBrk="1" hangingPunct="1"/>
              <a:t>100</a:t>
            </a:fld>
            <a:endParaRPr lang="en-US" altLang="en-US" sz="1200"/>
          </a:p>
        </p:txBody>
      </p:sp>
    </p:spTree>
    <p:extLst>
      <p:ext uri="{BB962C8B-B14F-4D97-AF65-F5344CB8AC3E}">
        <p14:creationId xmlns:p14="http://schemas.microsoft.com/office/powerpoint/2010/main" val="96381944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2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82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3082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ea typeface="Gulim" pitchFamily="34" charset="-127"/>
              </a:defRPr>
            </a:lvl1pPr>
            <a:lvl2pPr marL="742950" indent="-285750" eaLnBrk="0" hangingPunct="0">
              <a:defRPr kumimoji="1" sz="2400">
                <a:solidFill>
                  <a:schemeClr val="tx1"/>
                </a:solidFill>
                <a:latin typeface="Times New Roman" panose="02020603050405020304" pitchFamily="18" charset="0"/>
                <a:ea typeface="Gulim" pitchFamily="34" charset="-127"/>
              </a:defRPr>
            </a:lvl2pPr>
            <a:lvl3pPr marL="1143000" indent="-228600" eaLnBrk="0" hangingPunct="0">
              <a:defRPr kumimoji="1" sz="2400">
                <a:solidFill>
                  <a:schemeClr val="tx1"/>
                </a:solidFill>
                <a:latin typeface="Times New Roman" panose="02020603050405020304" pitchFamily="18" charset="0"/>
                <a:ea typeface="Gulim" pitchFamily="34" charset="-127"/>
              </a:defRPr>
            </a:lvl3pPr>
            <a:lvl4pPr marL="1600200" indent="-228600" eaLnBrk="0" hangingPunct="0">
              <a:defRPr kumimoji="1" sz="2400">
                <a:solidFill>
                  <a:schemeClr val="tx1"/>
                </a:solidFill>
                <a:latin typeface="Times New Roman" panose="02020603050405020304" pitchFamily="18" charset="0"/>
                <a:ea typeface="Gulim" pitchFamily="34" charset="-127"/>
              </a:defRPr>
            </a:lvl4pPr>
            <a:lvl5pPr marL="2057400" indent="-228600" eaLnBrk="0" hangingPunct="0">
              <a:defRPr kumimoji="1" sz="2400">
                <a:solidFill>
                  <a:schemeClr val="tx1"/>
                </a:solidFill>
                <a:latin typeface="Times New Roman" panose="02020603050405020304" pitchFamily="18" charset="0"/>
                <a:ea typeface="Gulim"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9pPr>
          </a:lstStyle>
          <a:p>
            <a:pPr eaLnBrk="1" hangingPunct="1"/>
            <a:fld id="{F8087853-B072-4766-8CE2-B13A5EE2DDC8}" type="slidenum">
              <a:rPr lang="en-US" altLang="en-US" sz="1200"/>
              <a:pPr eaLnBrk="1" hangingPunct="1"/>
              <a:t>102</a:t>
            </a:fld>
            <a:endParaRPr lang="en-US" altLang="en-US" sz="1200"/>
          </a:p>
        </p:txBody>
      </p:sp>
    </p:spTree>
    <p:extLst>
      <p:ext uri="{BB962C8B-B14F-4D97-AF65-F5344CB8AC3E}">
        <p14:creationId xmlns:p14="http://schemas.microsoft.com/office/powerpoint/2010/main" val="23916510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60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2160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ea typeface="Gulim" pitchFamily="34" charset="-127"/>
              </a:defRPr>
            </a:lvl1pPr>
            <a:lvl2pPr marL="742950" indent="-285750" eaLnBrk="0" hangingPunct="0">
              <a:defRPr kumimoji="1" sz="2400">
                <a:solidFill>
                  <a:schemeClr val="tx1"/>
                </a:solidFill>
                <a:latin typeface="Times New Roman" panose="02020603050405020304" pitchFamily="18" charset="0"/>
                <a:ea typeface="Gulim" pitchFamily="34" charset="-127"/>
              </a:defRPr>
            </a:lvl2pPr>
            <a:lvl3pPr marL="1143000" indent="-228600" eaLnBrk="0" hangingPunct="0">
              <a:defRPr kumimoji="1" sz="2400">
                <a:solidFill>
                  <a:schemeClr val="tx1"/>
                </a:solidFill>
                <a:latin typeface="Times New Roman" panose="02020603050405020304" pitchFamily="18" charset="0"/>
                <a:ea typeface="Gulim" pitchFamily="34" charset="-127"/>
              </a:defRPr>
            </a:lvl3pPr>
            <a:lvl4pPr marL="1600200" indent="-228600" eaLnBrk="0" hangingPunct="0">
              <a:defRPr kumimoji="1" sz="2400">
                <a:solidFill>
                  <a:schemeClr val="tx1"/>
                </a:solidFill>
                <a:latin typeface="Times New Roman" panose="02020603050405020304" pitchFamily="18" charset="0"/>
                <a:ea typeface="Gulim" pitchFamily="34" charset="-127"/>
              </a:defRPr>
            </a:lvl4pPr>
            <a:lvl5pPr marL="2057400" indent="-228600" eaLnBrk="0" hangingPunct="0">
              <a:defRPr kumimoji="1" sz="2400">
                <a:solidFill>
                  <a:schemeClr val="tx1"/>
                </a:solidFill>
                <a:latin typeface="Times New Roman" panose="02020603050405020304" pitchFamily="18" charset="0"/>
                <a:ea typeface="Gulim"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9pPr>
          </a:lstStyle>
          <a:p>
            <a:pPr eaLnBrk="1" hangingPunct="1"/>
            <a:fld id="{28B44A53-C964-48AF-9D92-A1DCC46FB5AA}" type="slidenum">
              <a:rPr lang="en-US" sz="1200"/>
              <a:pPr eaLnBrk="1" hangingPunct="1"/>
              <a:t>46</a:t>
            </a:fld>
            <a:endParaRPr lang="en-US" sz="1200"/>
          </a:p>
        </p:txBody>
      </p:sp>
    </p:spTree>
    <p:extLst>
      <p:ext uri="{BB962C8B-B14F-4D97-AF65-F5344CB8AC3E}">
        <p14:creationId xmlns:p14="http://schemas.microsoft.com/office/powerpoint/2010/main" val="286939623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2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92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3092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ea typeface="Gulim" pitchFamily="34" charset="-127"/>
              </a:defRPr>
            </a:lvl1pPr>
            <a:lvl2pPr marL="742950" indent="-285750" eaLnBrk="0" hangingPunct="0">
              <a:defRPr kumimoji="1" sz="2400">
                <a:solidFill>
                  <a:schemeClr val="tx1"/>
                </a:solidFill>
                <a:latin typeface="Times New Roman" panose="02020603050405020304" pitchFamily="18" charset="0"/>
                <a:ea typeface="Gulim" pitchFamily="34" charset="-127"/>
              </a:defRPr>
            </a:lvl2pPr>
            <a:lvl3pPr marL="1143000" indent="-228600" eaLnBrk="0" hangingPunct="0">
              <a:defRPr kumimoji="1" sz="2400">
                <a:solidFill>
                  <a:schemeClr val="tx1"/>
                </a:solidFill>
                <a:latin typeface="Times New Roman" panose="02020603050405020304" pitchFamily="18" charset="0"/>
                <a:ea typeface="Gulim" pitchFamily="34" charset="-127"/>
              </a:defRPr>
            </a:lvl3pPr>
            <a:lvl4pPr marL="1600200" indent="-228600" eaLnBrk="0" hangingPunct="0">
              <a:defRPr kumimoji="1" sz="2400">
                <a:solidFill>
                  <a:schemeClr val="tx1"/>
                </a:solidFill>
                <a:latin typeface="Times New Roman" panose="02020603050405020304" pitchFamily="18" charset="0"/>
                <a:ea typeface="Gulim" pitchFamily="34" charset="-127"/>
              </a:defRPr>
            </a:lvl4pPr>
            <a:lvl5pPr marL="2057400" indent="-228600" eaLnBrk="0" hangingPunct="0">
              <a:defRPr kumimoji="1" sz="2400">
                <a:solidFill>
                  <a:schemeClr val="tx1"/>
                </a:solidFill>
                <a:latin typeface="Times New Roman" panose="02020603050405020304" pitchFamily="18" charset="0"/>
                <a:ea typeface="Gulim"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9pPr>
          </a:lstStyle>
          <a:p>
            <a:pPr eaLnBrk="1" hangingPunct="1"/>
            <a:fld id="{A9318AE7-19F1-4C07-B027-8EB8B0E5AD74}" type="slidenum">
              <a:rPr lang="en-US" altLang="en-US" sz="1200"/>
              <a:pPr eaLnBrk="1" hangingPunct="1"/>
              <a:t>103</a:t>
            </a:fld>
            <a:endParaRPr lang="en-US" altLang="en-US" sz="1200"/>
          </a:p>
        </p:txBody>
      </p:sp>
    </p:spTree>
    <p:extLst>
      <p:ext uri="{BB962C8B-B14F-4D97-AF65-F5344CB8AC3E}">
        <p14:creationId xmlns:p14="http://schemas.microsoft.com/office/powerpoint/2010/main" val="272520245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2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02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sr-Latn-CS" altLang="en-US" smtClean="0"/>
          </a:p>
        </p:txBody>
      </p:sp>
      <p:sp>
        <p:nvSpPr>
          <p:cNvPr id="3102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ea typeface="Gulim" pitchFamily="34" charset="-127"/>
              </a:defRPr>
            </a:lvl1pPr>
            <a:lvl2pPr marL="742950" indent="-285750" eaLnBrk="0" hangingPunct="0">
              <a:defRPr kumimoji="1" sz="2400">
                <a:solidFill>
                  <a:schemeClr val="tx1"/>
                </a:solidFill>
                <a:latin typeface="Times New Roman" panose="02020603050405020304" pitchFamily="18" charset="0"/>
                <a:ea typeface="Gulim" pitchFamily="34" charset="-127"/>
              </a:defRPr>
            </a:lvl2pPr>
            <a:lvl3pPr marL="1143000" indent="-228600" eaLnBrk="0" hangingPunct="0">
              <a:defRPr kumimoji="1" sz="2400">
                <a:solidFill>
                  <a:schemeClr val="tx1"/>
                </a:solidFill>
                <a:latin typeface="Times New Roman" panose="02020603050405020304" pitchFamily="18" charset="0"/>
                <a:ea typeface="Gulim" pitchFamily="34" charset="-127"/>
              </a:defRPr>
            </a:lvl3pPr>
            <a:lvl4pPr marL="1600200" indent="-228600" eaLnBrk="0" hangingPunct="0">
              <a:defRPr kumimoji="1" sz="2400">
                <a:solidFill>
                  <a:schemeClr val="tx1"/>
                </a:solidFill>
                <a:latin typeface="Times New Roman" panose="02020603050405020304" pitchFamily="18" charset="0"/>
                <a:ea typeface="Gulim" pitchFamily="34" charset="-127"/>
              </a:defRPr>
            </a:lvl4pPr>
            <a:lvl5pPr marL="2057400" indent="-228600" eaLnBrk="0" hangingPunct="0">
              <a:defRPr kumimoji="1" sz="2400">
                <a:solidFill>
                  <a:schemeClr val="tx1"/>
                </a:solidFill>
                <a:latin typeface="Times New Roman" panose="02020603050405020304" pitchFamily="18" charset="0"/>
                <a:ea typeface="Gulim"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9pPr>
          </a:lstStyle>
          <a:p>
            <a:pPr eaLnBrk="1" hangingPunct="1"/>
            <a:fld id="{16E40DBC-2979-4ABA-A575-E9C171BA5D59}" type="slidenum">
              <a:rPr lang="sr-Latn-CS" altLang="en-US" sz="1200"/>
              <a:pPr eaLnBrk="1" hangingPunct="1"/>
              <a:t>106</a:t>
            </a:fld>
            <a:endParaRPr lang="sr-Latn-CS" altLang="en-US" sz="1200"/>
          </a:p>
        </p:txBody>
      </p:sp>
    </p:spTree>
    <p:extLst>
      <p:ext uri="{BB962C8B-B14F-4D97-AF65-F5344CB8AC3E}">
        <p14:creationId xmlns:p14="http://schemas.microsoft.com/office/powerpoint/2010/main" val="156911796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43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3143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ea typeface="Gulim" pitchFamily="34" charset="-127"/>
              </a:defRPr>
            </a:lvl1pPr>
            <a:lvl2pPr marL="742950" indent="-285750" eaLnBrk="0" hangingPunct="0">
              <a:defRPr kumimoji="1" sz="2400">
                <a:solidFill>
                  <a:schemeClr val="tx1"/>
                </a:solidFill>
                <a:latin typeface="Times New Roman" panose="02020603050405020304" pitchFamily="18" charset="0"/>
                <a:ea typeface="Gulim" pitchFamily="34" charset="-127"/>
              </a:defRPr>
            </a:lvl2pPr>
            <a:lvl3pPr marL="1143000" indent="-228600" eaLnBrk="0" hangingPunct="0">
              <a:defRPr kumimoji="1" sz="2400">
                <a:solidFill>
                  <a:schemeClr val="tx1"/>
                </a:solidFill>
                <a:latin typeface="Times New Roman" panose="02020603050405020304" pitchFamily="18" charset="0"/>
                <a:ea typeface="Gulim" pitchFamily="34" charset="-127"/>
              </a:defRPr>
            </a:lvl3pPr>
            <a:lvl4pPr marL="1600200" indent="-228600" eaLnBrk="0" hangingPunct="0">
              <a:defRPr kumimoji="1" sz="2400">
                <a:solidFill>
                  <a:schemeClr val="tx1"/>
                </a:solidFill>
                <a:latin typeface="Times New Roman" panose="02020603050405020304" pitchFamily="18" charset="0"/>
                <a:ea typeface="Gulim" pitchFamily="34" charset="-127"/>
              </a:defRPr>
            </a:lvl4pPr>
            <a:lvl5pPr marL="2057400" indent="-228600" eaLnBrk="0" hangingPunct="0">
              <a:defRPr kumimoji="1" sz="2400">
                <a:solidFill>
                  <a:schemeClr val="tx1"/>
                </a:solidFill>
                <a:latin typeface="Times New Roman" panose="02020603050405020304" pitchFamily="18" charset="0"/>
                <a:ea typeface="Gulim"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9pPr>
          </a:lstStyle>
          <a:p>
            <a:pPr eaLnBrk="1" hangingPunct="1"/>
            <a:fld id="{CD47DD15-065E-49C5-B8F0-B80EFB09D3B8}" type="slidenum">
              <a:rPr lang="sr-Latn-CS" altLang="en-US" sz="1200"/>
              <a:pPr eaLnBrk="1" hangingPunct="1"/>
              <a:t>107</a:t>
            </a:fld>
            <a:endParaRPr lang="sr-Latn-CS" altLang="en-US" sz="1200"/>
          </a:p>
        </p:txBody>
      </p:sp>
    </p:spTree>
    <p:extLst>
      <p:ext uri="{BB962C8B-B14F-4D97-AF65-F5344CB8AC3E}">
        <p14:creationId xmlns:p14="http://schemas.microsoft.com/office/powerpoint/2010/main" val="468373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3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53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3153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ea typeface="Gulim" pitchFamily="34" charset="-127"/>
              </a:defRPr>
            </a:lvl1pPr>
            <a:lvl2pPr marL="742950" indent="-285750" eaLnBrk="0" hangingPunct="0">
              <a:defRPr kumimoji="1" sz="2400">
                <a:solidFill>
                  <a:schemeClr val="tx1"/>
                </a:solidFill>
                <a:latin typeface="Times New Roman" panose="02020603050405020304" pitchFamily="18" charset="0"/>
                <a:ea typeface="Gulim" pitchFamily="34" charset="-127"/>
              </a:defRPr>
            </a:lvl2pPr>
            <a:lvl3pPr marL="1143000" indent="-228600" eaLnBrk="0" hangingPunct="0">
              <a:defRPr kumimoji="1" sz="2400">
                <a:solidFill>
                  <a:schemeClr val="tx1"/>
                </a:solidFill>
                <a:latin typeface="Times New Roman" panose="02020603050405020304" pitchFamily="18" charset="0"/>
                <a:ea typeface="Gulim" pitchFamily="34" charset="-127"/>
              </a:defRPr>
            </a:lvl3pPr>
            <a:lvl4pPr marL="1600200" indent="-228600" eaLnBrk="0" hangingPunct="0">
              <a:defRPr kumimoji="1" sz="2400">
                <a:solidFill>
                  <a:schemeClr val="tx1"/>
                </a:solidFill>
                <a:latin typeface="Times New Roman" panose="02020603050405020304" pitchFamily="18" charset="0"/>
                <a:ea typeface="Gulim" pitchFamily="34" charset="-127"/>
              </a:defRPr>
            </a:lvl4pPr>
            <a:lvl5pPr marL="2057400" indent="-228600" eaLnBrk="0" hangingPunct="0">
              <a:defRPr kumimoji="1" sz="2400">
                <a:solidFill>
                  <a:schemeClr val="tx1"/>
                </a:solidFill>
                <a:latin typeface="Times New Roman" panose="02020603050405020304" pitchFamily="18" charset="0"/>
                <a:ea typeface="Gulim"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9pPr>
          </a:lstStyle>
          <a:p>
            <a:pPr eaLnBrk="1" hangingPunct="1"/>
            <a:fld id="{66E3D975-849C-4F39-A974-3D1E7DAB1424}" type="slidenum">
              <a:rPr lang="sr-Latn-CS" altLang="en-US" sz="1200"/>
              <a:pPr eaLnBrk="1" hangingPunct="1"/>
              <a:t>110</a:t>
            </a:fld>
            <a:endParaRPr lang="sr-Latn-CS" altLang="en-US" sz="1200"/>
          </a:p>
        </p:txBody>
      </p:sp>
    </p:spTree>
    <p:extLst>
      <p:ext uri="{BB962C8B-B14F-4D97-AF65-F5344CB8AC3E}">
        <p14:creationId xmlns:p14="http://schemas.microsoft.com/office/powerpoint/2010/main" val="13311167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b="1" smtClean="0"/>
          </a:p>
        </p:txBody>
      </p:sp>
      <p:sp>
        <p:nvSpPr>
          <p:cNvPr id="3174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ea typeface="Gulim" pitchFamily="34" charset="-127"/>
              </a:defRPr>
            </a:lvl1pPr>
            <a:lvl2pPr marL="742950" indent="-285750" eaLnBrk="0" hangingPunct="0">
              <a:defRPr kumimoji="1" sz="2400">
                <a:solidFill>
                  <a:schemeClr val="tx1"/>
                </a:solidFill>
                <a:latin typeface="Times New Roman" panose="02020603050405020304" pitchFamily="18" charset="0"/>
                <a:ea typeface="Gulim" pitchFamily="34" charset="-127"/>
              </a:defRPr>
            </a:lvl2pPr>
            <a:lvl3pPr marL="1143000" indent="-228600" eaLnBrk="0" hangingPunct="0">
              <a:defRPr kumimoji="1" sz="2400">
                <a:solidFill>
                  <a:schemeClr val="tx1"/>
                </a:solidFill>
                <a:latin typeface="Times New Roman" panose="02020603050405020304" pitchFamily="18" charset="0"/>
                <a:ea typeface="Gulim" pitchFamily="34" charset="-127"/>
              </a:defRPr>
            </a:lvl3pPr>
            <a:lvl4pPr marL="1600200" indent="-228600" eaLnBrk="0" hangingPunct="0">
              <a:defRPr kumimoji="1" sz="2400">
                <a:solidFill>
                  <a:schemeClr val="tx1"/>
                </a:solidFill>
                <a:latin typeface="Times New Roman" panose="02020603050405020304" pitchFamily="18" charset="0"/>
                <a:ea typeface="Gulim" pitchFamily="34" charset="-127"/>
              </a:defRPr>
            </a:lvl4pPr>
            <a:lvl5pPr marL="2057400" indent="-228600" eaLnBrk="0" hangingPunct="0">
              <a:defRPr kumimoji="1" sz="2400">
                <a:solidFill>
                  <a:schemeClr val="tx1"/>
                </a:solidFill>
                <a:latin typeface="Times New Roman" panose="02020603050405020304" pitchFamily="18" charset="0"/>
                <a:ea typeface="Gulim"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9pPr>
          </a:lstStyle>
          <a:p>
            <a:pPr eaLnBrk="1" hangingPunct="1"/>
            <a:fld id="{FD6E981D-F58D-4FAE-B227-0D9AF69E1D6A}" type="slidenum">
              <a:rPr lang="sr-Latn-CS" altLang="en-US" sz="1200"/>
              <a:pPr eaLnBrk="1" hangingPunct="1"/>
              <a:t>111</a:t>
            </a:fld>
            <a:endParaRPr lang="sr-Latn-CS" altLang="en-US" sz="1200"/>
          </a:p>
        </p:txBody>
      </p:sp>
    </p:spTree>
    <p:extLst>
      <p:ext uri="{BB962C8B-B14F-4D97-AF65-F5344CB8AC3E}">
        <p14:creationId xmlns:p14="http://schemas.microsoft.com/office/powerpoint/2010/main" val="404447982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84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84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3184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ea typeface="Gulim" pitchFamily="34" charset="-127"/>
              </a:defRPr>
            </a:lvl1pPr>
            <a:lvl2pPr marL="742950" indent="-285750" eaLnBrk="0" hangingPunct="0">
              <a:defRPr kumimoji="1" sz="2400">
                <a:solidFill>
                  <a:schemeClr val="tx1"/>
                </a:solidFill>
                <a:latin typeface="Times New Roman" panose="02020603050405020304" pitchFamily="18" charset="0"/>
                <a:ea typeface="Gulim" pitchFamily="34" charset="-127"/>
              </a:defRPr>
            </a:lvl2pPr>
            <a:lvl3pPr marL="1143000" indent="-228600" eaLnBrk="0" hangingPunct="0">
              <a:defRPr kumimoji="1" sz="2400">
                <a:solidFill>
                  <a:schemeClr val="tx1"/>
                </a:solidFill>
                <a:latin typeface="Times New Roman" panose="02020603050405020304" pitchFamily="18" charset="0"/>
                <a:ea typeface="Gulim" pitchFamily="34" charset="-127"/>
              </a:defRPr>
            </a:lvl3pPr>
            <a:lvl4pPr marL="1600200" indent="-228600" eaLnBrk="0" hangingPunct="0">
              <a:defRPr kumimoji="1" sz="2400">
                <a:solidFill>
                  <a:schemeClr val="tx1"/>
                </a:solidFill>
                <a:latin typeface="Times New Roman" panose="02020603050405020304" pitchFamily="18" charset="0"/>
                <a:ea typeface="Gulim" pitchFamily="34" charset="-127"/>
              </a:defRPr>
            </a:lvl4pPr>
            <a:lvl5pPr marL="2057400" indent="-228600" eaLnBrk="0" hangingPunct="0">
              <a:defRPr kumimoji="1" sz="2400">
                <a:solidFill>
                  <a:schemeClr val="tx1"/>
                </a:solidFill>
                <a:latin typeface="Times New Roman" panose="02020603050405020304" pitchFamily="18" charset="0"/>
                <a:ea typeface="Gulim"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9pPr>
          </a:lstStyle>
          <a:p>
            <a:pPr eaLnBrk="1" hangingPunct="1"/>
            <a:fld id="{C02F9819-5745-4FE6-BC06-9785EB0B4BFD}" type="slidenum">
              <a:rPr lang="sr-Latn-CS" altLang="en-US" sz="1200"/>
              <a:pPr eaLnBrk="1" hangingPunct="1"/>
              <a:t>112</a:t>
            </a:fld>
            <a:endParaRPr lang="sr-Latn-CS" altLang="en-US" sz="1200"/>
          </a:p>
        </p:txBody>
      </p:sp>
    </p:spTree>
    <p:extLst>
      <p:ext uri="{BB962C8B-B14F-4D97-AF65-F5344CB8AC3E}">
        <p14:creationId xmlns:p14="http://schemas.microsoft.com/office/powerpoint/2010/main" val="70149888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46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46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3246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ea typeface="Gulim" pitchFamily="34" charset="-127"/>
              </a:defRPr>
            </a:lvl1pPr>
            <a:lvl2pPr marL="742950" indent="-285750" eaLnBrk="0" hangingPunct="0">
              <a:defRPr kumimoji="1" sz="2400">
                <a:solidFill>
                  <a:schemeClr val="tx1"/>
                </a:solidFill>
                <a:latin typeface="Times New Roman" panose="02020603050405020304" pitchFamily="18" charset="0"/>
                <a:ea typeface="Gulim" pitchFamily="34" charset="-127"/>
              </a:defRPr>
            </a:lvl2pPr>
            <a:lvl3pPr marL="1143000" indent="-228600" eaLnBrk="0" hangingPunct="0">
              <a:defRPr kumimoji="1" sz="2400">
                <a:solidFill>
                  <a:schemeClr val="tx1"/>
                </a:solidFill>
                <a:latin typeface="Times New Roman" panose="02020603050405020304" pitchFamily="18" charset="0"/>
                <a:ea typeface="Gulim" pitchFamily="34" charset="-127"/>
              </a:defRPr>
            </a:lvl3pPr>
            <a:lvl4pPr marL="1600200" indent="-228600" eaLnBrk="0" hangingPunct="0">
              <a:defRPr kumimoji="1" sz="2400">
                <a:solidFill>
                  <a:schemeClr val="tx1"/>
                </a:solidFill>
                <a:latin typeface="Times New Roman" panose="02020603050405020304" pitchFamily="18" charset="0"/>
                <a:ea typeface="Gulim" pitchFamily="34" charset="-127"/>
              </a:defRPr>
            </a:lvl4pPr>
            <a:lvl5pPr marL="2057400" indent="-228600" eaLnBrk="0" hangingPunct="0">
              <a:defRPr kumimoji="1" sz="2400">
                <a:solidFill>
                  <a:schemeClr val="tx1"/>
                </a:solidFill>
                <a:latin typeface="Times New Roman" panose="02020603050405020304" pitchFamily="18" charset="0"/>
                <a:ea typeface="Gulim"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9pPr>
          </a:lstStyle>
          <a:p>
            <a:pPr eaLnBrk="1" hangingPunct="1"/>
            <a:fld id="{0EC50082-5D0F-4F47-B8EF-FA679D600D6D}" type="slidenum">
              <a:rPr lang="sr-Latn-CS" altLang="en-US" sz="1200"/>
              <a:pPr eaLnBrk="1" hangingPunct="1"/>
              <a:t>113</a:t>
            </a:fld>
            <a:endParaRPr lang="sr-Latn-CS" altLang="en-US" sz="1200"/>
          </a:p>
        </p:txBody>
      </p:sp>
    </p:spTree>
    <p:extLst>
      <p:ext uri="{BB962C8B-B14F-4D97-AF65-F5344CB8AC3E}">
        <p14:creationId xmlns:p14="http://schemas.microsoft.com/office/powerpoint/2010/main" val="360753738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7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97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3297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ea typeface="Gulim" pitchFamily="34" charset="-127"/>
              </a:defRPr>
            </a:lvl1pPr>
            <a:lvl2pPr marL="742950" indent="-285750" eaLnBrk="0" hangingPunct="0">
              <a:defRPr kumimoji="1" sz="2400">
                <a:solidFill>
                  <a:schemeClr val="tx1"/>
                </a:solidFill>
                <a:latin typeface="Times New Roman" panose="02020603050405020304" pitchFamily="18" charset="0"/>
                <a:ea typeface="Gulim" pitchFamily="34" charset="-127"/>
              </a:defRPr>
            </a:lvl2pPr>
            <a:lvl3pPr marL="1143000" indent="-228600" eaLnBrk="0" hangingPunct="0">
              <a:defRPr kumimoji="1" sz="2400">
                <a:solidFill>
                  <a:schemeClr val="tx1"/>
                </a:solidFill>
                <a:latin typeface="Times New Roman" panose="02020603050405020304" pitchFamily="18" charset="0"/>
                <a:ea typeface="Gulim" pitchFamily="34" charset="-127"/>
              </a:defRPr>
            </a:lvl3pPr>
            <a:lvl4pPr marL="1600200" indent="-228600" eaLnBrk="0" hangingPunct="0">
              <a:defRPr kumimoji="1" sz="2400">
                <a:solidFill>
                  <a:schemeClr val="tx1"/>
                </a:solidFill>
                <a:latin typeface="Times New Roman" panose="02020603050405020304" pitchFamily="18" charset="0"/>
                <a:ea typeface="Gulim" pitchFamily="34" charset="-127"/>
              </a:defRPr>
            </a:lvl4pPr>
            <a:lvl5pPr marL="2057400" indent="-228600" eaLnBrk="0" hangingPunct="0">
              <a:defRPr kumimoji="1" sz="2400">
                <a:solidFill>
                  <a:schemeClr val="tx1"/>
                </a:solidFill>
                <a:latin typeface="Times New Roman" panose="02020603050405020304" pitchFamily="18" charset="0"/>
                <a:ea typeface="Gulim"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9pPr>
          </a:lstStyle>
          <a:p>
            <a:pPr eaLnBrk="1" hangingPunct="1"/>
            <a:fld id="{D57A118C-D98B-4B1C-8126-E2C513D3F41F}" type="slidenum">
              <a:rPr lang="sr-Latn-CS" altLang="en-US" sz="1200"/>
              <a:pPr eaLnBrk="1" hangingPunct="1"/>
              <a:t>117</a:t>
            </a:fld>
            <a:endParaRPr lang="sr-Latn-CS" altLang="en-US" sz="1200"/>
          </a:p>
        </p:txBody>
      </p:sp>
    </p:spTree>
    <p:extLst>
      <p:ext uri="{BB962C8B-B14F-4D97-AF65-F5344CB8AC3E}">
        <p14:creationId xmlns:p14="http://schemas.microsoft.com/office/powerpoint/2010/main" val="114275629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7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07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3307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ea typeface="Gulim" pitchFamily="34" charset="-127"/>
              </a:defRPr>
            </a:lvl1pPr>
            <a:lvl2pPr marL="742950" indent="-285750" eaLnBrk="0" hangingPunct="0">
              <a:defRPr kumimoji="1" sz="2400">
                <a:solidFill>
                  <a:schemeClr val="tx1"/>
                </a:solidFill>
                <a:latin typeface="Times New Roman" panose="02020603050405020304" pitchFamily="18" charset="0"/>
                <a:ea typeface="Gulim" pitchFamily="34" charset="-127"/>
              </a:defRPr>
            </a:lvl2pPr>
            <a:lvl3pPr marL="1143000" indent="-228600" eaLnBrk="0" hangingPunct="0">
              <a:defRPr kumimoji="1" sz="2400">
                <a:solidFill>
                  <a:schemeClr val="tx1"/>
                </a:solidFill>
                <a:latin typeface="Times New Roman" panose="02020603050405020304" pitchFamily="18" charset="0"/>
                <a:ea typeface="Gulim" pitchFamily="34" charset="-127"/>
              </a:defRPr>
            </a:lvl3pPr>
            <a:lvl4pPr marL="1600200" indent="-228600" eaLnBrk="0" hangingPunct="0">
              <a:defRPr kumimoji="1" sz="2400">
                <a:solidFill>
                  <a:schemeClr val="tx1"/>
                </a:solidFill>
                <a:latin typeface="Times New Roman" panose="02020603050405020304" pitchFamily="18" charset="0"/>
                <a:ea typeface="Gulim" pitchFamily="34" charset="-127"/>
              </a:defRPr>
            </a:lvl4pPr>
            <a:lvl5pPr marL="2057400" indent="-228600" eaLnBrk="0" hangingPunct="0">
              <a:defRPr kumimoji="1" sz="2400">
                <a:solidFill>
                  <a:schemeClr val="tx1"/>
                </a:solidFill>
                <a:latin typeface="Times New Roman" panose="02020603050405020304" pitchFamily="18" charset="0"/>
                <a:ea typeface="Gulim"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9pPr>
          </a:lstStyle>
          <a:p>
            <a:pPr eaLnBrk="1" hangingPunct="1"/>
            <a:fld id="{5DDB2FF6-E8A7-4C16-97CB-59C0A81AB222}" type="slidenum">
              <a:rPr lang="sr-Latn-CS" altLang="en-US" sz="1200"/>
              <a:pPr eaLnBrk="1" hangingPunct="1"/>
              <a:t>118</a:t>
            </a:fld>
            <a:endParaRPr lang="sr-Latn-CS" altLang="en-US" sz="1200"/>
          </a:p>
        </p:txBody>
      </p:sp>
    </p:spTree>
    <p:extLst>
      <p:ext uri="{BB962C8B-B14F-4D97-AF65-F5344CB8AC3E}">
        <p14:creationId xmlns:p14="http://schemas.microsoft.com/office/powerpoint/2010/main" val="234925268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7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17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3317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ea typeface="Gulim" pitchFamily="34" charset="-127"/>
              </a:defRPr>
            </a:lvl1pPr>
            <a:lvl2pPr marL="742950" indent="-285750" eaLnBrk="0" hangingPunct="0">
              <a:defRPr kumimoji="1" sz="2400">
                <a:solidFill>
                  <a:schemeClr val="tx1"/>
                </a:solidFill>
                <a:latin typeface="Times New Roman" panose="02020603050405020304" pitchFamily="18" charset="0"/>
                <a:ea typeface="Gulim" pitchFamily="34" charset="-127"/>
              </a:defRPr>
            </a:lvl2pPr>
            <a:lvl3pPr marL="1143000" indent="-228600" eaLnBrk="0" hangingPunct="0">
              <a:defRPr kumimoji="1" sz="2400">
                <a:solidFill>
                  <a:schemeClr val="tx1"/>
                </a:solidFill>
                <a:latin typeface="Times New Roman" panose="02020603050405020304" pitchFamily="18" charset="0"/>
                <a:ea typeface="Gulim" pitchFamily="34" charset="-127"/>
              </a:defRPr>
            </a:lvl3pPr>
            <a:lvl4pPr marL="1600200" indent="-228600" eaLnBrk="0" hangingPunct="0">
              <a:defRPr kumimoji="1" sz="2400">
                <a:solidFill>
                  <a:schemeClr val="tx1"/>
                </a:solidFill>
                <a:latin typeface="Times New Roman" panose="02020603050405020304" pitchFamily="18" charset="0"/>
                <a:ea typeface="Gulim" pitchFamily="34" charset="-127"/>
              </a:defRPr>
            </a:lvl4pPr>
            <a:lvl5pPr marL="2057400" indent="-228600" eaLnBrk="0" hangingPunct="0">
              <a:defRPr kumimoji="1" sz="2400">
                <a:solidFill>
                  <a:schemeClr val="tx1"/>
                </a:solidFill>
                <a:latin typeface="Times New Roman" panose="02020603050405020304" pitchFamily="18" charset="0"/>
                <a:ea typeface="Gulim"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9pPr>
          </a:lstStyle>
          <a:p>
            <a:pPr eaLnBrk="1" hangingPunct="1"/>
            <a:fld id="{95110632-49C6-4FFD-96B7-245EB97F0872}" type="slidenum">
              <a:rPr lang="sr-Latn-CS" altLang="en-US" sz="1200"/>
              <a:pPr eaLnBrk="1" hangingPunct="1"/>
              <a:t>119</a:t>
            </a:fld>
            <a:endParaRPr lang="sr-Latn-CS" altLang="en-US" sz="1200"/>
          </a:p>
        </p:txBody>
      </p:sp>
    </p:spTree>
    <p:extLst>
      <p:ext uri="{BB962C8B-B14F-4D97-AF65-F5344CB8AC3E}">
        <p14:creationId xmlns:p14="http://schemas.microsoft.com/office/powerpoint/2010/main" val="6464412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70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sr-Latn-CS" altLang="en-US" smtClean="0"/>
          </a:p>
        </p:txBody>
      </p:sp>
      <p:sp>
        <p:nvSpPr>
          <p:cNvPr id="2170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ea typeface="Gulim" pitchFamily="34" charset="-127"/>
              </a:defRPr>
            </a:lvl1pPr>
            <a:lvl2pPr marL="742950" indent="-285750" eaLnBrk="0" hangingPunct="0">
              <a:defRPr kumimoji="1" sz="2400">
                <a:solidFill>
                  <a:schemeClr val="tx1"/>
                </a:solidFill>
                <a:latin typeface="Times New Roman" panose="02020603050405020304" pitchFamily="18" charset="0"/>
                <a:ea typeface="Gulim" pitchFamily="34" charset="-127"/>
              </a:defRPr>
            </a:lvl2pPr>
            <a:lvl3pPr marL="1143000" indent="-228600" eaLnBrk="0" hangingPunct="0">
              <a:defRPr kumimoji="1" sz="2400">
                <a:solidFill>
                  <a:schemeClr val="tx1"/>
                </a:solidFill>
                <a:latin typeface="Times New Roman" panose="02020603050405020304" pitchFamily="18" charset="0"/>
                <a:ea typeface="Gulim" pitchFamily="34" charset="-127"/>
              </a:defRPr>
            </a:lvl3pPr>
            <a:lvl4pPr marL="1600200" indent="-228600" eaLnBrk="0" hangingPunct="0">
              <a:defRPr kumimoji="1" sz="2400">
                <a:solidFill>
                  <a:schemeClr val="tx1"/>
                </a:solidFill>
                <a:latin typeface="Times New Roman" panose="02020603050405020304" pitchFamily="18" charset="0"/>
                <a:ea typeface="Gulim" pitchFamily="34" charset="-127"/>
              </a:defRPr>
            </a:lvl4pPr>
            <a:lvl5pPr marL="2057400" indent="-228600" eaLnBrk="0" hangingPunct="0">
              <a:defRPr kumimoji="1" sz="2400">
                <a:solidFill>
                  <a:schemeClr val="tx1"/>
                </a:solidFill>
                <a:latin typeface="Times New Roman" panose="02020603050405020304" pitchFamily="18" charset="0"/>
                <a:ea typeface="Gulim"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9pPr>
          </a:lstStyle>
          <a:p>
            <a:pPr eaLnBrk="1" hangingPunct="1"/>
            <a:fld id="{02F5E949-BFFE-48C2-A306-2EC323EDF58F}" type="slidenum">
              <a:rPr lang="sr-Latn-CS" altLang="en-US" sz="1200">
                <a:cs typeface="Times New Roman" panose="02020603050405020304" pitchFamily="18" charset="0"/>
              </a:rPr>
              <a:pPr eaLnBrk="1" hangingPunct="1"/>
              <a:t>47</a:t>
            </a:fld>
            <a:endParaRPr lang="sr-Latn-CS" altLang="en-US" sz="1200">
              <a:cs typeface="Times New Roman" panose="02020603050405020304" pitchFamily="18" charset="0"/>
            </a:endParaRPr>
          </a:p>
        </p:txBody>
      </p:sp>
    </p:spTree>
    <p:extLst>
      <p:ext uri="{BB962C8B-B14F-4D97-AF65-F5344CB8AC3E}">
        <p14:creationId xmlns:p14="http://schemas.microsoft.com/office/powerpoint/2010/main" val="55723502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8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28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3328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ea typeface="Gulim" pitchFamily="34" charset="-127"/>
              </a:defRPr>
            </a:lvl1pPr>
            <a:lvl2pPr marL="742950" indent="-285750" eaLnBrk="0" hangingPunct="0">
              <a:defRPr kumimoji="1" sz="2400">
                <a:solidFill>
                  <a:schemeClr val="tx1"/>
                </a:solidFill>
                <a:latin typeface="Times New Roman" panose="02020603050405020304" pitchFamily="18" charset="0"/>
                <a:ea typeface="Gulim" pitchFamily="34" charset="-127"/>
              </a:defRPr>
            </a:lvl2pPr>
            <a:lvl3pPr marL="1143000" indent="-228600" eaLnBrk="0" hangingPunct="0">
              <a:defRPr kumimoji="1" sz="2400">
                <a:solidFill>
                  <a:schemeClr val="tx1"/>
                </a:solidFill>
                <a:latin typeface="Times New Roman" panose="02020603050405020304" pitchFamily="18" charset="0"/>
                <a:ea typeface="Gulim" pitchFamily="34" charset="-127"/>
              </a:defRPr>
            </a:lvl3pPr>
            <a:lvl4pPr marL="1600200" indent="-228600" eaLnBrk="0" hangingPunct="0">
              <a:defRPr kumimoji="1" sz="2400">
                <a:solidFill>
                  <a:schemeClr val="tx1"/>
                </a:solidFill>
                <a:latin typeface="Times New Roman" panose="02020603050405020304" pitchFamily="18" charset="0"/>
                <a:ea typeface="Gulim" pitchFamily="34" charset="-127"/>
              </a:defRPr>
            </a:lvl4pPr>
            <a:lvl5pPr marL="2057400" indent="-228600" eaLnBrk="0" hangingPunct="0">
              <a:defRPr kumimoji="1" sz="2400">
                <a:solidFill>
                  <a:schemeClr val="tx1"/>
                </a:solidFill>
                <a:latin typeface="Times New Roman" panose="02020603050405020304" pitchFamily="18" charset="0"/>
                <a:ea typeface="Gulim"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9pPr>
          </a:lstStyle>
          <a:p>
            <a:pPr eaLnBrk="1" hangingPunct="1"/>
            <a:fld id="{A9DA559D-626E-45BE-A619-D857512C54BA}" type="slidenum">
              <a:rPr lang="sr-Latn-CS" altLang="en-US" sz="1200"/>
              <a:pPr eaLnBrk="1" hangingPunct="1"/>
              <a:t>121</a:t>
            </a:fld>
            <a:endParaRPr lang="sr-Latn-CS" altLang="en-US" sz="1200"/>
          </a:p>
        </p:txBody>
      </p:sp>
    </p:spTree>
    <p:extLst>
      <p:ext uri="{BB962C8B-B14F-4D97-AF65-F5344CB8AC3E}">
        <p14:creationId xmlns:p14="http://schemas.microsoft.com/office/powerpoint/2010/main" val="181713908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48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48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3348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ea typeface="Gulim" pitchFamily="34" charset="-127"/>
              </a:defRPr>
            </a:lvl1pPr>
            <a:lvl2pPr marL="742950" indent="-285750" eaLnBrk="0" hangingPunct="0">
              <a:defRPr kumimoji="1" sz="2400">
                <a:solidFill>
                  <a:schemeClr val="tx1"/>
                </a:solidFill>
                <a:latin typeface="Times New Roman" panose="02020603050405020304" pitchFamily="18" charset="0"/>
                <a:ea typeface="Gulim" pitchFamily="34" charset="-127"/>
              </a:defRPr>
            </a:lvl2pPr>
            <a:lvl3pPr marL="1143000" indent="-228600" eaLnBrk="0" hangingPunct="0">
              <a:defRPr kumimoji="1" sz="2400">
                <a:solidFill>
                  <a:schemeClr val="tx1"/>
                </a:solidFill>
                <a:latin typeface="Times New Roman" panose="02020603050405020304" pitchFamily="18" charset="0"/>
                <a:ea typeface="Gulim" pitchFamily="34" charset="-127"/>
              </a:defRPr>
            </a:lvl3pPr>
            <a:lvl4pPr marL="1600200" indent="-228600" eaLnBrk="0" hangingPunct="0">
              <a:defRPr kumimoji="1" sz="2400">
                <a:solidFill>
                  <a:schemeClr val="tx1"/>
                </a:solidFill>
                <a:latin typeface="Times New Roman" panose="02020603050405020304" pitchFamily="18" charset="0"/>
                <a:ea typeface="Gulim" pitchFamily="34" charset="-127"/>
              </a:defRPr>
            </a:lvl4pPr>
            <a:lvl5pPr marL="2057400" indent="-228600" eaLnBrk="0" hangingPunct="0">
              <a:defRPr kumimoji="1" sz="2400">
                <a:solidFill>
                  <a:schemeClr val="tx1"/>
                </a:solidFill>
                <a:latin typeface="Times New Roman" panose="02020603050405020304" pitchFamily="18" charset="0"/>
                <a:ea typeface="Gulim"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9pPr>
          </a:lstStyle>
          <a:p>
            <a:pPr eaLnBrk="1" hangingPunct="1"/>
            <a:fld id="{7307473A-5979-475C-84FD-B8A3884A1756}" type="slidenum">
              <a:rPr lang="sr-Latn-CS" altLang="en-US" sz="1200"/>
              <a:pPr eaLnBrk="1" hangingPunct="1"/>
              <a:t>122</a:t>
            </a:fld>
            <a:endParaRPr lang="sr-Latn-CS" altLang="en-US" sz="1200"/>
          </a:p>
        </p:txBody>
      </p:sp>
    </p:spTree>
    <p:extLst>
      <p:ext uri="{BB962C8B-B14F-4D97-AF65-F5344CB8AC3E}">
        <p14:creationId xmlns:p14="http://schemas.microsoft.com/office/powerpoint/2010/main" val="201791094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58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58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3358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ea typeface="Gulim" pitchFamily="34" charset="-127"/>
              </a:defRPr>
            </a:lvl1pPr>
            <a:lvl2pPr marL="742950" indent="-285750" eaLnBrk="0" hangingPunct="0">
              <a:defRPr kumimoji="1" sz="2400">
                <a:solidFill>
                  <a:schemeClr val="tx1"/>
                </a:solidFill>
                <a:latin typeface="Times New Roman" panose="02020603050405020304" pitchFamily="18" charset="0"/>
                <a:ea typeface="Gulim" pitchFamily="34" charset="-127"/>
              </a:defRPr>
            </a:lvl2pPr>
            <a:lvl3pPr marL="1143000" indent="-228600" eaLnBrk="0" hangingPunct="0">
              <a:defRPr kumimoji="1" sz="2400">
                <a:solidFill>
                  <a:schemeClr val="tx1"/>
                </a:solidFill>
                <a:latin typeface="Times New Roman" panose="02020603050405020304" pitchFamily="18" charset="0"/>
                <a:ea typeface="Gulim" pitchFamily="34" charset="-127"/>
              </a:defRPr>
            </a:lvl3pPr>
            <a:lvl4pPr marL="1600200" indent="-228600" eaLnBrk="0" hangingPunct="0">
              <a:defRPr kumimoji="1" sz="2400">
                <a:solidFill>
                  <a:schemeClr val="tx1"/>
                </a:solidFill>
                <a:latin typeface="Times New Roman" panose="02020603050405020304" pitchFamily="18" charset="0"/>
                <a:ea typeface="Gulim" pitchFamily="34" charset="-127"/>
              </a:defRPr>
            </a:lvl4pPr>
            <a:lvl5pPr marL="2057400" indent="-228600" eaLnBrk="0" hangingPunct="0">
              <a:defRPr kumimoji="1" sz="2400">
                <a:solidFill>
                  <a:schemeClr val="tx1"/>
                </a:solidFill>
                <a:latin typeface="Times New Roman" panose="02020603050405020304" pitchFamily="18" charset="0"/>
                <a:ea typeface="Gulim"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9pPr>
          </a:lstStyle>
          <a:p>
            <a:pPr eaLnBrk="1" hangingPunct="1"/>
            <a:fld id="{111C5629-18AD-4D4B-83A5-894B277CC91C}" type="slidenum">
              <a:rPr lang="sr-Latn-CS" altLang="en-US" sz="1200"/>
              <a:pPr eaLnBrk="1" hangingPunct="1"/>
              <a:t>134</a:t>
            </a:fld>
            <a:endParaRPr lang="sr-Latn-CS" altLang="en-US" sz="1200"/>
          </a:p>
        </p:txBody>
      </p:sp>
    </p:spTree>
    <p:extLst>
      <p:ext uri="{BB962C8B-B14F-4D97-AF65-F5344CB8AC3E}">
        <p14:creationId xmlns:p14="http://schemas.microsoft.com/office/powerpoint/2010/main" val="23741032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ea typeface="Gulim" pitchFamily="34" charset="-127"/>
              </a:defRPr>
            </a:lvl1pPr>
            <a:lvl2pPr marL="742950" indent="-285750" eaLnBrk="0" hangingPunct="0">
              <a:defRPr kumimoji="1" sz="2400">
                <a:solidFill>
                  <a:schemeClr val="tx1"/>
                </a:solidFill>
                <a:latin typeface="Times New Roman" panose="02020603050405020304" pitchFamily="18" charset="0"/>
                <a:ea typeface="Gulim" pitchFamily="34" charset="-127"/>
              </a:defRPr>
            </a:lvl2pPr>
            <a:lvl3pPr marL="1143000" indent="-228600" eaLnBrk="0" hangingPunct="0">
              <a:defRPr kumimoji="1" sz="2400">
                <a:solidFill>
                  <a:schemeClr val="tx1"/>
                </a:solidFill>
                <a:latin typeface="Times New Roman" panose="02020603050405020304" pitchFamily="18" charset="0"/>
                <a:ea typeface="Gulim" pitchFamily="34" charset="-127"/>
              </a:defRPr>
            </a:lvl3pPr>
            <a:lvl4pPr marL="1600200" indent="-228600" eaLnBrk="0" hangingPunct="0">
              <a:defRPr kumimoji="1" sz="2400">
                <a:solidFill>
                  <a:schemeClr val="tx1"/>
                </a:solidFill>
                <a:latin typeface="Times New Roman" panose="02020603050405020304" pitchFamily="18" charset="0"/>
                <a:ea typeface="Gulim" pitchFamily="34" charset="-127"/>
              </a:defRPr>
            </a:lvl4pPr>
            <a:lvl5pPr marL="2057400" indent="-228600" eaLnBrk="0" hangingPunct="0">
              <a:defRPr kumimoji="1" sz="2400">
                <a:solidFill>
                  <a:schemeClr val="tx1"/>
                </a:solidFill>
                <a:latin typeface="Times New Roman" panose="02020603050405020304" pitchFamily="18" charset="0"/>
                <a:ea typeface="Gulim"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9pPr>
          </a:lstStyle>
          <a:p>
            <a:pPr eaLnBrk="1" hangingPunct="1"/>
            <a:fld id="{CFE790BB-9202-42EC-AE79-5E0BD4B71465}" type="slidenum">
              <a:rPr lang="en-US" altLang="en-US" sz="1200">
                <a:cs typeface="Times New Roman" panose="02020603050405020304" pitchFamily="18" charset="0"/>
              </a:rPr>
              <a:pPr eaLnBrk="1" hangingPunct="1"/>
              <a:t>48</a:t>
            </a:fld>
            <a:endParaRPr lang="en-US" altLang="en-US" sz="1200">
              <a:cs typeface="Times New Roman" panose="02020603050405020304" pitchFamily="18" charset="0"/>
            </a:endParaRPr>
          </a:p>
        </p:txBody>
      </p:sp>
      <p:sp>
        <p:nvSpPr>
          <p:cNvPr id="22221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221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solidFill>
                <a:schemeClr val="bg1"/>
              </a:solidFill>
            </a:endParaRPr>
          </a:p>
        </p:txBody>
      </p:sp>
    </p:spTree>
    <p:extLst>
      <p:ext uri="{BB962C8B-B14F-4D97-AF65-F5344CB8AC3E}">
        <p14:creationId xmlns:p14="http://schemas.microsoft.com/office/powerpoint/2010/main" val="42280642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32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2232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ea typeface="Gulim" pitchFamily="34" charset="-127"/>
              </a:defRPr>
            </a:lvl1pPr>
            <a:lvl2pPr marL="742950" indent="-285750" eaLnBrk="0" hangingPunct="0">
              <a:defRPr kumimoji="1" sz="2400">
                <a:solidFill>
                  <a:schemeClr val="tx1"/>
                </a:solidFill>
                <a:latin typeface="Times New Roman" panose="02020603050405020304" pitchFamily="18" charset="0"/>
                <a:ea typeface="Gulim" pitchFamily="34" charset="-127"/>
              </a:defRPr>
            </a:lvl2pPr>
            <a:lvl3pPr marL="1143000" indent="-228600" eaLnBrk="0" hangingPunct="0">
              <a:defRPr kumimoji="1" sz="2400">
                <a:solidFill>
                  <a:schemeClr val="tx1"/>
                </a:solidFill>
                <a:latin typeface="Times New Roman" panose="02020603050405020304" pitchFamily="18" charset="0"/>
                <a:ea typeface="Gulim" pitchFamily="34" charset="-127"/>
              </a:defRPr>
            </a:lvl3pPr>
            <a:lvl4pPr marL="1600200" indent="-228600" eaLnBrk="0" hangingPunct="0">
              <a:defRPr kumimoji="1" sz="2400">
                <a:solidFill>
                  <a:schemeClr val="tx1"/>
                </a:solidFill>
                <a:latin typeface="Times New Roman" panose="02020603050405020304" pitchFamily="18" charset="0"/>
                <a:ea typeface="Gulim" pitchFamily="34" charset="-127"/>
              </a:defRPr>
            </a:lvl4pPr>
            <a:lvl5pPr marL="2057400" indent="-228600" eaLnBrk="0" hangingPunct="0">
              <a:defRPr kumimoji="1" sz="2400">
                <a:solidFill>
                  <a:schemeClr val="tx1"/>
                </a:solidFill>
                <a:latin typeface="Times New Roman" panose="02020603050405020304" pitchFamily="18" charset="0"/>
                <a:ea typeface="Gulim"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9pPr>
          </a:lstStyle>
          <a:p>
            <a:pPr eaLnBrk="1" hangingPunct="1"/>
            <a:fld id="{1021C1F7-0AA8-4886-83D8-D1AB990960B2}" type="slidenum">
              <a:rPr lang="en-US" sz="1200"/>
              <a:pPr eaLnBrk="1" hangingPunct="1"/>
              <a:t>49</a:t>
            </a:fld>
            <a:endParaRPr lang="en-US" sz="1200"/>
          </a:p>
        </p:txBody>
      </p:sp>
    </p:spTree>
    <p:extLst>
      <p:ext uri="{BB962C8B-B14F-4D97-AF65-F5344CB8AC3E}">
        <p14:creationId xmlns:p14="http://schemas.microsoft.com/office/powerpoint/2010/main" val="1453827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73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sr-Latn-CS" altLang="en-US" smtClean="0"/>
          </a:p>
        </p:txBody>
      </p:sp>
      <p:sp>
        <p:nvSpPr>
          <p:cNvPr id="2273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ea typeface="Gulim" pitchFamily="34" charset="-127"/>
              </a:defRPr>
            </a:lvl1pPr>
            <a:lvl2pPr marL="742950" indent="-285750" eaLnBrk="0" hangingPunct="0">
              <a:defRPr kumimoji="1" sz="2400">
                <a:solidFill>
                  <a:schemeClr val="tx1"/>
                </a:solidFill>
                <a:latin typeface="Times New Roman" panose="02020603050405020304" pitchFamily="18" charset="0"/>
                <a:ea typeface="Gulim" pitchFamily="34" charset="-127"/>
              </a:defRPr>
            </a:lvl2pPr>
            <a:lvl3pPr marL="1143000" indent="-228600" eaLnBrk="0" hangingPunct="0">
              <a:defRPr kumimoji="1" sz="2400">
                <a:solidFill>
                  <a:schemeClr val="tx1"/>
                </a:solidFill>
                <a:latin typeface="Times New Roman" panose="02020603050405020304" pitchFamily="18" charset="0"/>
                <a:ea typeface="Gulim" pitchFamily="34" charset="-127"/>
              </a:defRPr>
            </a:lvl3pPr>
            <a:lvl4pPr marL="1600200" indent="-228600" eaLnBrk="0" hangingPunct="0">
              <a:defRPr kumimoji="1" sz="2400">
                <a:solidFill>
                  <a:schemeClr val="tx1"/>
                </a:solidFill>
                <a:latin typeface="Times New Roman" panose="02020603050405020304" pitchFamily="18" charset="0"/>
                <a:ea typeface="Gulim" pitchFamily="34" charset="-127"/>
              </a:defRPr>
            </a:lvl4pPr>
            <a:lvl5pPr marL="2057400" indent="-228600" eaLnBrk="0" hangingPunct="0">
              <a:defRPr kumimoji="1" sz="2400">
                <a:solidFill>
                  <a:schemeClr val="tx1"/>
                </a:solidFill>
                <a:latin typeface="Times New Roman" panose="02020603050405020304" pitchFamily="18" charset="0"/>
                <a:ea typeface="Gulim"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9pPr>
          </a:lstStyle>
          <a:p>
            <a:pPr eaLnBrk="1" hangingPunct="1"/>
            <a:fld id="{C0D35C80-AD5A-407E-992C-582C64049E55}" type="slidenum">
              <a:rPr lang="sr-Latn-CS" altLang="en-US" sz="1200">
                <a:cs typeface="Times New Roman" panose="02020603050405020304" pitchFamily="18" charset="0"/>
              </a:rPr>
              <a:pPr eaLnBrk="1" hangingPunct="1"/>
              <a:t>51</a:t>
            </a:fld>
            <a:endParaRPr lang="sr-Latn-CS" altLang="en-US" sz="1200">
              <a:cs typeface="Times New Roman" panose="02020603050405020304" pitchFamily="18" charset="0"/>
            </a:endParaRPr>
          </a:p>
        </p:txBody>
      </p:sp>
    </p:spTree>
    <p:extLst>
      <p:ext uri="{BB962C8B-B14F-4D97-AF65-F5344CB8AC3E}">
        <p14:creationId xmlns:p14="http://schemas.microsoft.com/office/powerpoint/2010/main" val="27785905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83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2283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ea typeface="Gulim" pitchFamily="34" charset="-127"/>
              </a:defRPr>
            </a:lvl1pPr>
            <a:lvl2pPr marL="742950" indent="-285750" eaLnBrk="0" hangingPunct="0">
              <a:defRPr kumimoji="1" sz="2400">
                <a:solidFill>
                  <a:schemeClr val="tx1"/>
                </a:solidFill>
                <a:latin typeface="Times New Roman" panose="02020603050405020304" pitchFamily="18" charset="0"/>
                <a:ea typeface="Gulim" pitchFamily="34" charset="-127"/>
              </a:defRPr>
            </a:lvl2pPr>
            <a:lvl3pPr marL="1143000" indent="-228600" eaLnBrk="0" hangingPunct="0">
              <a:defRPr kumimoji="1" sz="2400">
                <a:solidFill>
                  <a:schemeClr val="tx1"/>
                </a:solidFill>
                <a:latin typeface="Times New Roman" panose="02020603050405020304" pitchFamily="18" charset="0"/>
                <a:ea typeface="Gulim" pitchFamily="34" charset="-127"/>
              </a:defRPr>
            </a:lvl3pPr>
            <a:lvl4pPr marL="1600200" indent="-228600" eaLnBrk="0" hangingPunct="0">
              <a:defRPr kumimoji="1" sz="2400">
                <a:solidFill>
                  <a:schemeClr val="tx1"/>
                </a:solidFill>
                <a:latin typeface="Times New Roman" panose="02020603050405020304" pitchFamily="18" charset="0"/>
                <a:ea typeface="Gulim" pitchFamily="34" charset="-127"/>
              </a:defRPr>
            </a:lvl4pPr>
            <a:lvl5pPr marL="2057400" indent="-228600" eaLnBrk="0" hangingPunct="0">
              <a:defRPr kumimoji="1" sz="2400">
                <a:solidFill>
                  <a:schemeClr val="tx1"/>
                </a:solidFill>
                <a:latin typeface="Times New Roman" panose="02020603050405020304" pitchFamily="18" charset="0"/>
                <a:ea typeface="Gulim"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9pPr>
          </a:lstStyle>
          <a:p>
            <a:pPr eaLnBrk="1" hangingPunct="1"/>
            <a:fld id="{B3684BF1-E122-4936-942C-9D483C8BC4A8}" type="slidenum">
              <a:rPr lang="en-US" altLang="en-US" sz="1200"/>
              <a:pPr eaLnBrk="1" hangingPunct="1"/>
              <a:t>52</a:t>
            </a:fld>
            <a:endParaRPr lang="en-US" altLang="en-US" sz="1200"/>
          </a:p>
        </p:txBody>
      </p:sp>
    </p:spTree>
    <p:extLst>
      <p:ext uri="{BB962C8B-B14F-4D97-AF65-F5344CB8AC3E}">
        <p14:creationId xmlns:p14="http://schemas.microsoft.com/office/powerpoint/2010/main" val="31069025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2/18/2024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2/18/2024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2/18/2024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2/18/2024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2/18/2024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2/18/2024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2/18/2024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2/18/2024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2/18/2024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2/18/2024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2/18/2024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2/18/2024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2/18/2024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2/18/2024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2/18/2024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2/18/2024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2/18/2024</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2" r:id="rId12"/>
    <p:sldLayoutId id="2147483663" r:id="rId13"/>
    <p:sldLayoutId id="2147483664" r:id="rId14"/>
    <p:sldLayoutId id="2147483658" r:id="rId15"/>
    <p:sldLayoutId id="2147483659"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5.xml"/></Relationships>
</file>

<file path=ppt/slides/_rels/slide10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5.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34.png"/></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6.xml"/></Relationships>
</file>

<file path=ppt/slides/_rels/slide126.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6.xml"/><Relationship Id="rId4" Type="http://schemas.openxmlformats.org/officeDocument/2006/relationships/image" Target="../media/image10.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6.jpeg"/></Relationships>
</file>

<file path=ppt/slides/_rels/slide6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27.png"/><Relationship Id="rId5" Type="http://schemas.openxmlformats.org/officeDocument/2006/relationships/oleObject" Target="../embeddings/oleObject1.bin"/><Relationship Id="rId4" Type="http://schemas.openxmlformats.org/officeDocument/2006/relationships/image" Target="../media/image29.png"/></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3"/>
          <p:cNvSpPr>
            <a:spLocks noChangeArrowheads="1"/>
          </p:cNvSpPr>
          <p:nvPr/>
        </p:nvSpPr>
        <p:spPr bwMode="auto">
          <a:xfrm>
            <a:off x="1780374" y="1256232"/>
            <a:ext cx="11422878" cy="5819685"/>
          </a:xfrm>
          <a:prstGeom prst="rect">
            <a:avLst/>
          </a:prstGeom>
          <a:noFill/>
          <a:ln>
            <a:noFill/>
          </a:ln>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 sz="2800" b="1" dirty="0" smtClean="0">
                <a:solidFill>
                  <a:schemeClr val="accent6">
                    <a:lumMod val="75000"/>
                  </a:schemeClr>
                </a:solidFill>
                <a:latin typeface="+mj-lt"/>
                <a:cs typeface="Arial" panose="020B0604020202020204" pitchFamily="34" charset="0"/>
              </a:rPr>
              <a:t>IASM – </a:t>
            </a:r>
            <a:r>
              <a:rPr lang="sr-Latn-RS" sz="2800" b="1" dirty="0" smtClean="0">
                <a:solidFill>
                  <a:schemeClr val="accent6">
                    <a:lumMod val="75000"/>
                  </a:schemeClr>
                </a:solidFill>
                <a:latin typeface="+mj-lt"/>
                <a:cs typeface="Arial" panose="020B0604020202020204" pitchFamily="34" charset="0"/>
              </a:rPr>
              <a:t>Emergency Conditions in </a:t>
            </a:r>
            <a:r>
              <a:rPr lang="sr-Latn-RS" sz="2800" b="1" dirty="0" smtClean="0">
                <a:solidFill>
                  <a:schemeClr val="accent6">
                    <a:lumMod val="75000"/>
                  </a:schemeClr>
                </a:solidFill>
                <a:latin typeface="+mj-lt"/>
                <a:cs typeface="Arial" panose="020B0604020202020204" pitchFamily="34" charset="0"/>
              </a:rPr>
              <a:t>Medicine</a:t>
            </a:r>
          </a:p>
          <a:p>
            <a:pPr eaLnBrk="1" hangingPunct="1"/>
            <a:r>
              <a:rPr lang="sr-Latn-RS" sz="2800" b="1" dirty="0" smtClean="0">
                <a:solidFill>
                  <a:schemeClr val="accent6">
                    <a:lumMod val="75000"/>
                  </a:schemeClr>
                </a:solidFill>
                <a:latin typeface="+mj-lt"/>
                <a:cs typeface="Arial" panose="020B0604020202020204" pitchFamily="34" charset="0"/>
              </a:rPr>
              <a:t>Professional </a:t>
            </a:r>
            <a:r>
              <a:rPr lang="sr-Latn-RS" sz="2800" b="1" dirty="0" smtClean="0">
                <a:solidFill>
                  <a:schemeClr val="accent6">
                    <a:lumMod val="75000"/>
                  </a:schemeClr>
                </a:solidFill>
                <a:latin typeface="+mj-lt"/>
                <a:cs typeface="Arial" panose="020B0604020202020204" pitchFamily="34" charset="0"/>
              </a:rPr>
              <a:t>Practice</a:t>
            </a:r>
          </a:p>
          <a:p>
            <a:pPr eaLnBrk="1" hangingPunct="1"/>
            <a:r>
              <a:rPr lang="en" sz="2800" b="1" dirty="0" smtClean="0">
                <a:solidFill>
                  <a:schemeClr val="accent6">
                    <a:lumMod val="75000"/>
                  </a:schemeClr>
                </a:solidFill>
                <a:latin typeface="+mj-lt"/>
                <a:cs typeface="Arial" panose="020B0604020202020204" pitchFamily="34" charset="0"/>
              </a:rPr>
              <a:t>2</a:t>
            </a:r>
            <a:r>
              <a:rPr lang="sr-Latn-RS" sz="2800" b="1" dirty="0" smtClean="0">
                <a:solidFill>
                  <a:schemeClr val="accent6">
                    <a:lumMod val="75000"/>
                  </a:schemeClr>
                </a:solidFill>
                <a:latin typeface="+mj-lt"/>
                <a:cs typeface="Arial" panose="020B0604020202020204" pitchFamily="34" charset="0"/>
              </a:rPr>
              <a:t>nd</a:t>
            </a:r>
            <a:r>
              <a:rPr lang="en" sz="2800" b="1" dirty="0" smtClean="0">
                <a:solidFill>
                  <a:schemeClr val="accent6">
                    <a:lumMod val="75000"/>
                  </a:schemeClr>
                </a:solidFill>
                <a:latin typeface="+mj-lt"/>
                <a:cs typeface="Arial" panose="020B0604020202020204" pitchFamily="34" charset="0"/>
              </a:rPr>
              <a:t> </a:t>
            </a:r>
            <a:r>
              <a:rPr lang="sr-Latn-RS" sz="2800" b="1" dirty="0" smtClean="0">
                <a:solidFill>
                  <a:schemeClr val="accent6">
                    <a:lumMod val="75000"/>
                  </a:schemeClr>
                </a:solidFill>
                <a:latin typeface="+mj-lt"/>
                <a:cs typeface="Arial" panose="020B0604020202020204" pitchFamily="34" charset="0"/>
              </a:rPr>
              <a:t>W</a:t>
            </a:r>
            <a:r>
              <a:rPr lang="en" sz="2800" b="1" dirty="0" smtClean="0">
                <a:solidFill>
                  <a:schemeClr val="accent6">
                    <a:lumMod val="75000"/>
                  </a:schemeClr>
                </a:solidFill>
                <a:latin typeface="+mj-lt"/>
                <a:cs typeface="Arial" panose="020B0604020202020204" pitchFamily="34" charset="0"/>
              </a:rPr>
              <a:t>eek</a:t>
            </a:r>
          </a:p>
          <a:p>
            <a:pPr eaLnBrk="1" hangingPunct="1"/>
            <a:endParaRPr lang="sr-Cyrl-RS" sz="2800" dirty="0">
              <a:solidFill>
                <a:schemeClr val="accent6">
                  <a:lumMod val="75000"/>
                </a:schemeClr>
              </a:solidFill>
              <a:latin typeface="+mj-lt"/>
              <a:cs typeface="Arial" panose="020B0604020202020204" pitchFamily="34" charset="0"/>
            </a:endParaRPr>
          </a:p>
          <a:p>
            <a:pPr eaLnBrk="1" hangingPunct="1"/>
            <a:endParaRPr lang="sr-Latn-RS" sz="2800" b="1" dirty="0" smtClean="0">
              <a:solidFill>
                <a:schemeClr val="accent6">
                  <a:lumMod val="75000"/>
                </a:schemeClr>
              </a:solidFill>
              <a:latin typeface="+mj-lt"/>
            </a:endParaRPr>
          </a:p>
          <a:p>
            <a:pPr eaLnBrk="1" hangingPunct="1"/>
            <a:r>
              <a:rPr lang="en-US" sz="2800" b="1" dirty="0" smtClean="0">
                <a:solidFill>
                  <a:schemeClr val="accent6">
                    <a:lumMod val="75000"/>
                  </a:schemeClr>
                </a:solidFill>
                <a:latin typeface="+mj-lt"/>
              </a:rPr>
              <a:t>Acute </a:t>
            </a:r>
            <a:r>
              <a:rPr lang="sr-Latn-RS" sz="2800" b="1" dirty="0" smtClean="0">
                <a:solidFill>
                  <a:schemeClr val="accent6">
                    <a:lumMod val="75000"/>
                  </a:schemeClr>
                </a:solidFill>
                <a:latin typeface="+mj-lt"/>
              </a:rPr>
              <a:t>COPD </a:t>
            </a:r>
            <a:r>
              <a:rPr lang="en-US" sz="2800" b="1" dirty="0" smtClean="0">
                <a:solidFill>
                  <a:schemeClr val="accent6">
                    <a:lumMod val="75000"/>
                  </a:schemeClr>
                </a:solidFill>
                <a:latin typeface="+mj-lt"/>
              </a:rPr>
              <a:t>exacerbation</a:t>
            </a:r>
            <a:endParaRPr lang="sr-Latn-RS" sz="2800" b="1" dirty="0" smtClean="0">
              <a:solidFill>
                <a:schemeClr val="accent6">
                  <a:lumMod val="75000"/>
                </a:schemeClr>
              </a:solidFill>
              <a:latin typeface="+mj-lt"/>
            </a:endParaRPr>
          </a:p>
          <a:p>
            <a:pPr eaLnBrk="1" hangingPunct="1"/>
            <a:r>
              <a:rPr lang="sr-Latn-RS" sz="2800" b="1" dirty="0" smtClean="0">
                <a:solidFill>
                  <a:schemeClr val="accent6">
                    <a:lumMod val="75000"/>
                  </a:schemeClr>
                </a:solidFill>
                <a:latin typeface="+mj-lt"/>
              </a:rPr>
              <a:t>Acute exacerbation</a:t>
            </a:r>
            <a:r>
              <a:rPr lang="en-US" sz="2800" b="1" dirty="0" smtClean="0">
                <a:solidFill>
                  <a:schemeClr val="accent6">
                    <a:lumMod val="75000"/>
                  </a:schemeClr>
                </a:solidFill>
                <a:latin typeface="+mj-lt"/>
              </a:rPr>
              <a:t> </a:t>
            </a:r>
            <a:r>
              <a:rPr lang="en-US" sz="2800" b="1" dirty="0">
                <a:solidFill>
                  <a:schemeClr val="accent6">
                    <a:lumMod val="75000"/>
                  </a:schemeClr>
                </a:solidFill>
                <a:latin typeface="+mj-lt"/>
              </a:rPr>
              <a:t>of chronic respiratory </a:t>
            </a:r>
            <a:r>
              <a:rPr lang="sr-Latn-RS" sz="2800" b="1" dirty="0" smtClean="0">
                <a:solidFill>
                  <a:schemeClr val="accent6">
                    <a:lumMod val="75000"/>
                  </a:schemeClr>
                </a:solidFill>
                <a:latin typeface="+mj-lt"/>
              </a:rPr>
              <a:t>failure</a:t>
            </a:r>
          </a:p>
          <a:p>
            <a:pPr eaLnBrk="1" hangingPunct="1"/>
            <a:r>
              <a:rPr lang="en-US" sz="2800" b="1" dirty="0" smtClean="0">
                <a:solidFill>
                  <a:schemeClr val="accent6">
                    <a:lumMod val="75000"/>
                  </a:schemeClr>
                </a:solidFill>
                <a:latin typeface="+mj-lt"/>
              </a:rPr>
              <a:t>Hemoptysis </a:t>
            </a:r>
            <a:endParaRPr lang="sr-Latn-RS" sz="2800" b="1" dirty="0" smtClean="0">
              <a:solidFill>
                <a:schemeClr val="accent6">
                  <a:lumMod val="75000"/>
                </a:schemeClr>
              </a:solidFill>
              <a:latin typeface="+mj-lt"/>
            </a:endParaRPr>
          </a:p>
          <a:p>
            <a:pPr eaLnBrk="1" hangingPunct="1"/>
            <a:r>
              <a:rPr lang="en-US" sz="2800" b="1" dirty="0" smtClean="0">
                <a:solidFill>
                  <a:schemeClr val="accent6">
                    <a:lumMod val="75000"/>
                  </a:schemeClr>
                </a:solidFill>
                <a:latin typeface="+mj-lt"/>
              </a:rPr>
              <a:t>Pulmonary</a:t>
            </a:r>
            <a:r>
              <a:rPr lang="sr-Latn-RS" sz="2800" b="1" dirty="0" smtClean="0">
                <a:solidFill>
                  <a:schemeClr val="accent6">
                    <a:lumMod val="75000"/>
                  </a:schemeClr>
                </a:solidFill>
                <a:latin typeface="+mj-lt"/>
              </a:rPr>
              <a:t> </a:t>
            </a:r>
            <a:r>
              <a:rPr lang="en-US" sz="2800" b="1" dirty="0" smtClean="0">
                <a:solidFill>
                  <a:schemeClr val="accent6">
                    <a:lumMod val="75000"/>
                  </a:schemeClr>
                </a:solidFill>
                <a:latin typeface="+mj-lt"/>
              </a:rPr>
              <a:t>thromboembolism</a:t>
            </a:r>
            <a:endParaRPr lang="sr-Latn-RS" sz="2800" b="1" dirty="0" smtClean="0">
              <a:solidFill>
                <a:schemeClr val="accent6">
                  <a:lumMod val="75000"/>
                </a:schemeClr>
              </a:solidFill>
              <a:latin typeface="+mj-lt"/>
            </a:endParaRPr>
          </a:p>
          <a:p>
            <a:pPr eaLnBrk="1" hangingPunct="1"/>
            <a:r>
              <a:rPr lang="en-US" sz="2800" b="1" dirty="0" smtClean="0">
                <a:solidFill>
                  <a:schemeClr val="accent6">
                    <a:lumMod val="75000"/>
                  </a:schemeClr>
                </a:solidFill>
                <a:latin typeface="+mj-lt"/>
              </a:rPr>
              <a:t>ARDS</a:t>
            </a:r>
            <a:endParaRPr lang="en" sz="2800" b="1" dirty="0" smtClean="0">
              <a:solidFill>
                <a:schemeClr val="accent6">
                  <a:lumMod val="75000"/>
                </a:schemeClr>
              </a:solidFill>
              <a:latin typeface="+mj-lt"/>
            </a:endParaRPr>
          </a:p>
          <a:p>
            <a:pPr eaLnBrk="1" hangingPunct="1"/>
            <a:endParaRPr lang="sr-Cyrl-CS" sz="2800" b="1" dirty="0" smtClean="0">
              <a:solidFill>
                <a:schemeClr val="accent6">
                  <a:lumMod val="75000"/>
                </a:schemeClr>
              </a:solidFill>
              <a:latin typeface="+mj-lt"/>
            </a:endParaRPr>
          </a:p>
          <a:p>
            <a:pPr eaLnBrk="1" hangingPunct="1"/>
            <a:endParaRPr lang="sr-Cyrl-CS" sz="2800" b="1" dirty="0">
              <a:solidFill>
                <a:schemeClr val="accent6">
                  <a:lumMod val="75000"/>
                </a:schemeClr>
              </a:solidFill>
              <a:latin typeface="+mj-lt"/>
            </a:endParaRPr>
          </a:p>
          <a:p>
            <a:pPr eaLnBrk="1" hangingPunct="1"/>
            <a:r>
              <a:rPr lang="en" sz="2800" b="1" dirty="0" smtClean="0">
                <a:solidFill>
                  <a:schemeClr val="accent6">
                    <a:lumMod val="75000"/>
                  </a:schemeClr>
                </a:solidFill>
                <a:latin typeface="+mj-lt"/>
              </a:rPr>
              <a:t>As</a:t>
            </a:r>
            <a:r>
              <a:rPr lang="sr-Latn-RS" sz="2800" b="1" dirty="0" smtClean="0">
                <a:solidFill>
                  <a:schemeClr val="accent6">
                    <a:lumMod val="75000"/>
                  </a:schemeClr>
                </a:solidFill>
                <a:latin typeface="+mj-lt"/>
              </a:rPr>
              <a:t>si</a:t>
            </a:r>
            <a:r>
              <a:rPr lang="en" sz="2800" b="1" dirty="0" smtClean="0">
                <a:solidFill>
                  <a:schemeClr val="accent6">
                    <a:lumMod val="75000"/>
                  </a:schemeClr>
                </a:solidFill>
                <a:latin typeface="+mj-lt"/>
              </a:rPr>
              <a:t>st. </a:t>
            </a:r>
            <a:r>
              <a:rPr lang="sr-Latn-RS" sz="2800" b="1" dirty="0" smtClean="0">
                <a:solidFill>
                  <a:schemeClr val="accent6">
                    <a:lumMod val="75000"/>
                  </a:schemeClr>
                </a:solidFill>
                <a:latin typeface="+mj-lt"/>
              </a:rPr>
              <a:t>Prof.</a:t>
            </a:r>
            <a:r>
              <a:rPr lang="en" sz="2800" b="1" dirty="0" smtClean="0">
                <a:solidFill>
                  <a:schemeClr val="accent6">
                    <a:lumMod val="75000"/>
                  </a:schemeClr>
                </a:solidFill>
                <a:latin typeface="+mj-lt"/>
              </a:rPr>
              <a:t> Vojislav Ćupurdija</a:t>
            </a:r>
          </a:p>
          <a:p>
            <a:pPr eaLnBrk="1" hangingPunct="1"/>
            <a:endParaRPr lang="sr-Cyrl-CS" sz="2400" b="1" dirty="0">
              <a:solidFill>
                <a:schemeClr val="accent6">
                  <a:lumMod val="75000"/>
                </a:schemeClr>
              </a:solidFill>
            </a:endParaRPr>
          </a:p>
          <a:p>
            <a:pPr eaLnBrk="1" hangingPunct="1"/>
            <a:endParaRPr lang="en-US" sz="2400" b="1" dirty="0">
              <a:solidFill>
                <a:schemeClr val="accent6">
                  <a:lumMod val="75000"/>
                </a:schemeClr>
              </a:solidFill>
            </a:endParaRPr>
          </a:p>
        </p:txBody>
      </p:sp>
    </p:spTree>
    <p:extLst>
      <p:ext uri="{BB962C8B-B14F-4D97-AF65-F5344CB8AC3E}">
        <p14:creationId xmlns:p14="http://schemas.microsoft.com/office/powerpoint/2010/main" val="3590359991"/>
      </p:ext>
    </p:extLst>
  </p:cSld>
  <p:clrMapOvr>
    <a:masterClrMapping/>
  </p:clrMapOvr>
  <p:transition spd="med">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Grp="1" noChangeArrowheads="1"/>
          </p:cNvSpPr>
          <p:nvPr>
            <p:ph type="body" idx="1"/>
          </p:nvPr>
        </p:nvSpPr>
        <p:spPr>
          <a:xfrm>
            <a:off x="1901350" y="1741472"/>
            <a:ext cx="8229600" cy="5638800"/>
          </a:xfrm>
        </p:spPr>
        <p:txBody>
          <a:bodyPr/>
          <a:lstStyle/>
          <a:p>
            <a:pPr eaLnBrk="1" hangingPunct="1">
              <a:buFontTx/>
              <a:buNone/>
            </a:pPr>
            <a:r>
              <a:rPr lang="en" sz="2000" b="1" u="sng" dirty="0" smtClean="0">
                <a:cs typeface="Arial" panose="020B0604020202020204" pitchFamily="34" charset="0"/>
              </a:rPr>
              <a:t>2. Disorders of the structure and function of the chest</a:t>
            </a:r>
            <a:endParaRPr lang="sr-Latn-CS" sz="2000" b="1" u="sng" dirty="0" smtClean="0">
              <a:cs typeface="Arial" panose="020B0604020202020204" pitchFamily="34" charset="0"/>
            </a:endParaRPr>
          </a:p>
          <a:p>
            <a:pPr eaLnBrk="1" hangingPunct="1">
              <a:buFontTx/>
              <a:buNone/>
            </a:pPr>
            <a:r>
              <a:rPr lang="en" dirty="0" smtClean="0">
                <a:solidFill>
                  <a:schemeClr val="hlink"/>
                </a:solidFill>
              </a:rPr>
              <a:t>   </a:t>
            </a:r>
            <a:r>
              <a:rPr lang="en" sz="2000" b="1" dirty="0" smtClean="0">
                <a:cs typeface="Arial" panose="020B0604020202020204" pitchFamily="34" charset="0"/>
              </a:rPr>
              <a:t>Neuromuscular diseases :</a:t>
            </a:r>
            <a:endParaRPr lang="sr-Cyrl-RS" sz="2000" b="1" dirty="0" smtClean="0">
              <a:cs typeface="Arial" panose="020B0604020202020204" pitchFamily="34" charset="0"/>
            </a:endParaRPr>
          </a:p>
          <a:p>
            <a:pPr eaLnBrk="1" hangingPunct="1">
              <a:buFontTx/>
              <a:buNone/>
            </a:pPr>
            <a:r>
              <a:rPr lang="en" sz="2000" dirty="0" smtClean="0">
                <a:cs typeface="Arial" panose="020B0604020202020204" pitchFamily="34" charset="0"/>
              </a:rPr>
              <a:t>- progressive </a:t>
            </a:r>
            <a:r>
              <a:rPr lang="en" sz="2000" dirty="0">
                <a:cs typeface="Arial" panose="020B0604020202020204" pitchFamily="34" charset="0"/>
              </a:rPr>
              <a:t>muscular dystrophy, ALS, </a:t>
            </a:r>
            <a:r>
              <a:rPr lang="en" sz="2000" dirty="0" smtClean="0">
                <a:cs typeface="Arial" panose="020B0604020202020204" pitchFamily="34" charset="0"/>
              </a:rPr>
              <a:t>poliomyelitis, </a:t>
            </a:r>
            <a:r>
              <a:rPr lang="en" sz="2000" dirty="0">
                <a:cs typeface="Arial" panose="020B0604020202020204" pitchFamily="34" charset="0"/>
              </a:rPr>
              <a:t>trauma of the cervical spine, myasthenia gravis</a:t>
            </a:r>
          </a:p>
          <a:p>
            <a:pPr eaLnBrk="1" hangingPunct="1">
              <a:buFontTx/>
              <a:buNone/>
            </a:pPr>
            <a:r>
              <a:rPr lang="en" sz="2000" dirty="0" smtClean="0">
                <a:cs typeface="Arial" panose="020B0604020202020204" pitchFamily="34" charset="0"/>
              </a:rPr>
              <a:t>   </a:t>
            </a:r>
            <a:r>
              <a:rPr lang="en" sz="2000" b="1" dirty="0" smtClean="0">
                <a:cs typeface="Arial" panose="020B0604020202020204" pitchFamily="34" charset="0"/>
              </a:rPr>
              <a:t>Abnormalities of the structure of the chest :</a:t>
            </a:r>
          </a:p>
          <a:p>
            <a:pPr eaLnBrk="1" hangingPunct="1">
              <a:buFontTx/>
              <a:buNone/>
            </a:pPr>
            <a:r>
              <a:rPr lang="en" sz="2000" dirty="0" smtClean="0">
                <a:cs typeface="Arial" panose="020B0604020202020204" pitchFamily="34" charset="0"/>
              </a:rPr>
              <a:t> </a:t>
            </a:r>
            <a:r>
              <a:rPr lang="en" sz="2000" dirty="0" smtClean="0">
                <a:cs typeface="Arial" panose="020B0604020202020204" pitchFamily="34" charset="0"/>
              </a:rPr>
              <a:t>- </a:t>
            </a:r>
            <a:r>
              <a:rPr lang="en" sz="2000" dirty="0" smtClean="0">
                <a:cs typeface="Arial" panose="020B0604020202020204" pitchFamily="34" charset="0"/>
              </a:rPr>
              <a:t>kyphoscoliosis </a:t>
            </a:r>
            <a:r>
              <a:rPr lang="en" sz="2000" dirty="0">
                <a:cs typeface="Arial" panose="020B0604020202020204" pitchFamily="34" charset="0"/>
              </a:rPr>
              <a:t>, fibrothorax, </a:t>
            </a:r>
            <a:r>
              <a:rPr lang="en" sz="2000" dirty="0" smtClean="0">
                <a:cs typeface="Arial" panose="020B0604020202020204" pitchFamily="34" charset="0"/>
              </a:rPr>
              <a:t>pectus excavatus</a:t>
            </a:r>
            <a:endParaRPr lang="sr-Latn-CS" sz="2000" u="sng" dirty="0">
              <a:cs typeface="Arial" panose="020B0604020202020204" pitchFamily="34" charset="0"/>
            </a:endParaRPr>
          </a:p>
        </p:txBody>
      </p:sp>
      <p:sp>
        <p:nvSpPr>
          <p:cNvPr id="3" name="Rectangle 2"/>
          <p:cNvSpPr>
            <a:spLocks noGrp="1" noChangeArrowheads="1"/>
          </p:cNvSpPr>
          <p:nvPr>
            <p:ph type="title"/>
          </p:nvPr>
        </p:nvSpPr>
        <p:spPr>
          <a:xfrm>
            <a:off x="1738313" y="598472"/>
            <a:ext cx="8229600" cy="1143000"/>
          </a:xfrm>
        </p:spPr>
        <p:txBody>
          <a:bodyPr>
            <a:normAutofit/>
          </a:bodyPr>
          <a:lstStyle/>
          <a:p>
            <a:pPr eaLnBrk="1" hangingPunct="1"/>
            <a:r>
              <a:rPr lang="en" sz="2800" b="1" dirty="0" smtClean="0">
                <a:solidFill>
                  <a:schemeClr val="tx1"/>
                </a:solidFill>
                <a:cs typeface="Arial" panose="020B0604020202020204" pitchFamily="34" charset="0"/>
              </a:rPr>
              <a:t>Causes and reasons for chronic respiratory </a:t>
            </a:r>
            <a:r>
              <a:rPr lang="sr-Latn-RS" sz="2800" b="1" dirty="0" smtClean="0">
                <a:solidFill>
                  <a:schemeClr val="tx1"/>
                </a:solidFill>
                <a:cs typeface="Arial" panose="020B0604020202020204" pitchFamily="34" charset="0"/>
              </a:rPr>
              <a:t>failure</a:t>
            </a:r>
            <a:endParaRPr lang="sr-Latn-CS" sz="2800" b="1" dirty="0" smtClean="0">
              <a:solidFill>
                <a:schemeClr val="tx1"/>
              </a:solidFill>
              <a:cs typeface="Arial" panose="020B0604020202020204" pitchFamily="34" charset="0"/>
            </a:endParaRPr>
          </a:p>
        </p:txBody>
      </p:sp>
    </p:spTree>
    <p:extLst>
      <p:ext uri="{BB962C8B-B14F-4D97-AF65-F5344CB8AC3E}">
        <p14:creationId xmlns:p14="http://schemas.microsoft.com/office/powerpoint/2010/main" val="146625805"/>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Title 1"/>
          <p:cNvSpPr>
            <a:spLocks noGrp="1"/>
          </p:cNvSpPr>
          <p:nvPr>
            <p:ph type="title"/>
          </p:nvPr>
        </p:nvSpPr>
        <p:spPr>
          <a:xfrm>
            <a:off x="1649858" y="521383"/>
            <a:ext cx="9072562" cy="1008063"/>
          </a:xfrm>
        </p:spPr>
        <p:txBody>
          <a:bodyPr>
            <a:normAutofit fontScale="90000"/>
          </a:bodyPr>
          <a:lstStyle/>
          <a:p>
            <a:r>
              <a:rPr lang="en" altLang="en-US" b="1" dirty="0">
                <a:solidFill>
                  <a:schemeClr val="accent6">
                    <a:lumMod val="75000"/>
                  </a:schemeClr>
                </a:solidFill>
                <a:cs typeface="Calibri" panose="020F0502020204030204" pitchFamily="34" charset="0"/>
              </a:rPr>
              <a:t>Thrombolytic </a:t>
            </a:r>
            <a:r>
              <a:rPr lang="sr-Latn-RS" altLang="en-US" b="1" dirty="0" smtClean="0">
                <a:solidFill>
                  <a:schemeClr val="accent6">
                    <a:lumMod val="75000"/>
                  </a:schemeClr>
                </a:solidFill>
                <a:cs typeface="Calibri" panose="020F0502020204030204" pitchFamily="34" charset="0"/>
              </a:rPr>
              <a:t>therapy – </a:t>
            </a:r>
            <a:r>
              <a:rPr lang="en" altLang="en-US" b="1" dirty="0" smtClean="0">
                <a:solidFill>
                  <a:schemeClr val="accent6">
                    <a:lumMod val="75000"/>
                  </a:schemeClr>
                </a:solidFill>
                <a:cs typeface="Calibri" panose="020F0502020204030204" pitchFamily="34" charset="0"/>
              </a:rPr>
              <a:t>regimes</a:t>
            </a:r>
            <a:r>
              <a:rPr lang="sr-Latn-RS" altLang="en-US" b="1" dirty="0" smtClean="0">
                <a:solidFill>
                  <a:schemeClr val="accent6">
                    <a:lumMod val="75000"/>
                  </a:schemeClr>
                </a:solidFill>
                <a:cs typeface="Calibri" panose="020F0502020204030204" pitchFamily="34" charset="0"/>
              </a:rPr>
              <a:t> and </a:t>
            </a:r>
            <a:r>
              <a:rPr lang="en" altLang="en-US" b="1" dirty="0" smtClean="0">
                <a:solidFill>
                  <a:schemeClr val="accent6">
                    <a:lumMod val="75000"/>
                  </a:schemeClr>
                </a:solidFill>
                <a:cs typeface="Calibri" panose="020F0502020204030204" pitchFamily="34" charset="0"/>
              </a:rPr>
              <a:t>doses</a:t>
            </a:r>
            <a:endParaRPr lang="en-US" altLang="en-US" b="1" dirty="0">
              <a:solidFill>
                <a:schemeClr val="accent6">
                  <a:lumMod val="75000"/>
                </a:schemeClr>
              </a:solidFill>
              <a:cs typeface="Calibri" panose="020F0502020204030204" pitchFamily="34" charset="0"/>
            </a:endParaRP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1194716015"/>
              </p:ext>
            </p:extLst>
          </p:nvPr>
        </p:nvGraphicFramePr>
        <p:xfrm>
          <a:off x="2279650" y="2166938"/>
          <a:ext cx="7488238" cy="3306660"/>
        </p:xfrm>
        <a:graphic>
          <a:graphicData uri="http://schemas.openxmlformats.org/drawingml/2006/table">
            <a:tbl>
              <a:tblPr firstRow="1" bandRow="1">
                <a:tableStyleId>{5C22544A-7EE6-4342-B048-85BDC9FD1C3A}</a:tableStyleId>
              </a:tblPr>
              <a:tblGrid>
                <a:gridCol w="2160069"/>
                <a:gridCol w="5328169"/>
              </a:tblGrid>
              <a:tr h="370734">
                <a:tc>
                  <a:txBody>
                    <a:bodyPr/>
                    <a:lstStyle/>
                    <a:p>
                      <a:pPr algn="l" fontAlgn="base"/>
                      <a:r>
                        <a:rPr lang="en" sz="1800" b="1" dirty="0" smtClean="0">
                          <a:effectLst/>
                          <a:latin typeface="inherit"/>
                        </a:rPr>
                        <a:t>Fibrinolytic</a:t>
                      </a:r>
                      <a:endParaRPr lang="sr-Cyrl-RS" sz="1800" b="1" dirty="0">
                        <a:effectLst/>
                        <a:latin typeface="inherit"/>
                      </a:endParaRPr>
                    </a:p>
                  </a:txBody>
                  <a:tcPr marL="91433" marR="91433" marT="45707" marB="45707" anchor="ctr">
                    <a:solidFill>
                      <a:schemeClr val="accent6">
                        <a:lumMod val="75000"/>
                        <a:lumOff val="25000"/>
                      </a:schemeClr>
                    </a:solidFill>
                  </a:tcPr>
                </a:tc>
                <a:tc>
                  <a:txBody>
                    <a:bodyPr/>
                    <a:lstStyle/>
                    <a:p>
                      <a:pPr algn="l" fontAlgn="base"/>
                      <a:r>
                        <a:rPr lang="en" sz="1800" b="1" baseline="0" dirty="0" smtClean="0">
                          <a:effectLst/>
                          <a:latin typeface="inherit"/>
                        </a:rPr>
                        <a:t>Application </a:t>
                      </a:r>
                      <a:endParaRPr lang="sr-Cyrl-RS" sz="1800" b="1" dirty="0">
                        <a:effectLst/>
                        <a:latin typeface="inherit"/>
                      </a:endParaRPr>
                    </a:p>
                  </a:txBody>
                  <a:tcPr marL="91433" marR="91433" marT="45707" marB="45707" anchor="ctr">
                    <a:solidFill>
                      <a:schemeClr val="accent6">
                        <a:lumMod val="75000"/>
                        <a:lumOff val="25000"/>
                      </a:schemeClr>
                    </a:solidFill>
                  </a:tcPr>
                </a:tc>
              </a:tr>
              <a:tr h="640028">
                <a:tc rowSpan="2">
                  <a:txBody>
                    <a:bodyPr/>
                    <a:lstStyle/>
                    <a:p>
                      <a:endParaRPr lang="sr-Cyrl-RS" sz="1800" dirty="0" smtClean="0">
                        <a:latin typeface="Calibri" panose="020F0502020204030204" pitchFamily="34" charset="0"/>
                        <a:cs typeface="Calibri" panose="020F0502020204030204" pitchFamily="34" charset="0"/>
                      </a:endParaRPr>
                    </a:p>
                    <a:p>
                      <a:r>
                        <a:rPr lang="en" sz="1800" dirty="0" smtClean="0">
                          <a:latin typeface="Calibri" panose="020F0502020204030204" pitchFamily="34" charset="0"/>
                          <a:cs typeface="Calibri" panose="020F0502020204030204" pitchFamily="34" charset="0"/>
                        </a:rPr>
                        <a:t>Streptokinase</a:t>
                      </a:r>
                      <a:endParaRPr lang="en-US" sz="1800" dirty="0">
                        <a:latin typeface="Calibri" panose="020F0502020204030204" pitchFamily="34" charset="0"/>
                        <a:cs typeface="Calibri" panose="020F0502020204030204" pitchFamily="34" charset="0"/>
                      </a:endParaRPr>
                    </a:p>
                  </a:txBody>
                  <a:tcPr marL="91433" marR="91433" marT="45707" marB="45707"/>
                </a:tc>
                <a:tc>
                  <a:txBody>
                    <a:bodyPr/>
                    <a:lstStyle/>
                    <a:p>
                      <a:r>
                        <a:rPr lang="en" sz="1800" dirty="0" smtClean="0">
                          <a:latin typeface="Calibri" panose="020F0502020204030204" pitchFamily="34" charset="0"/>
                          <a:cs typeface="Calibri" panose="020F0502020204030204" pitchFamily="34" charset="0"/>
                        </a:rPr>
                        <a:t>250,000 IU as a loading dose during 30 minutes, then </a:t>
                      </a:r>
                      <a:r>
                        <a:rPr lang="en" sz="1800" baseline="0" dirty="0" smtClean="0">
                          <a:latin typeface="Calibri" panose="020F0502020204030204" pitchFamily="34" charset="0"/>
                          <a:cs typeface="Calibri" panose="020F0502020204030204" pitchFamily="34" charset="0"/>
                        </a:rPr>
                        <a:t>100,000 IU / h for 12 to 24 h</a:t>
                      </a:r>
                      <a:endParaRPr lang="en-US" sz="1800" b="1" dirty="0">
                        <a:latin typeface="Calibri" panose="020F0502020204030204" pitchFamily="34" charset="0"/>
                        <a:cs typeface="Calibri" panose="020F0502020204030204" pitchFamily="34" charset="0"/>
                      </a:endParaRPr>
                    </a:p>
                  </a:txBody>
                  <a:tcPr marL="91433" marR="91433" marT="45701" marB="45701"/>
                </a:tc>
              </a:tr>
              <a:tr h="370734">
                <a:tc vMerge="1">
                  <a:txBody>
                    <a:bodyPr/>
                    <a:lstStyle/>
                    <a:p>
                      <a:endParaRPr lang="en-US" sz="1800" dirty="0">
                        <a:latin typeface="Calibri" panose="020F0502020204030204" pitchFamily="34" charset="0"/>
                        <a:cs typeface="Calibri" panose="020F0502020204030204" pitchFamily="34" charset="0"/>
                      </a:endParaRPr>
                    </a:p>
                  </a:txBody>
                  <a:tcPr/>
                </a:tc>
                <a:tc>
                  <a:txBody>
                    <a:bodyPr/>
                    <a:lstStyle/>
                    <a:p>
                      <a:r>
                        <a:rPr lang="en" sz="1800" dirty="0" smtClean="0">
                          <a:latin typeface="Calibri" panose="020F0502020204030204" pitchFamily="34" charset="0"/>
                          <a:cs typeface="Calibri" panose="020F0502020204030204" pitchFamily="34" charset="0"/>
                        </a:rPr>
                        <a:t>Accelerating </a:t>
                      </a:r>
                      <a:r>
                        <a:rPr lang="en" sz="1800" baseline="0" dirty="0" smtClean="0">
                          <a:latin typeface="Calibri" panose="020F0502020204030204" pitchFamily="34" charset="0"/>
                          <a:cs typeface="Calibri" panose="020F0502020204030204" pitchFamily="34" charset="0"/>
                        </a:rPr>
                        <a:t>mode </a:t>
                      </a:r>
                      <a:r>
                        <a:rPr lang="en" sz="1800" dirty="0" smtClean="0">
                          <a:latin typeface="Calibri" panose="020F0502020204030204" pitchFamily="34" charset="0"/>
                          <a:cs typeface="Calibri" panose="020F0502020204030204" pitchFamily="34" charset="0"/>
                        </a:rPr>
                        <a:t>1.5 </a:t>
                      </a:r>
                      <a:r>
                        <a:rPr lang="en" sz="1800" baseline="0" dirty="0" smtClean="0">
                          <a:latin typeface="Calibri" panose="020F0502020204030204" pitchFamily="34" charset="0"/>
                          <a:cs typeface="Calibri" panose="020F0502020204030204" pitchFamily="34" charset="0"/>
                        </a:rPr>
                        <a:t>million I</a:t>
                      </a:r>
                      <a:r>
                        <a:rPr lang="sr-Latn-RS" sz="1800" baseline="0" dirty="0" smtClean="0">
                          <a:latin typeface="Calibri" panose="020F0502020204030204" pitchFamily="34" charset="0"/>
                          <a:cs typeface="Calibri" panose="020F0502020204030204" pitchFamily="34" charset="0"/>
                        </a:rPr>
                        <a:t>U</a:t>
                      </a:r>
                      <a:r>
                        <a:rPr lang="en" sz="1800" dirty="0" smtClean="0">
                          <a:latin typeface="Calibri" panose="020F0502020204030204" pitchFamily="34" charset="0"/>
                          <a:cs typeface="Calibri" panose="020F0502020204030204" pitchFamily="34" charset="0"/>
                        </a:rPr>
                        <a:t> in 2 hours</a:t>
                      </a:r>
                      <a:endParaRPr lang="en-US" sz="1800" b="1" dirty="0">
                        <a:latin typeface="Calibri" panose="020F0502020204030204" pitchFamily="34" charset="0"/>
                        <a:cs typeface="Calibri" panose="020F0502020204030204" pitchFamily="34" charset="0"/>
                      </a:endParaRPr>
                    </a:p>
                  </a:txBody>
                  <a:tcPr marL="91433" marR="91433" marT="45701" marB="45701"/>
                </a:tc>
              </a:tr>
              <a:tr h="640028">
                <a:tc rowSpan="2">
                  <a:txBody>
                    <a:bodyPr/>
                    <a:lstStyle/>
                    <a:p>
                      <a:endParaRPr lang="sr-Cyrl-RS" sz="1800" dirty="0" smtClean="0">
                        <a:latin typeface="Calibri" panose="020F0502020204030204" pitchFamily="34" charset="0"/>
                        <a:cs typeface="Calibri" panose="020F0502020204030204" pitchFamily="34" charset="0"/>
                      </a:endParaRPr>
                    </a:p>
                    <a:p>
                      <a:r>
                        <a:rPr lang="en" sz="1800" dirty="0" smtClean="0">
                          <a:latin typeface="Calibri" panose="020F0502020204030204" pitchFamily="34" charset="0"/>
                          <a:cs typeface="Calibri" panose="020F0502020204030204" pitchFamily="34" charset="0"/>
                        </a:rPr>
                        <a:t>Urokinase</a:t>
                      </a:r>
                      <a:endParaRPr lang="en-US" sz="1800" dirty="0">
                        <a:latin typeface="Calibri" panose="020F0502020204030204" pitchFamily="34" charset="0"/>
                        <a:cs typeface="Calibri" panose="020F0502020204030204" pitchFamily="34" charset="0"/>
                      </a:endParaRPr>
                    </a:p>
                  </a:txBody>
                  <a:tcPr marL="91433" marR="91433" marT="45707" marB="45707"/>
                </a:tc>
                <a:tc>
                  <a:txBody>
                    <a:bodyPr/>
                    <a:lstStyle/>
                    <a:p>
                      <a:r>
                        <a:rPr lang="en" sz="1800" b="0" dirty="0" smtClean="0">
                          <a:latin typeface="Calibri" panose="020F0502020204030204" pitchFamily="34" charset="0"/>
                          <a:cs typeface="Calibri" panose="020F0502020204030204" pitchFamily="34" charset="0"/>
                        </a:rPr>
                        <a:t>4400 </a:t>
                      </a:r>
                      <a:r>
                        <a:rPr lang="en" sz="1800" b="0" baseline="0" dirty="0" smtClean="0">
                          <a:latin typeface="Calibri" panose="020F0502020204030204" pitchFamily="34" charset="0"/>
                          <a:cs typeface="Calibri" panose="020F0502020204030204" pitchFamily="34" charset="0"/>
                        </a:rPr>
                        <a:t>I</a:t>
                      </a:r>
                      <a:r>
                        <a:rPr lang="sr-Latn-RS" sz="1800" b="0" baseline="0" dirty="0" smtClean="0">
                          <a:latin typeface="Calibri" panose="020F0502020204030204" pitchFamily="34" charset="0"/>
                          <a:cs typeface="Calibri" panose="020F0502020204030204" pitchFamily="34" charset="0"/>
                        </a:rPr>
                        <a:t>U</a:t>
                      </a:r>
                      <a:r>
                        <a:rPr lang="en" sz="1800" b="0" baseline="0" dirty="0" smtClean="0">
                          <a:latin typeface="Calibri" panose="020F0502020204030204" pitchFamily="34" charset="0"/>
                          <a:cs typeface="Calibri" panose="020F0502020204030204" pitchFamily="34" charset="0"/>
                        </a:rPr>
                        <a:t> / </a:t>
                      </a:r>
                      <a:r>
                        <a:rPr lang="en" sz="1800" b="0" dirty="0" smtClean="0">
                          <a:latin typeface="Calibri" panose="020F0502020204030204" pitchFamily="34" charset="0"/>
                          <a:cs typeface="Calibri" panose="020F0502020204030204" pitchFamily="34" charset="0"/>
                        </a:rPr>
                        <a:t>kg as a loading dose </a:t>
                      </a:r>
                      <a:r>
                        <a:rPr lang="en" sz="1800" b="0" baseline="0" dirty="0" smtClean="0">
                          <a:latin typeface="Calibri" panose="020F0502020204030204" pitchFamily="34" charset="0"/>
                          <a:cs typeface="Calibri" panose="020F0502020204030204" pitchFamily="34" charset="0"/>
                        </a:rPr>
                        <a:t>for 10 minutes, then </a:t>
                      </a:r>
                      <a:r>
                        <a:rPr lang="en" sz="1800" b="0" dirty="0" smtClean="0">
                          <a:latin typeface="Calibri" panose="020F0502020204030204" pitchFamily="34" charset="0"/>
                          <a:cs typeface="Calibri" panose="020F0502020204030204" pitchFamily="34" charset="0"/>
                        </a:rPr>
                        <a:t>4400 </a:t>
                      </a:r>
                      <a:r>
                        <a:rPr lang="en" sz="1800" b="0" baseline="0" dirty="0" smtClean="0">
                          <a:latin typeface="Calibri" panose="020F0502020204030204" pitchFamily="34" charset="0"/>
                          <a:cs typeface="Calibri" panose="020F0502020204030204" pitchFamily="34" charset="0"/>
                        </a:rPr>
                        <a:t>I</a:t>
                      </a:r>
                      <a:r>
                        <a:rPr lang="sr-Latn-RS" sz="1800" b="0" baseline="0" dirty="0" smtClean="0">
                          <a:latin typeface="Calibri" panose="020F0502020204030204" pitchFamily="34" charset="0"/>
                          <a:cs typeface="Calibri" panose="020F0502020204030204" pitchFamily="34" charset="0"/>
                        </a:rPr>
                        <a:t>U</a:t>
                      </a:r>
                      <a:r>
                        <a:rPr lang="en" sz="1800" b="0" baseline="0" dirty="0" smtClean="0">
                          <a:latin typeface="Calibri" panose="020F0502020204030204" pitchFamily="34" charset="0"/>
                          <a:cs typeface="Calibri" panose="020F0502020204030204" pitchFamily="34" charset="0"/>
                        </a:rPr>
                        <a:t> / </a:t>
                      </a:r>
                      <a:r>
                        <a:rPr lang="en" sz="1800" b="0" dirty="0" smtClean="0">
                          <a:latin typeface="Calibri" panose="020F0502020204030204" pitchFamily="34" charset="0"/>
                          <a:cs typeface="Calibri" panose="020F0502020204030204" pitchFamily="34" charset="0"/>
                        </a:rPr>
                        <a:t>kg </a:t>
                      </a:r>
                      <a:r>
                        <a:rPr lang="sr-Latn-RS" sz="1800" b="0" dirty="0" smtClean="0">
                          <a:latin typeface="Calibri" panose="020F0502020204030204" pitchFamily="34" charset="0"/>
                          <a:cs typeface="Calibri" panose="020F0502020204030204" pitchFamily="34" charset="0"/>
                        </a:rPr>
                        <a:t>/</a:t>
                      </a:r>
                      <a:r>
                        <a:rPr lang="en" sz="1800" b="0" dirty="0" smtClean="0">
                          <a:latin typeface="Calibri" panose="020F0502020204030204" pitchFamily="34" charset="0"/>
                          <a:cs typeface="Calibri" panose="020F0502020204030204" pitchFamily="34" charset="0"/>
                        </a:rPr>
                        <a:t> h </a:t>
                      </a:r>
                      <a:r>
                        <a:rPr lang="en" sz="1800" b="0" baseline="0" dirty="0" smtClean="0">
                          <a:latin typeface="Calibri" panose="020F0502020204030204" pitchFamily="34" charset="0"/>
                          <a:cs typeface="Calibri" panose="020F0502020204030204" pitchFamily="34" charset="0"/>
                        </a:rPr>
                        <a:t> </a:t>
                      </a:r>
                      <a:r>
                        <a:rPr lang="en" sz="1800" b="0" dirty="0" smtClean="0">
                          <a:latin typeface="Calibri" panose="020F0502020204030204" pitchFamily="34" charset="0"/>
                          <a:cs typeface="Calibri" panose="020F0502020204030204" pitchFamily="34" charset="0"/>
                        </a:rPr>
                        <a:t>during 12 to 24 hours</a:t>
                      </a:r>
                      <a:endParaRPr lang="en-US" sz="1800" b="0" dirty="0">
                        <a:latin typeface="Calibri" panose="020F0502020204030204" pitchFamily="34" charset="0"/>
                        <a:cs typeface="Calibri" panose="020F0502020204030204" pitchFamily="34" charset="0"/>
                      </a:endParaRPr>
                    </a:p>
                  </a:txBody>
                  <a:tcPr marL="91433" marR="91433" marT="45701" marB="45701"/>
                </a:tc>
              </a:tr>
              <a:tr h="370734">
                <a:tc vMerge="1">
                  <a:txBody>
                    <a:bodyPr/>
                    <a:lstStyle/>
                    <a:p>
                      <a:endParaRPr lang="en-US" sz="2400">
                        <a:latin typeface="Calibri" panose="020F0502020204030204" pitchFamily="34" charset="0"/>
                        <a:cs typeface="Calibri" panose="020F0502020204030204" pitchFamily="34" charset="0"/>
                      </a:endParaRPr>
                    </a:p>
                  </a:txBody>
                  <a:tcPr/>
                </a:tc>
                <a:tc>
                  <a:txBody>
                    <a:bodyPr/>
                    <a:lstStyle/>
                    <a:p>
                      <a:r>
                        <a:rPr lang="en" sz="1800" dirty="0" smtClean="0">
                          <a:latin typeface="Calibri" panose="020F0502020204030204" pitchFamily="34" charset="0"/>
                          <a:cs typeface="Calibri" panose="020F0502020204030204" pitchFamily="34" charset="0"/>
                        </a:rPr>
                        <a:t>Accelerating </a:t>
                      </a:r>
                      <a:r>
                        <a:rPr lang="en" sz="1800" baseline="0" dirty="0" smtClean="0">
                          <a:latin typeface="Calibri" panose="020F0502020204030204" pitchFamily="34" charset="0"/>
                          <a:cs typeface="Calibri" panose="020F0502020204030204" pitchFamily="34" charset="0"/>
                        </a:rPr>
                        <a:t>mode </a:t>
                      </a:r>
                      <a:r>
                        <a:rPr lang="en" sz="1800" b="0" dirty="0" smtClean="0">
                          <a:latin typeface="Calibri" panose="020F0502020204030204" pitchFamily="34" charset="0"/>
                          <a:cs typeface="Calibri" panose="020F0502020204030204" pitchFamily="34" charset="0"/>
                        </a:rPr>
                        <a:t>3 </a:t>
                      </a:r>
                      <a:r>
                        <a:rPr lang="en" sz="1800" b="0" baseline="0" dirty="0" smtClean="0">
                          <a:latin typeface="Calibri" panose="020F0502020204030204" pitchFamily="34" charset="0"/>
                          <a:cs typeface="Calibri" panose="020F0502020204030204" pitchFamily="34" charset="0"/>
                        </a:rPr>
                        <a:t>million</a:t>
                      </a:r>
                      <a:r>
                        <a:rPr lang="en" sz="1800" b="0" dirty="0" smtClean="0">
                          <a:latin typeface="Calibri" panose="020F0502020204030204" pitchFamily="34" charset="0"/>
                          <a:cs typeface="Calibri" panose="020F0502020204030204" pitchFamily="34" charset="0"/>
                        </a:rPr>
                        <a:t> I</a:t>
                      </a:r>
                      <a:r>
                        <a:rPr lang="sr-Latn-RS" sz="1800" b="0" dirty="0" smtClean="0">
                          <a:latin typeface="Calibri" panose="020F0502020204030204" pitchFamily="34" charset="0"/>
                          <a:cs typeface="Calibri" panose="020F0502020204030204" pitchFamily="34" charset="0"/>
                        </a:rPr>
                        <a:t>U</a:t>
                      </a:r>
                      <a:r>
                        <a:rPr lang="en" sz="1800" b="0" dirty="0" smtClean="0">
                          <a:latin typeface="Calibri" panose="020F0502020204030204" pitchFamily="34" charset="0"/>
                          <a:cs typeface="Calibri" panose="020F0502020204030204" pitchFamily="34" charset="0"/>
                        </a:rPr>
                        <a:t> during 2 hours</a:t>
                      </a:r>
                      <a:endParaRPr lang="en-US" sz="1800" b="0" dirty="0">
                        <a:latin typeface="Calibri" panose="020F0502020204030204" pitchFamily="34" charset="0"/>
                        <a:cs typeface="Calibri" panose="020F0502020204030204" pitchFamily="34" charset="0"/>
                      </a:endParaRPr>
                    </a:p>
                  </a:txBody>
                  <a:tcPr marL="91433" marR="91433" marT="45701" marB="45701"/>
                </a:tc>
              </a:tr>
              <a:tr h="370734">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sz="1800" dirty="0" smtClean="0">
                          <a:latin typeface="Calibri" panose="020F0502020204030204" pitchFamily="34" charset="0"/>
                          <a:cs typeface="Calibri" panose="020F0502020204030204" pitchFamily="34" charset="0"/>
                        </a:rPr>
                        <a:t>RTPA</a:t>
                      </a:r>
                      <a:r>
                        <a:rPr lang="sr-Latn-RS" sz="1800" dirty="0" smtClean="0">
                          <a:latin typeface="Calibri" panose="020F0502020204030204" pitchFamily="34" charset="0"/>
                          <a:cs typeface="Calibri" panose="020F0502020204030204" pitchFamily="34" charset="0"/>
                        </a:rPr>
                        <a:t> (Recombinant</a:t>
                      </a:r>
                      <a:r>
                        <a:rPr lang="sr-Latn-RS" sz="1800" baseline="0" dirty="0" smtClean="0">
                          <a:latin typeface="Calibri" panose="020F0502020204030204" pitchFamily="34" charset="0"/>
                          <a:cs typeface="Calibri" panose="020F0502020204030204" pitchFamily="34" charset="0"/>
                        </a:rPr>
                        <a:t> Tissue Plasmine Activator</a:t>
                      </a:r>
                      <a:r>
                        <a:rPr lang="sr-Latn-RS" sz="1800" dirty="0" smtClean="0">
                          <a:latin typeface="Calibri" panose="020F0502020204030204" pitchFamily="34" charset="0"/>
                          <a:cs typeface="Calibri" panose="020F0502020204030204" pitchFamily="34" charset="0"/>
                        </a:rPr>
                        <a:t>) Actilyse</a:t>
                      </a:r>
                      <a:r>
                        <a:rPr lang="en" sz="1800" b="1" baseline="30000" dirty="0" smtClean="0">
                          <a:solidFill>
                            <a:schemeClr val="tx1"/>
                          </a:solidFill>
                          <a:latin typeface="Calibri" pitchFamily="34" charset="0"/>
                          <a:cs typeface="Calibri" panose="020F0502020204030204" pitchFamily="34" charset="0"/>
                        </a:rPr>
                        <a:t>R</a:t>
                      </a:r>
                      <a:endParaRPr lang="en-US" sz="1800" b="1" dirty="0" smtClean="0">
                        <a:solidFill>
                          <a:schemeClr val="tx1"/>
                        </a:solidFill>
                        <a:latin typeface="Calibri" panose="020F0502020204030204" pitchFamily="34" charset="0"/>
                        <a:cs typeface="Calibri" panose="020F0502020204030204" pitchFamily="34" charset="0"/>
                      </a:endParaRPr>
                    </a:p>
                  </a:txBody>
                  <a:tcPr marL="91433" marR="91433" marT="45707" marB="45707"/>
                </a:tc>
                <a:tc>
                  <a:txBody>
                    <a:bodyPr/>
                    <a:lstStyle/>
                    <a:p>
                      <a:r>
                        <a:rPr lang="en" sz="1800" dirty="0" smtClean="0">
                          <a:latin typeface="Calibri" panose="020F0502020204030204" pitchFamily="34" charset="0"/>
                          <a:cs typeface="Calibri" panose="020F0502020204030204" pitchFamily="34" charset="0"/>
                        </a:rPr>
                        <a:t>100 mg over 2 hours</a:t>
                      </a:r>
                      <a:endParaRPr lang="en-US" sz="1800" dirty="0">
                        <a:latin typeface="Calibri" panose="020F0502020204030204" pitchFamily="34" charset="0"/>
                        <a:cs typeface="Calibri" panose="020F0502020204030204" pitchFamily="34" charset="0"/>
                      </a:endParaRPr>
                    </a:p>
                  </a:txBody>
                  <a:tcPr marL="91433" marR="91433" marT="45707" marB="45707"/>
                </a:tc>
              </a:tr>
              <a:tr h="370734">
                <a:tc vMerge="1">
                  <a:txBody>
                    <a:bodyPr/>
                    <a:lstStyle/>
                    <a:p>
                      <a:endParaRPr lang="en-US" sz="1800" dirty="0">
                        <a:latin typeface="Calibri" panose="020F0502020204030204" pitchFamily="34" charset="0"/>
                        <a:cs typeface="Calibri" panose="020F050202020403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sz="1800" dirty="0" smtClean="0">
                          <a:latin typeface="Calibri" panose="020F0502020204030204" pitchFamily="34" charset="0"/>
                          <a:cs typeface="Calibri" panose="020F0502020204030204" pitchFamily="34" charset="0"/>
                        </a:rPr>
                        <a:t>0.6 mg/kg every 15 minutes, maximum dose 50 mg </a:t>
                      </a:r>
                      <a:endParaRPr lang="en-US" sz="1800" dirty="0" smtClean="0">
                        <a:latin typeface="Calibri" panose="020F0502020204030204" pitchFamily="34" charset="0"/>
                        <a:cs typeface="Calibri" panose="020F0502020204030204" pitchFamily="34" charset="0"/>
                      </a:endParaRPr>
                    </a:p>
                  </a:txBody>
                  <a:tcPr marL="91433" marR="91433" marT="45707" marB="45707"/>
                </a:tc>
              </a:tr>
            </a:tbl>
          </a:graphicData>
        </a:graphic>
      </p:graphicFrame>
    </p:spTree>
    <p:extLst>
      <p:ext uri="{BB962C8B-B14F-4D97-AF65-F5344CB8AC3E}">
        <p14:creationId xmlns:p14="http://schemas.microsoft.com/office/powerpoint/2010/main" val="3109072820"/>
      </p:ext>
    </p:extLst>
  </p:cSld>
  <p:clrMapOvr>
    <a:masterClrMapping/>
  </p:clrMapOvr>
  <p:transition spd="slow"/>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Title 1"/>
          <p:cNvSpPr>
            <a:spLocks noGrp="1"/>
          </p:cNvSpPr>
          <p:nvPr>
            <p:ph type="title"/>
          </p:nvPr>
        </p:nvSpPr>
        <p:spPr>
          <a:xfrm>
            <a:off x="1815258" y="581381"/>
            <a:ext cx="8911687" cy="1280890"/>
          </a:xfrm>
        </p:spPr>
        <p:txBody>
          <a:bodyPr>
            <a:normAutofit/>
          </a:bodyPr>
          <a:lstStyle/>
          <a:p>
            <a:pPr eaLnBrk="1" hangingPunct="1"/>
            <a:r>
              <a:rPr lang="en" altLang="en-US" b="1" dirty="0">
                <a:solidFill>
                  <a:schemeClr val="accent6">
                    <a:lumMod val="75000"/>
                  </a:schemeClr>
                </a:solidFill>
                <a:cs typeface="Calibri" panose="020F0502020204030204" pitchFamily="34" charset="0"/>
              </a:rPr>
              <a:t>Risk of </a:t>
            </a:r>
            <a:r>
              <a:rPr lang="en" altLang="en-US" b="1" dirty="0" smtClean="0">
                <a:solidFill>
                  <a:schemeClr val="accent6">
                    <a:lumMod val="75000"/>
                  </a:schemeClr>
                </a:solidFill>
                <a:cs typeface="Calibri" panose="020F0502020204030204" pitchFamily="34" charset="0"/>
              </a:rPr>
              <a:t>thromboly</a:t>
            </a:r>
            <a:r>
              <a:rPr lang="sr-Latn-RS" altLang="en-US" b="1" dirty="0" smtClean="0">
                <a:solidFill>
                  <a:schemeClr val="accent6">
                    <a:lumMod val="75000"/>
                  </a:schemeClr>
                </a:solidFill>
                <a:cs typeface="Calibri" panose="020F0502020204030204" pitchFamily="34" charset="0"/>
              </a:rPr>
              <a:t>tic</a:t>
            </a:r>
            <a:r>
              <a:rPr lang="en" altLang="en-US" b="1" dirty="0" smtClean="0">
                <a:solidFill>
                  <a:schemeClr val="accent6">
                    <a:lumMod val="75000"/>
                  </a:schemeClr>
                </a:solidFill>
                <a:cs typeface="Calibri" panose="020F0502020204030204" pitchFamily="34" charset="0"/>
              </a:rPr>
              <a:t> </a:t>
            </a:r>
            <a:r>
              <a:rPr lang="en" altLang="en-US" b="1" dirty="0">
                <a:solidFill>
                  <a:schemeClr val="accent6">
                    <a:lumMod val="75000"/>
                  </a:schemeClr>
                </a:solidFill>
                <a:cs typeface="Calibri" panose="020F0502020204030204" pitchFamily="34" charset="0"/>
              </a:rPr>
              <a:t>therapy</a:t>
            </a:r>
          </a:p>
        </p:txBody>
      </p:sp>
      <p:sp>
        <p:nvSpPr>
          <p:cNvPr id="147459" name="Content Placeholder 2"/>
          <p:cNvSpPr>
            <a:spLocks noGrp="1"/>
          </p:cNvSpPr>
          <p:nvPr>
            <p:ph idx="1"/>
          </p:nvPr>
        </p:nvSpPr>
        <p:spPr/>
        <p:txBody>
          <a:bodyPr/>
          <a:lstStyle/>
          <a:p>
            <a:pPr algn="ctr" eaLnBrk="1" hangingPunct="1">
              <a:buFontTx/>
              <a:buNone/>
            </a:pPr>
            <a:endParaRPr lang="sr-Cyrl-BA" altLang="en-US" b="1" dirty="0" smtClean="0">
              <a:solidFill>
                <a:srgbClr val="FFFF00"/>
              </a:solidFill>
            </a:endParaRPr>
          </a:p>
          <a:p>
            <a:pPr eaLnBrk="1" hangingPunct="1">
              <a:buFontTx/>
              <a:buNone/>
            </a:pPr>
            <a:r>
              <a:rPr lang="en" altLang="en-US" sz="2800" b="1" dirty="0" smtClean="0">
                <a:solidFill>
                  <a:srgbClr val="002060"/>
                </a:solidFill>
                <a:cs typeface="Calibri" panose="020F0502020204030204" pitchFamily="34" charset="0"/>
              </a:rPr>
              <a:t>Bleeding</a:t>
            </a:r>
            <a:endParaRPr lang="en" altLang="en-US" sz="2800" b="1" dirty="0">
              <a:solidFill>
                <a:srgbClr val="002060"/>
              </a:solidFill>
              <a:cs typeface="Calibri" panose="020F0502020204030204" pitchFamily="34" charset="0"/>
            </a:endParaRPr>
          </a:p>
          <a:p>
            <a:r>
              <a:rPr lang="en" altLang="en-US" sz="2800" b="1" dirty="0">
                <a:solidFill>
                  <a:schemeClr val="accent6">
                    <a:lumMod val="75000"/>
                  </a:schemeClr>
                </a:solidFill>
                <a:cs typeface="Calibri" panose="020F0502020204030204" pitchFamily="34" charset="0"/>
              </a:rPr>
              <a:t>22% of major hemorrhagic adverse events</a:t>
            </a:r>
          </a:p>
          <a:p>
            <a:r>
              <a:rPr lang="en" altLang="en-US" sz="2800" b="1" dirty="0">
                <a:solidFill>
                  <a:schemeClr val="accent6">
                    <a:lumMod val="75000"/>
                  </a:schemeClr>
                </a:solidFill>
                <a:cs typeface="Calibri" panose="020F0502020204030204" pitchFamily="34" charset="0"/>
              </a:rPr>
              <a:t>the risk for intracranial hemorrhage is 1% to 3% compared with 0.3% with heparin</a:t>
            </a:r>
            <a:endParaRPr lang="en-US" altLang="en-US" sz="2800" b="1" dirty="0">
              <a:solidFill>
                <a:schemeClr val="accent6">
                  <a:lumMod val="75000"/>
                </a:schemeClr>
              </a:solidFill>
              <a:cs typeface="Calibri" panose="020F0502020204030204" pitchFamily="34" charset="0"/>
            </a:endParaRPr>
          </a:p>
        </p:txBody>
      </p:sp>
    </p:spTree>
    <p:extLst>
      <p:ext uri="{BB962C8B-B14F-4D97-AF65-F5344CB8AC3E}">
        <p14:creationId xmlns:p14="http://schemas.microsoft.com/office/powerpoint/2010/main" val="3916205716"/>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Title 1"/>
          <p:cNvSpPr>
            <a:spLocks noGrp="1"/>
          </p:cNvSpPr>
          <p:nvPr>
            <p:ph type="title"/>
          </p:nvPr>
        </p:nvSpPr>
        <p:spPr>
          <a:xfrm>
            <a:off x="1704163" y="521561"/>
            <a:ext cx="8911687" cy="1280890"/>
          </a:xfrm>
        </p:spPr>
        <p:txBody>
          <a:bodyPr>
            <a:normAutofit/>
          </a:bodyPr>
          <a:lstStyle/>
          <a:p>
            <a:r>
              <a:rPr lang="en" altLang="en-US" b="1" dirty="0">
                <a:solidFill>
                  <a:schemeClr val="accent6">
                    <a:lumMod val="75000"/>
                  </a:schemeClr>
                </a:solidFill>
              </a:rPr>
              <a:t>Contraindications </a:t>
            </a:r>
            <a:endParaRPr lang="en-US" altLang="en-US" b="1" dirty="0">
              <a:solidFill>
                <a:schemeClr val="accent6">
                  <a:lumMod val="75000"/>
                </a:schemeClr>
              </a:solidFill>
            </a:endParaRPr>
          </a:p>
        </p:txBody>
      </p:sp>
      <p:sp>
        <p:nvSpPr>
          <p:cNvPr id="3" name="Content Placeholder 2"/>
          <p:cNvSpPr>
            <a:spLocks noGrp="1"/>
          </p:cNvSpPr>
          <p:nvPr>
            <p:ph idx="1"/>
          </p:nvPr>
        </p:nvSpPr>
        <p:spPr>
          <a:xfrm>
            <a:off x="1948278" y="1937046"/>
            <a:ext cx="8915400" cy="3777622"/>
          </a:xfrm>
        </p:spPr>
        <p:txBody>
          <a:bodyPr>
            <a:normAutofit lnSpcReduction="10000"/>
          </a:bodyPr>
          <a:lstStyle/>
          <a:p>
            <a:pPr marL="0" indent="0">
              <a:buClr>
                <a:srgbClr val="FFFF00"/>
              </a:buClr>
              <a:buNone/>
              <a:defRPr/>
            </a:pPr>
            <a:r>
              <a:rPr lang="en" sz="2400" b="1" dirty="0">
                <a:solidFill>
                  <a:srgbClr val="002060"/>
                </a:solidFill>
                <a:cs typeface="Calibri" panose="020F0502020204030204" pitchFamily="34" charset="0"/>
              </a:rPr>
              <a:t>     </a:t>
            </a:r>
            <a:r>
              <a:rPr lang="en" sz="2400" b="1" dirty="0" smtClean="0">
                <a:solidFill>
                  <a:srgbClr val="002060"/>
                </a:solidFill>
                <a:cs typeface="Calibri" panose="020F0502020204030204" pitchFamily="34" charset="0"/>
              </a:rPr>
              <a:t>Absolute:</a:t>
            </a:r>
            <a:endParaRPr lang="en" sz="2400" b="1" dirty="0">
              <a:solidFill>
                <a:srgbClr val="002060"/>
              </a:solidFill>
              <a:cs typeface="Calibri" panose="020F0502020204030204" pitchFamily="34" charset="0"/>
            </a:endParaRPr>
          </a:p>
          <a:p>
            <a:pPr>
              <a:buClr>
                <a:srgbClr val="FFFF00"/>
              </a:buClr>
              <a:defRPr/>
            </a:pPr>
            <a:r>
              <a:rPr lang="en" sz="2400" b="1" dirty="0" smtClean="0">
                <a:solidFill>
                  <a:schemeClr val="accent6">
                    <a:lumMod val="75000"/>
                  </a:schemeClr>
                </a:solidFill>
                <a:cs typeface="Calibri" panose="020F0502020204030204" pitchFamily="34" charset="0"/>
              </a:rPr>
              <a:t>hemorrhagic </a:t>
            </a:r>
            <a:r>
              <a:rPr lang="sr-Latn-RS" sz="2400" b="1" dirty="0" smtClean="0">
                <a:solidFill>
                  <a:schemeClr val="accent6">
                    <a:lumMod val="75000"/>
                  </a:schemeClr>
                </a:solidFill>
                <a:cs typeface="Calibri" panose="020F0502020204030204" pitchFamily="34" charset="0"/>
              </a:rPr>
              <a:t>stroke</a:t>
            </a:r>
            <a:r>
              <a:rPr lang="en" sz="2400" b="1" dirty="0" smtClean="0">
                <a:solidFill>
                  <a:schemeClr val="accent6">
                    <a:lumMod val="75000"/>
                  </a:schemeClr>
                </a:solidFill>
                <a:cs typeface="Calibri" panose="020F0502020204030204" pitchFamily="34" charset="0"/>
              </a:rPr>
              <a:t> </a:t>
            </a:r>
            <a:r>
              <a:rPr lang="en" sz="2400" b="1" dirty="0">
                <a:solidFill>
                  <a:schemeClr val="accent6">
                    <a:lumMod val="75000"/>
                  </a:schemeClr>
                </a:solidFill>
                <a:cs typeface="Calibri" panose="020F0502020204030204" pitchFamily="34" charset="0"/>
              </a:rPr>
              <a:t>or </a:t>
            </a:r>
            <a:r>
              <a:rPr lang="sr-Latn-RS" sz="2400" b="1" dirty="0" smtClean="0">
                <a:solidFill>
                  <a:schemeClr val="accent6">
                    <a:lumMod val="75000"/>
                  </a:schemeClr>
                </a:solidFill>
                <a:cs typeface="Calibri" panose="020F0502020204030204" pitchFamily="34" charset="0"/>
              </a:rPr>
              <a:t>stroke</a:t>
            </a:r>
            <a:r>
              <a:rPr lang="en" sz="2400" b="1" dirty="0" smtClean="0">
                <a:solidFill>
                  <a:schemeClr val="accent6">
                    <a:lumMod val="75000"/>
                  </a:schemeClr>
                </a:solidFill>
                <a:cs typeface="Calibri" panose="020F0502020204030204" pitchFamily="34" charset="0"/>
              </a:rPr>
              <a:t> </a:t>
            </a:r>
            <a:r>
              <a:rPr lang="sr-Latn-RS" sz="2400" b="1" dirty="0" smtClean="0">
                <a:solidFill>
                  <a:schemeClr val="accent6">
                    <a:lumMod val="75000"/>
                  </a:schemeClr>
                </a:solidFill>
                <a:cs typeface="Calibri" panose="020F0502020204030204" pitchFamily="34" charset="0"/>
              </a:rPr>
              <a:t>of </a:t>
            </a:r>
            <a:r>
              <a:rPr lang="en" sz="2400" b="1" dirty="0" smtClean="0">
                <a:solidFill>
                  <a:schemeClr val="accent6">
                    <a:lumMod val="75000"/>
                  </a:schemeClr>
                </a:solidFill>
                <a:cs typeface="Calibri" panose="020F0502020204030204" pitchFamily="34" charset="0"/>
              </a:rPr>
              <a:t>unknown nature </a:t>
            </a:r>
            <a:r>
              <a:rPr lang="en" sz="2400" b="1" dirty="0">
                <a:solidFill>
                  <a:schemeClr val="accent6">
                    <a:lumMod val="75000"/>
                  </a:schemeClr>
                </a:solidFill>
                <a:cs typeface="Calibri" panose="020F0502020204030204" pitchFamily="34" charset="0"/>
              </a:rPr>
              <a:t>anytime</a:t>
            </a:r>
            <a:endParaRPr lang="en-US" sz="2400" b="1" dirty="0">
              <a:solidFill>
                <a:schemeClr val="accent6">
                  <a:lumMod val="75000"/>
                </a:schemeClr>
              </a:solidFill>
              <a:cs typeface="Calibri" panose="020F0502020204030204" pitchFamily="34" charset="0"/>
            </a:endParaRPr>
          </a:p>
          <a:p>
            <a:pPr>
              <a:buClr>
                <a:srgbClr val="FFFF00"/>
              </a:buClr>
              <a:defRPr/>
            </a:pPr>
            <a:r>
              <a:rPr lang="en" sz="2400" b="1" dirty="0" err="1">
                <a:solidFill>
                  <a:schemeClr val="accent6">
                    <a:lumMod val="75000"/>
                  </a:schemeClr>
                </a:solidFill>
                <a:cs typeface="Calibri" panose="020F0502020204030204" pitchFamily="34" charset="0"/>
              </a:rPr>
              <a:t>ischemic</a:t>
            </a:r>
            <a:r>
              <a:rPr lang="en" sz="2400" b="1" dirty="0">
                <a:solidFill>
                  <a:schemeClr val="accent6">
                    <a:lumMod val="75000"/>
                  </a:schemeClr>
                </a:solidFill>
                <a:cs typeface="Calibri" panose="020F0502020204030204" pitchFamily="34" charset="0"/>
              </a:rPr>
              <a:t> </a:t>
            </a:r>
            <a:r>
              <a:rPr lang="en" sz="2400" b="1" dirty="0" err="1">
                <a:solidFill>
                  <a:schemeClr val="accent6">
                    <a:lumMod val="75000"/>
                  </a:schemeClr>
                </a:solidFill>
                <a:cs typeface="Calibri" panose="020F0502020204030204" pitchFamily="34" charset="0"/>
              </a:rPr>
              <a:t>cerebral</a:t>
            </a:r>
            <a:r>
              <a:rPr lang="en" sz="2400" b="1" dirty="0">
                <a:solidFill>
                  <a:schemeClr val="accent6">
                    <a:lumMod val="75000"/>
                  </a:schemeClr>
                </a:solidFill>
                <a:cs typeface="Calibri" panose="020F0502020204030204" pitchFamily="34" charset="0"/>
              </a:rPr>
              <a:t> </a:t>
            </a:r>
            <a:r>
              <a:rPr lang="en" sz="2400" b="1" dirty="0" err="1">
                <a:solidFill>
                  <a:schemeClr val="accent6">
                    <a:lumMod val="75000"/>
                  </a:schemeClr>
                </a:solidFill>
                <a:cs typeface="Calibri" panose="020F0502020204030204" pitchFamily="34" charset="0"/>
              </a:rPr>
              <a:t>stroke </a:t>
            </a:r>
            <a:r>
              <a:rPr lang="en" sz="2400" b="1" dirty="0">
                <a:solidFill>
                  <a:schemeClr val="accent6">
                    <a:lumMod val="75000"/>
                  </a:schemeClr>
                </a:solidFill>
                <a:cs typeface="Calibri" panose="020F0502020204030204" pitchFamily="34" charset="0"/>
              </a:rPr>
              <a:t>in </a:t>
            </a:r>
            <a:r>
              <a:rPr lang="en" sz="2400" b="1" dirty="0" err="1">
                <a:solidFill>
                  <a:schemeClr val="accent6">
                    <a:lumMod val="75000"/>
                  </a:schemeClr>
                </a:solidFill>
                <a:cs typeface="Calibri" panose="020F0502020204030204" pitchFamily="34" charset="0"/>
              </a:rPr>
              <a:t>the last </a:t>
            </a:r>
            <a:r>
              <a:rPr lang="en" sz="2400" b="1" dirty="0">
                <a:solidFill>
                  <a:schemeClr val="accent6">
                    <a:lumMod val="75000"/>
                  </a:schemeClr>
                </a:solidFill>
                <a:cs typeface="Calibri" panose="020F0502020204030204" pitchFamily="34" charset="0"/>
              </a:rPr>
              <a:t>6 </a:t>
            </a:r>
            <a:r>
              <a:rPr lang="en" sz="2400" b="1" dirty="0" err="1">
                <a:solidFill>
                  <a:schemeClr val="accent6">
                    <a:lumMod val="75000"/>
                  </a:schemeClr>
                </a:solidFill>
                <a:cs typeface="Calibri" panose="020F0502020204030204" pitchFamily="34" charset="0"/>
              </a:rPr>
              <a:t>months</a:t>
            </a:r>
            <a:endParaRPr lang="en-US" sz="2400" b="1" dirty="0">
              <a:solidFill>
                <a:schemeClr val="accent6">
                  <a:lumMod val="75000"/>
                </a:schemeClr>
              </a:solidFill>
              <a:cs typeface="Calibri" panose="020F0502020204030204" pitchFamily="34" charset="0"/>
            </a:endParaRPr>
          </a:p>
          <a:p>
            <a:pPr>
              <a:buClr>
                <a:srgbClr val="FFFF00"/>
              </a:buClr>
              <a:defRPr/>
            </a:pPr>
            <a:r>
              <a:rPr lang="sr-Latn-RS" sz="2400" b="1" dirty="0" smtClean="0">
                <a:solidFill>
                  <a:schemeClr val="accent6">
                    <a:lumMod val="75000"/>
                  </a:schemeClr>
                </a:solidFill>
                <a:cs typeface="Calibri" panose="020F0502020204030204" pitchFamily="34" charset="0"/>
              </a:rPr>
              <a:t>I</a:t>
            </a:r>
            <a:r>
              <a:rPr lang="en" sz="2400" b="1" dirty="0" smtClean="0">
                <a:solidFill>
                  <a:schemeClr val="accent6">
                    <a:lumMod val="75000"/>
                  </a:schemeClr>
                </a:solidFill>
                <a:cs typeface="Calibri" panose="020F0502020204030204" pitchFamily="34" charset="0"/>
              </a:rPr>
              <a:t>njuries</a:t>
            </a:r>
            <a:r>
              <a:rPr lang="sr-Latn-RS" sz="2400" b="1" dirty="0" smtClean="0">
                <a:solidFill>
                  <a:schemeClr val="accent6">
                    <a:lumMod val="75000"/>
                  </a:schemeClr>
                </a:solidFill>
                <a:cs typeface="Calibri" panose="020F0502020204030204" pitchFamily="34" charset="0"/>
              </a:rPr>
              <a:t> of central</a:t>
            </a:r>
            <a:r>
              <a:rPr lang="en" sz="2400" b="1" dirty="0" smtClean="0">
                <a:solidFill>
                  <a:schemeClr val="accent6">
                    <a:lumMod val="75000"/>
                  </a:schemeClr>
                </a:solidFill>
                <a:cs typeface="Calibri" panose="020F0502020204030204" pitchFamily="34" charset="0"/>
              </a:rPr>
              <a:t> </a:t>
            </a:r>
            <a:r>
              <a:rPr lang="en" sz="2400" b="1" dirty="0">
                <a:solidFill>
                  <a:schemeClr val="accent6">
                    <a:lumMod val="75000"/>
                  </a:schemeClr>
                </a:solidFill>
                <a:cs typeface="Calibri" panose="020F0502020204030204" pitchFamily="34" charset="0"/>
              </a:rPr>
              <a:t>nervous system or neoplasm </a:t>
            </a:r>
            <a:endParaRPr lang="sr-Cyrl-RS" sz="2400" b="1" dirty="0">
              <a:solidFill>
                <a:schemeClr val="accent6">
                  <a:lumMod val="75000"/>
                </a:schemeClr>
              </a:solidFill>
              <a:cs typeface="Calibri" panose="020F0502020204030204" pitchFamily="34" charset="0"/>
            </a:endParaRPr>
          </a:p>
          <a:p>
            <a:pPr>
              <a:buClr>
                <a:srgbClr val="FFFF00"/>
              </a:buClr>
              <a:defRPr/>
            </a:pPr>
            <a:r>
              <a:rPr lang="sr-Latn-RS" sz="2400" b="1" dirty="0">
                <a:solidFill>
                  <a:schemeClr val="accent6">
                    <a:lumMod val="75000"/>
                  </a:schemeClr>
                </a:solidFill>
                <a:cs typeface="Calibri" panose="020F0502020204030204" pitchFamily="34" charset="0"/>
              </a:rPr>
              <a:t>r</a:t>
            </a:r>
            <a:r>
              <a:rPr lang="en" sz="2400" b="1" dirty="0" smtClean="0">
                <a:solidFill>
                  <a:schemeClr val="accent6">
                    <a:lumMod val="75000"/>
                  </a:schemeClr>
                </a:solidFill>
                <a:cs typeface="Calibri" panose="020F0502020204030204" pitchFamily="34" charset="0"/>
              </a:rPr>
              <a:t>ecent</a:t>
            </a:r>
            <a:r>
              <a:rPr lang="sr-Latn-RS" sz="2400" b="1" dirty="0" smtClean="0">
                <a:solidFill>
                  <a:schemeClr val="accent6">
                    <a:lumMod val="75000"/>
                  </a:schemeClr>
                </a:solidFill>
                <a:cs typeface="Calibri" panose="020F0502020204030204" pitchFamily="34" charset="0"/>
              </a:rPr>
              <a:t> significant</a:t>
            </a:r>
            <a:r>
              <a:rPr lang="en" sz="2400" b="1" dirty="0" smtClean="0">
                <a:solidFill>
                  <a:schemeClr val="accent6">
                    <a:lumMod val="75000"/>
                  </a:schemeClr>
                </a:solidFill>
                <a:cs typeface="Calibri" panose="020F0502020204030204" pitchFamily="34" charset="0"/>
              </a:rPr>
              <a:t> trauma/surgical </a:t>
            </a:r>
            <a:r>
              <a:rPr lang="sr-Latn-RS" sz="2400" b="1" dirty="0" smtClean="0">
                <a:solidFill>
                  <a:schemeClr val="accent6">
                    <a:lumMod val="75000"/>
                  </a:schemeClr>
                </a:solidFill>
                <a:cs typeface="Calibri" panose="020F0502020204030204" pitchFamily="34" charset="0"/>
              </a:rPr>
              <a:t>intervention, head </a:t>
            </a:r>
            <a:r>
              <a:rPr lang="en" sz="2400" b="1" dirty="0" smtClean="0">
                <a:solidFill>
                  <a:schemeClr val="accent6">
                    <a:lumMod val="75000"/>
                  </a:schemeClr>
                </a:solidFill>
                <a:cs typeface="Calibri" panose="020F0502020204030204" pitchFamily="34" charset="0"/>
              </a:rPr>
              <a:t>injury</a:t>
            </a:r>
            <a:r>
              <a:rPr lang="sr-Latn-RS" sz="2400" b="1" dirty="0" smtClean="0">
                <a:solidFill>
                  <a:schemeClr val="accent6">
                    <a:lumMod val="75000"/>
                  </a:schemeClr>
                </a:solidFill>
                <a:cs typeface="Calibri" panose="020F0502020204030204" pitchFamily="34" charset="0"/>
              </a:rPr>
              <a:t> </a:t>
            </a:r>
            <a:r>
              <a:rPr lang="en" sz="2400" b="1" dirty="0" smtClean="0">
                <a:solidFill>
                  <a:schemeClr val="accent6">
                    <a:lumMod val="75000"/>
                  </a:schemeClr>
                </a:solidFill>
                <a:cs typeface="Calibri" panose="020F0502020204030204" pitchFamily="34" charset="0"/>
              </a:rPr>
              <a:t>in </a:t>
            </a:r>
            <a:r>
              <a:rPr lang="en" sz="2400" b="1" dirty="0">
                <a:solidFill>
                  <a:schemeClr val="accent6">
                    <a:lumMod val="75000"/>
                  </a:schemeClr>
                </a:solidFill>
                <a:cs typeface="Calibri" panose="020F0502020204030204" pitchFamily="34" charset="0"/>
              </a:rPr>
              <a:t>the past 3 </a:t>
            </a:r>
            <a:r>
              <a:rPr lang="en" sz="2400" b="1" dirty="0" smtClean="0">
                <a:solidFill>
                  <a:schemeClr val="accent6">
                    <a:lumMod val="75000"/>
                  </a:schemeClr>
                </a:solidFill>
                <a:cs typeface="Calibri" panose="020F0502020204030204" pitchFamily="34" charset="0"/>
              </a:rPr>
              <a:t>weeks</a:t>
            </a:r>
            <a:endParaRPr lang="en" sz="2400" b="1" dirty="0">
              <a:solidFill>
                <a:schemeClr val="accent6">
                  <a:lumMod val="75000"/>
                </a:schemeClr>
              </a:solidFill>
              <a:cs typeface="Calibri" panose="020F0502020204030204" pitchFamily="34" charset="0"/>
            </a:endParaRPr>
          </a:p>
          <a:p>
            <a:pPr>
              <a:buClr>
                <a:srgbClr val="FFFF00"/>
              </a:buClr>
              <a:defRPr/>
            </a:pPr>
            <a:r>
              <a:rPr lang="en" sz="2400" b="1" dirty="0">
                <a:solidFill>
                  <a:schemeClr val="accent6">
                    <a:lumMod val="75000"/>
                  </a:schemeClr>
                </a:solidFill>
                <a:cs typeface="Calibri" panose="020F0502020204030204" pitchFamily="34" charset="0"/>
              </a:rPr>
              <a:t>gastrointestinal bleeding in the last </a:t>
            </a:r>
            <a:r>
              <a:rPr lang="en" sz="2400" b="1" dirty="0" smtClean="0">
                <a:solidFill>
                  <a:schemeClr val="accent6">
                    <a:lumMod val="75000"/>
                  </a:schemeClr>
                </a:solidFill>
                <a:cs typeface="Calibri" panose="020F0502020204030204" pitchFamily="34" charset="0"/>
              </a:rPr>
              <a:t>month</a:t>
            </a:r>
            <a:endParaRPr lang="sr-Cyrl-RS" sz="2400" b="1" dirty="0">
              <a:solidFill>
                <a:schemeClr val="accent6">
                  <a:lumMod val="75000"/>
                </a:schemeClr>
              </a:solidFill>
              <a:cs typeface="Calibri" panose="020F0502020204030204" pitchFamily="34" charset="0"/>
            </a:endParaRPr>
          </a:p>
          <a:p>
            <a:pPr>
              <a:buClr>
                <a:srgbClr val="FFFF00"/>
              </a:buClr>
              <a:defRPr/>
            </a:pPr>
            <a:r>
              <a:rPr lang="en" sz="2400" b="1" dirty="0">
                <a:solidFill>
                  <a:schemeClr val="accent6">
                    <a:lumMod val="75000"/>
                  </a:schemeClr>
                </a:solidFill>
                <a:cs typeface="Calibri" panose="020F0502020204030204" pitchFamily="34" charset="0"/>
              </a:rPr>
              <a:t>hemorrhagic diathesis</a:t>
            </a:r>
            <a:endParaRPr lang="en-US" sz="2400" b="1" dirty="0">
              <a:solidFill>
                <a:schemeClr val="accent6">
                  <a:lumMod val="75000"/>
                </a:schemeClr>
              </a:solidFill>
              <a:cs typeface="Calibri" panose="020F0502020204030204" pitchFamily="34" charset="0"/>
            </a:endParaRPr>
          </a:p>
        </p:txBody>
      </p:sp>
    </p:spTree>
    <p:extLst>
      <p:ext uri="{BB962C8B-B14F-4D97-AF65-F5344CB8AC3E}">
        <p14:creationId xmlns:p14="http://schemas.microsoft.com/office/powerpoint/2010/main" val="4121150159"/>
      </p:ext>
    </p:extLst>
  </p:cSld>
  <p:clrMapOvr>
    <a:masterClrMapping/>
  </p:clrMapOvr>
  <p:transition spd="slow"/>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24025" y="1773238"/>
            <a:ext cx="9412288" cy="4114800"/>
          </a:xfrm>
        </p:spPr>
        <p:txBody>
          <a:bodyPr>
            <a:normAutofit fontScale="85000" lnSpcReduction="10000"/>
          </a:bodyPr>
          <a:lstStyle/>
          <a:p>
            <a:pPr marL="0" indent="0">
              <a:buClr>
                <a:srgbClr val="FFFF00"/>
              </a:buClr>
              <a:buNone/>
              <a:defRPr/>
            </a:pPr>
            <a:r>
              <a:rPr lang="en" sz="2400" dirty="0">
                <a:solidFill>
                  <a:srgbClr val="002060"/>
                </a:solidFill>
                <a:latin typeface="Calibri" panose="020F0502020204030204" pitchFamily="34" charset="0"/>
                <a:cs typeface="Calibri" panose="020F0502020204030204" pitchFamily="34" charset="0"/>
              </a:rPr>
              <a:t>     </a:t>
            </a:r>
            <a:r>
              <a:rPr lang="en" sz="2400" b="1" dirty="0" smtClean="0">
                <a:solidFill>
                  <a:srgbClr val="002060"/>
                </a:solidFill>
                <a:cs typeface="Calibri" panose="020F0502020204030204" pitchFamily="34" charset="0"/>
              </a:rPr>
              <a:t>Relative:</a:t>
            </a:r>
            <a:endParaRPr lang="sr-Cyrl-RS" sz="2400" b="1" dirty="0">
              <a:solidFill>
                <a:srgbClr val="002060"/>
              </a:solidFill>
              <a:cs typeface="Calibri" panose="020F0502020204030204" pitchFamily="34" charset="0"/>
            </a:endParaRPr>
          </a:p>
          <a:p>
            <a:pPr eaLnBrk="1" fontAlgn="t" latinLnBrk="0" hangingPunct="1">
              <a:defRPr/>
            </a:pPr>
            <a:r>
              <a:rPr lang="en" sz="2400" b="1" dirty="0">
                <a:solidFill>
                  <a:schemeClr val="accent6">
                    <a:lumMod val="75000"/>
                  </a:schemeClr>
                </a:solidFill>
                <a:cs typeface="Calibri" panose="020F0502020204030204" pitchFamily="34" charset="0"/>
              </a:rPr>
              <a:t>Transient ischemic attack in the previous 6 months</a:t>
            </a:r>
            <a:endParaRPr lang="en-US" sz="2400" b="1" dirty="0">
              <a:solidFill>
                <a:schemeClr val="accent6">
                  <a:lumMod val="75000"/>
                </a:schemeClr>
              </a:solidFill>
              <a:cs typeface="Calibri" panose="020F0502020204030204" pitchFamily="34" charset="0"/>
            </a:endParaRPr>
          </a:p>
          <a:p>
            <a:pPr eaLnBrk="1" fontAlgn="t" latinLnBrk="0" hangingPunct="1">
              <a:defRPr/>
            </a:pPr>
            <a:r>
              <a:rPr lang="en" sz="2400" b="1" dirty="0">
                <a:solidFill>
                  <a:schemeClr val="accent6">
                    <a:lumMod val="75000"/>
                  </a:schemeClr>
                </a:solidFill>
                <a:cs typeface="Calibri" panose="020F0502020204030204" pitchFamily="34" charset="0"/>
              </a:rPr>
              <a:t>Oral anticoagulant therapy</a:t>
            </a:r>
            <a:endParaRPr lang="en-US" sz="2400" b="1" dirty="0">
              <a:solidFill>
                <a:schemeClr val="accent6">
                  <a:lumMod val="75000"/>
                </a:schemeClr>
              </a:solidFill>
              <a:cs typeface="Calibri" panose="020F0502020204030204" pitchFamily="34" charset="0"/>
            </a:endParaRPr>
          </a:p>
          <a:p>
            <a:pPr eaLnBrk="1" fontAlgn="t" latinLnBrk="0" hangingPunct="1">
              <a:defRPr/>
            </a:pPr>
            <a:r>
              <a:rPr lang="en" sz="2400" b="1" dirty="0">
                <a:solidFill>
                  <a:schemeClr val="accent6">
                    <a:lumMod val="75000"/>
                  </a:schemeClr>
                </a:solidFill>
                <a:cs typeface="Calibri" panose="020F0502020204030204" pitchFamily="34" charset="0"/>
              </a:rPr>
              <a:t>Pregnancy and </a:t>
            </a:r>
            <a:r>
              <a:rPr lang="en" sz="2400" b="1" dirty="0" smtClean="0">
                <a:solidFill>
                  <a:schemeClr val="accent6">
                    <a:lumMod val="75000"/>
                  </a:schemeClr>
                </a:solidFill>
                <a:cs typeface="Calibri" panose="020F0502020204030204" pitchFamily="34" charset="0"/>
              </a:rPr>
              <a:t>1. </a:t>
            </a:r>
            <a:r>
              <a:rPr lang="en" sz="2400" b="1" dirty="0">
                <a:solidFill>
                  <a:schemeClr val="accent6">
                    <a:lumMod val="75000"/>
                  </a:schemeClr>
                </a:solidFill>
                <a:cs typeface="Calibri" panose="020F0502020204030204" pitchFamily="34" charset="0"/>
              </a:rPr>
              <a:t>week </a:t>
            </a:r>
            <a:r>
              <a:rPr lang="sr-Latn-RS" sz="2400" b="1" dirty="0" smtClean="0">
                <a:solidFill>
                  <a:schemeClr val="accent6">
                    <a:lumMod val="75000"/>
                  </a:schemeClr>
                </a:solidFill>
                <a:cs typeface="Calibri" panose="020F0502020204030204" pitchFamily="34" charset="0"/>
              </a:rPr>
              <a:t>of </a:t>
            </a:r>
            <a:r>
              <a:rPr lang="en" sz="2400" b="1" dirty="0" smtClean="0">
                <a:solidFill>
                  <a:schemeClr val="accent6">
                    <a:lumMod val="75000"/>
                  </a:schemeClr>
                </a:solidFill>
                <a:cs typeface="Calibri" panose="020F0502020204030204" pitchFamily="34" charset="0"/>
              </a:rPr>
              <a:t>postpartum </a:t>
            </a:r>
            <a:r>
              <a:rPr lang="en" sz="2400" b="1" dirty="0">
                <a:solidFill>
                  <a:schemeClr val="accent6">
                    <a:lumMod val="75000"/>
                  </a:schemeClr>
                </a:solidFill>
                <a:cs typeface="Calibri" panose="020F0502020204030204" pitchFamily="34" charset="0"/>
              </a:rPr>
              <a:t>period</a:t>
            </a:r>
            <a:endParaRPr lang="en-US" sz="2400" b="1" dirty="0">
              <a:solidFill>
                <a:schemeClr val="accent6">
                  <a:lumMod val="75000"/>
                </a:schemeClr>
              </a:solidFill>
              <a:cs typeface="Calibri" panose="020F0502020204030204" pitchFamily="34" charset="0"/>
            </a:endParaRPr>
          </a:p>
          <a:p>
            <a:pPr eaLnBrk="1" fontAlgn="t" latinLnBrk="0" hangingPunct="1">
              <a:defRPr/>
            </a:pPr>
            <a:r>
              <a:rPr lang="en" sz="2400" b="1" dirty="0">
                <a:solidFill>
                  <a:schemeClr val="accent6">
                    <a:lumMod val="75000"/>
                  </a:schemeClr>
                </a:solidFill>
                <a:cs typeface="Calibri" panose="020F0502020204030204" pitchFamily="34" charset="0"/>
              </a:rPr>
              <a:t>Punctures from a non-compressible bleeding point</a:t>
            </a:r>
            <a:endParaRPr lang="en-US" sz="2400" b="1" dirty="0">
              <a:solidFill>
                <a:schemeClr val="accent6">
                  <a:lumMod val="75000"/>
                </a:schemeClr>
              </a:solidFill>
              <a:cs typeface="Calibri" panose="020F0502020204030204" pitchFamily="34" charset="0"/>
            </a:endParaRPr>
          </a:p>
          <a:p>
            <a:pPr eaLnBrk="1" fontAlgn="t" latinLnBrk="0" hangingPunct="1">
              <a:defRPr/>
            </a:pPr>
            <a:r>
              <a:rPr lang="en" sz="2400" b="1" dirty="0">
                <a:solidFill>
                  <a:schemeClr val="accent6">
                    <a:lumMod val="75000"/>
                  </a:schemeClr>
                </a:solidFill>
                <a:cs typeface="Calibri" panose="020F0502020204030204" pitchFamily="34" charset="0"/>
              </a:rPr>
              <a:t>Severe trauma in which cardiopulmonary resuscitation was applied </a:t>
            </a:r>
            <a:endParaRPr lang="en-US" sz="2400" b="1" dirty="0">
              <a:solidFill>
                <a:schemeClr val="accent6">
                  <a:lumMod val="75000"/>
                </a:schemeClr>
              </a:solidFill>
              <a:cs typeface="Calibri" panose="020F0502020204030204" pitchFamily="34" charset="0"/>
            </a:endParaRPr>
          </a:p>
          <a:p>
            <a:pPr eaLnBrk="1" fontAlgn="t" latinLnBrk="0" hangingPunct="1">
              <a:defRPr/>
            </a:pPr>
            <a:r>
              <a:rPr lang="en" sz="2400" b="1" dirty="0">
                <a:solidFill>
                  <a:schemeClr val="accent6">
                    <a:lumMod val="75000"/>
                  </a:schemeClr>
                </a:solidFill>
                <a:cs typeface="Calibri" panose="020F0502020204030204" pitchFamily="34" charset="0"/>
              </a:rPr>
              <a:t>Refractory hypertension (systolic blood pressure &gt; 180 mmHg )</a:t>
            </a:r>
            <a:endParaRPr lang="en-US" sz="2400" b="1" dirty="0">
              <a:solidFill>
                <a:schemeClr val="accent6">
                  <a:lumMod val="75000"/>
                </a:schemeClr>
              </a:solidFill>
              <a:cs typeface="Calibri" panose="020F0502020204030204" pitchFamily="34" charset="0"/>
            </a:endParaRPr>
          </a:p>
          <a:p>
            <a:pPr eaLnBrk="1" fontAlgn="t" latinLnBrk="0" hangingPunct="1">
              <a:defRPr/>
            </a:pPr>
            <a:r>
              <a:rPr lang="en" sz="2400" b="1" dirty="0">
                <a:solidFill>
                  <a:schemeClr val="accent6">
                    <a:lumMod val="75000"/>
                  </a:schemeClr>
                </a:solidFill>
                <a:cs typeface="Calibri" panose="020F0502020204030204" pitchFamily="34" charset="0"/>
              </a:rPr>
              <a:t>Advanced liver disease</a:t>
            </a:r>
            <a:endParaRPr lang="en-US" sz="2400" b="1" dirty="0">
              <a:solidFill>
                <a:schemeClr val="accent6">
                  <a:lumMod val="75000"/>
                </a:schemeClr>
              </a:solidFill>
              <a:cs typeface="Calibri" panose="020F0502020204030204" pitchFamily="34" charset="0"/>
            </a:endParaRPr>
          </a:p>
          <a:p>
            <a:pPr eaLnBrk="1" fontAlgn="t" latinLnBrk="0" hangingPunct="1">
              <a:defRPr/>
            </a:pPr>
            <a:r>
              <a:rPr lang="en" sz="2400" b="1" dirty="0">
                <a:solidFill>
                  <a:schemeClr val="accent6">
                    <a:lumMod val="75000"/>
                  </a:schemeClr>
                </a:solidFill>
                <a:cs typeface="Calibri" panose="020F0502020204030204" pitchFamily="34" charset="0"/>
              </a:rPr>
              <a:t>Infective endocarditis</a:t>
            </a:r>
            <a:endParaRPr lang="en-US" sz="2400" b="1" dirty="0">
              <a:solidFill>
                <a:schemeClr val="accent6">
                  <a:lumMod val="75000"/>
                </a:schemeClr>
              </a:solidFill>
              <a:cs typeface="Calibri" panose="020F0502020204030204" pitchFamily="34" charset="0"/>
            </a:endParaRPr>
          </a:p>
          <a:p>
            <a:pPr eaLnBrk="1" fontAlgn="t" latinLnBrk="0" hangingPunct="1">
              <a:defRPr/>
            </a:pPr>
            <a:r>
              <a:rPr lang="en" sz="2400" b="1" dirty="0">
                <a:solidFill>
                  <a:schemeClr val="accent6">
                    <a:lumMod val="75000"/>
                  </a:schemeClr>
                </a:solidFill>
                <a:cs typeface="Calibri" panose="020F0502020204030204" pitchFamily="34" charset="0"/>
              </a:rPr>
              <a:t>Active peptic ulcer</a:t>
            </a:r>
            <a:endParaRPr lang="en-US" sz="2400" b="1" dirty="0">
              <a:solidFill>
                <a:schemeClr val="accent6">
                  <a:lumMod val="75000"/>
                </a:schemeClr>
              </a:solidFill>
              <a:cs typeface="Calibri" panose="020F0502020204030204" pitchFamily="34" charset="0"/>
            </a:endParaRPr>
          </a:p>
          <a:p>
            <a:pPr marL="0" indent="0">
              <a:buClr>
                <a:srgbClr val="FFFF00"/>
              </a:buClr>
              <a:buNone/>
              <a:defRPr/>
            </a:pPr>
            <a:endParaRPr lang="en-US" sz="2400" b="1" dirty="0">
              <a:solidFill>
                <a:srgbClr val="FFFF00"/>
              </a:solidFill>
              <a:latin typeface="Calibri" panose="020F0502020204030204" pitchFamily="34" charset="0"/>
              <a:cs typeface="Calibri" panose="020F0502020204030204" pitchFamily="34" charset="0"/>
            </a:endParaRPr>
          </a:p>
        </p:txBody>
      </p:sp>
      <p:sp>
        <p:nvSpPr>
          <p:cNvPr id="6" name="Title 1"/>
          <p:cNvSpPr>
            <a:spLocks noGrp="1"/>
          </p:cNvSpPr>
          <p:nvPr>
            <p:ph type="title"/>
          </p:nvPr>
        </p:nvSpPr>
        <p:spPr>
          <a:xfrm>
            <a:off x="1704163" y="521561"/>
            <a:ext cx="8911687" cy="1280890"/>
          </a:xfrm>
        </p:spPr>
        <p:txBody>
          <a:bodyPr>
            <a:normAutofit/>
          </a:bodyPr>
          <a:lstStyle/>
          <a:p>
            <a:r>
              <a:rPr lang="en" altLang="en-US" b="1" dirty="0">
                <a:solidFill>
                  <a:schemeClr val="accent6">
                    <a:lumMod val="75000"/>
                  </a:schemeClr>
                </a:solidFill>
              </a:rPr>
              <a:t>Contraindications </a:t>
            </a:r>
            <a:endParaRPr lang="en-US" altLang="en-US" b="1" dirty="0">
              <a:solidFill>
                <a:schemeClr val="accent6">
                  <a:lumMod val="75000"/>
                </a:schemeClr>
              </a:solidFill>
            </a:endParaRPr>
          </a:p>
        </p:txBody>
      </p:sp>
    </p:spTree>
    <p:extLst>
      <p:ext uri="{BB962C8B-B14F-4D97-AF65-F5344CB8AC3E}">
        <p14:creationId xmlns:p14="http://schemas.microsoft.com/office/powerpoint/2010/main" val="1665081659"/>
      </p:ext>
    </p:extLst>
  </p:cSld>
  <p:clrMapOvr>
    <a:masterClrMapping/>
  </p:clrMapOvr>
  <p:transition spd="slow"/>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Title 1"/>
          <p:cNvSpPr>
            <a:spLocks noGrp="1"/>
          </p:cNvSpPr>
          <p:nvPr>
            <p:ph type="title"/>
          </p:nvPr>
        </p:nvSpPr>
        <p:spPr>
          <a:xfrm>
            <a:off x="1721254" y="436103"/>
            <a:ext cx="8911687" cy="1280890"/>
          </a:xfrm>
        </p:spPr>
        <p:txBody>
          <a:bodyPr>
            <a:normAutofit/>
          </a:bodyPr>
          <a:lstStyle/>
          <a:p>
            <a:r>
              <a:rPr lang="en" altLang="en-US" b="1" dirty="0">
                <a:solidFill>
                  <a:schemeClr val="accent6">
                    <a:lumMod val="75000"/>
                  </a:schemeClr>
                </a:solidFill>
                <a:cs typeface="Calibri" panose="020F0502020204030204" pitchFamily="34" charset="0"/>
              </a:rPr>
              <a:t>Embolectomy</a:t>
            </a:r>
            <a:endParaRPr lang="sr-Latn-CS" altLang="en-US" b="1" dirty="0">
              <a:solidFill>
                <a:schemeClr val="accent6">
                  <a:lumMod val="75000"/>
                </a:schemeClr>
              </a:solidFill>
              <a:cs typeface="Calibri" panose="020F0502020204030204" pitchFamily="34" charset="0"/>
            </a:endParaRPr>
          </a:p>
        </p:txBody>
      </p:sp>
      <p:sp>
        <p:nvSpPr>
          <p:cNvPr id="150531" name="Content Placeholder 2"/>
          <p:cNvSpPr>
            <a:spLocks noGrp="1"/>
          </p:cNvSpPr>
          <p:nvPr>
            <p:ph idx="1"/>
          </p:nvPr>
        </p:nvSpPr>
        <p:spPr>
          <a:xfrm>
            <a:off x="1871365" y="1877226"/>
            <a:ext cx="8915400" cy="3777622"/>
          </a:xfrm>
        </p:spPr>
        <p:txBody>
          <a:bodyPr/>
          <a:lstStyle/>
          <a:p>
            <a:endParaRPr lang="ru-RU" altLang="en-US" sz="2800" dirty="0">
              <a:latin typeface="Calibri" panose="020F0502020204030204" pitchFamily="34" charset="0"/>
            </a:endParaRPr>
          </a:p>
          <a:p>
            <a:pPr>
              <a:buFont typeface="Wingdings" panose="05000000000000000000" pitchFamily="2" charset="2"/>
              <a:buNone/>
            </a:pPr>
            <a:endParaRPr lang="ru-RU" altLang="en-US" sz="2800" dirty="0">
              <a:latin typeface="Calibri" panose="020F0502020204030204" pitchFamily="34" charset="0"/>
            </a:endParaRPr>
          </a:p>
          <a:p>
            <a:pPr>
              <a:spcBef>
                <a:spcPct val="0"/>
              </a:spcBef>
            </a:pPr>
            <a:r>
              <a:rPr lang="en" altLang="en-US" sz="2400" b="1" dirty="0">
                <a:solidFill>
                  <a:schemeClr val="accent6">
                    <a:lumMod val="75000"/>
                  </a:schemeClr>
                </a:solidFill>
                <a:cs typeface="Calibri" panose="020F0502020204030204" pitchFamily="34" charset="0"/>
              </a:rPr>
              <a:t>Embolectomy (surgical or catheter-directed treatment) is recommended in patients with high-risk </a:t>
            </a:r>
            <a:r>
              <a:rPr lang="en" altLang="en-US" sz="2400" b="1" dirty="0" smtClean="0">
                <a:solidFill>
                  <a:schemeClr val="accent6">
                    <a:lumMod val="75000"/>
                  </a:schemeClr>
                </a:solidFill>
                <a:cs typeface="Calibri" panose="020F0502020204030204" pitchFamily="34" charset="0"/>
              </a:rPr>
              <a:t>P</a:t>
            </a:r>
            <a:r>
              <a:rPr lang="sr-Latn-RS" altLang="en-US" sz="2400" b="1" dirty="0" smtClean="0">
                <a:solidFill>
                  <a:schemeClr val="accent6">
                    <a:lumMod val="75000"/>
                  </a:schemeClr>
                </a:solidFill>
                <a:cs typeface="Calibri" panose="020F0502020204030204" pitchFamily="34" charset="0"/>
              </a:rPr>
              <a:t>T</a:t>
            </a:r>
            <a:r>
              <a:rPr lang="en" altLang="en-US" sz="2400" b="1" dirty="0" smtClean="0">
                <a:solidFill>
                  <a:schemeClr val="accent6">
                    <a:lumMod val="75000"/>
                  </a:schemeClr>
                </a:solidFill>
                <a:cs typeface="Calibri" panose="020F0502020204030204" pitchFamily="34" charset="0"/>
              </a:rPr>
              <a:t>E </a:t>
            </a:r>
            <a:r>
              <a:rPr lang="en" altLang="en-US" sz="2400" b="1" dirty="0">
                <a:solidFill>
                  <a:schemeClr val="accent6">
                    <a:lumMod val="75000"/>
                  </a:schemeClr>
                </a:solidFill>
                <a:cs typeface="Calibri" panose="020F0502020204030204" pitchFamily="34" charset="0"/>
              </a:rPr>
              <a:t>in whom thrombolysis has failed or is absolutely contraindicated</a:t>
            </a:r>
          </a:p>
        </p:txBody>
      </p:sp>
    </p:spTree>
    <p:extLst>
      <p:ext uri="{BB962C8B-B14F-4D97-AF65-F5344CB8AC3E}">
        <p14:creationId xmlns:p14="http://schemas.microsoft.com/office/powerpoint/2010/main" val="3317192791"/>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Title 1"/>
          <p:cNvSpPr>
            <a:spLocks noGrp="1"/>
          </p:cNvSpPr>
          <p:nvPr>
            <p:ph type="ctrTitle"/>
          </p:nvPr>
        </p:nvSpPr>
        <p:spPr/>
        <p:txBody>
          <a:bodyPr/>
          <a:lstStyle/>
          <a:p>
            <a:pPr eaLnBrk="1" hangingPunct="1"/>
            <a:r>
              <a:rPr lang="sr-Latn-RS" altLang="en-US" sz="4000" b="1" dirty="0" smtClean="0">
                <a:solidFill>
                  <a:schemeClr val="accent6">
                    <a:lumMod val="75000"/>
                  </a:schemeClr>
                </a:solidFill>
                <a:cs typeface="Calibri" panose="020F0502020204030204" pitchFamily="34" charset="0"/>
              </a:rPr>
              <a:t>A</a:t>
            </a:r>
            <a:r>
              <a:rPr lang="en" altLang="en-US" sz="4000" b="1" dirty="0" smtClean="0">
                <a:solidFill>
                  <a:schemeClr val="accent6">
                    <a:lumMod val="75000"/>
                  </a:schemeClr>
                </a:solidFill>
                <a:cs typeface="Calibri" panose="020F0502020204030204" pitchFamily="34" charset="0"/>
              </a:rPr>
              <a:t>CUTE </a:t>
            </a:r>
            <a:r>
              <a:rPr lang="en" altLang="en-US" sz="4000" b="1" dirty="0">
                <a:solidFill>
                  <a:schemeClr val="accent6">
                    <a:lumMod val="75000"/>
                  </a:schemeClr>
                </a:solidFill>
                <a:cs typeface="Calibri" panose="020F0502020204030204" pitchFamily="34" charset="0"/>
              </a:rPr>
              <a:t>RESPIRATORY DISTRESS </a:t>
            </a:r>
            <a:r>
              <a:rPr lang="sr-Cyrl-RS" altLang="en-US" sz="4000" b="1" dirty="0">
                <a:solidFill>
                  <a:schemeClr val="accent6">
                    <a:lumMod val="75000"/>
                  </a:schemeClr>
                </a:solidFill>
                <a:cs typeface="Calibri" panose="020F0502020204030204" pitchFamily="34" charset="0"/>
              </a:rPr>
              <a:t/>
            </a:r>
            <a:br>
              <a:rPr lang="sr-Cyrl-RS" altLang="en-US" sz="4000" b="1" dirty="0">
                <a:solidFill>
                  <a:schemeClr val="accent6">
                    <a:lumMod val="75000"/>
                  </a:schemeClr>
                </a:solidFill>
                <a:cs typeface="Calibri" panose="020F0502020204030204" pitchFamily="34" charset="0"/>
              </a:rPr>
            </a:br>
            <a:r>
              <a:rPr lang="en" altLang="en-US" sz="4000" b="1" dirty="0">
                <a:solidFill>
                  <a:schemeClr val="accent6">
                    <a:lumMod val="75000"/>
                  </a:schemeClr>
                </a:solidFill>
                <a:cs typeface="Calibri" panose="020F0502020204030204" pitchFamily="34" charset="0"/>
              </a:rPr>
              <a:t>SYNDROME (ARDS)</a:t>
            </a:r>
            <a:endParaRPr lang="sr-Latn-CS" altLang="en-US" sz="4000" b="1" dirty="0">
              <a:solidFill>
                <a:schemeClr val="accent6">
                  <a:lumMod val="75000"/>
                </a:schemeClr>
              </a:solidFill>
              <a:cs typeface="Calibri" panose="020F0502020204030204" pitchFamily="34" charset="0"/>
            </a:endParaRPr>
          </a:p>
        </p:txBody>
      </p:sp>
    </p:spTree>
    <p:extLst>
      <p:ext uri="{BB962C8B-B14F-4D97-AF65-F5344CB8AC3E}">
        <p14:creationId xmlns:p14="http://schemas.microsoft.com/office/powerpoint/2010/main" val="792551623"/>
      </p:ext>
    </p:extLst>
  </p:cSld>
  <p:clrMapOvr>
    <a:masterClrMapping/>
  </p:clrMapOvr>
  <p:transition spd="slow" advTm="3278"/>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1680638" y="231004"/>
            <a:ext cx="8911687" cy="1280890"/>
          </a:xfrm>
          <a:ln>
            <a:miter lim="800000"/>
            <a:headEnd/>
            <a:tailEnd/>
          </a:ln>
          <a:extLst/>
        </p:spPr>
        <p:txBody>
          <a:bodyPr rtlCol="0">
            <a:normAutofit fontScale="90000"/>
          </a:bodyPr>
          <a:lstStyle/>
          <a:p>
            <a:pPr>
              <a:defRPr/>
            </a:pPr>
            <a:r>
              <a:rPr lang="en" sz="4900" i="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Comic Sans MS" pitchFamily="66" charset="0"/>
                <a:cs typeface="Times New Roman" pitchFamily="18" charset="0"/>
              </a:rPr>
              <a:t> </a:t>
            </a:r>
            <a:r>
              <a:rPr lang="sr-Cyrl-RS" sz="4900" i="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Comic Sans MS" pitchFamily="66" charset="0"/>
                <a:cs typeface="Times New Roman" pitchFamily="18" charset="0"/>
              </a:rPr>
              <a:t/>
            </a:r>
            <a:br>
              <a:rPr lang="sr-Cyrl-RS" sz="4900" i="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Comic Sans MS" pitchFamily="66" charset="0"/>
                <a:cs typeface="Times New Roman" pitchFamily="18" charset="0"/>
              </a:rPr>
            </a:br>
            <a:r>
              <a:rPr lang="en" sz="4000" b="1" dirty="0" smtClean="0">
                <a:ln w="1905"/>
                <a:solidFill>
                  <a:schemeClr val="accent6">
                    <a:lumMod val="75000"/>
                  </a:schemeClr>
                </a:solidFill>
                <a:cs typeface="Calibri" panose="020F0502020204030204" pitchFamily="34" charset="0"/>
              </a:rPr>
              <a:t>DEFINITION</a:t>
            </a:r>
            <a:r>
              <a:rPr lang="sr-Latn-CS" sz="4000" b="1" dirty="0" smtClean="0">
                <a:ln w="1905"/>
                <a:solidFill>
                  <a:schemeClr val="accent6">
                    <a:lumMod val="75000"/>
                  </a:schemeClr>
                </a:solidFill>
                <a:cs typeface="Calibri" panose="020F0502020204030204" pitchFamily="34" charset="0"/>
              </a:rPr>
              <a:t/>
            </a:r>
            <a:br>
              <a:rPr lang="sr-Latn-CS" sz="4000" b="1" dirty="0" smtClean="0">
                <a:ln w="1905"/>
                <a:solidFill>
                  <a:schemeClr val="accent6">
                    <a:lumMod val="75000"/>
                  </a:schemeClr>
                </a:solidFill>
                <a:cs typeface="Calibri" panose="020F0502020204030204" pitchFamily="34" charset="0"/>
              </a:rPr>
            </a:br>
            <a:endParaRPr lang="sr-Latn-CS" sz="4000" b="1" dirty="0" smtClean="0">
              <a:solidFill>
                <a:schemeClr val="accent6">
                  <a:lumMod val="75000"/>
                </a:schemeClr>
              </a:solidFill>
              <a:cs typeface="Calibri" panose="020F0502020204030204" pitchFamily="34" charset="0"/>
            </a:endParaRPr>
          </a:p>
        </p:txBody>
      </p:sp>
      <p:sp>
        <p:nvSpPr>
          <p:cNvPr id="152579" name="Rectangle 3"/>
          <p:cNvSpPr>
            <a:spLocks noGrp="1" noChangeArrowheads="1"/>
          </p:cNvSpPr>
          <p:nvPr>
            <p:ph idx="1"/>
          </p:nvPr>
        </p:nvSpPr>
        <p:spPr>
          <a:xfrm>
            <a:off x="952500" y="1857375"/>
            <a:ext cx="10287000" cy="4667250"/>
          </a:xfrm>
        </p:spPr>
        <p:txBody>
          <a:bodyPr/>
          <a:lstStyle/>
          <a:p>
            <a:pPr eaLnBrk="1" hangingPunct="1">
              <a:lnSpc>
                <a:spcPct val="150000"/>
              </a:lnSpc>
              <a:buFont typeface="Wingdings" panose="05000000000000000000" pitchFamily="2" charset="2"/>
              <a:buNone/>
            </a:pPr>
            <a:r>
              <a:rPr lang="en" altLang="en-US" dirty="0" smtClean="0">
                <a:solidFill>
                  <a:srgbClr val="FFFFFF"/>
                </a:solidFill>
                <a:latin typeface="Calibri" panose="020F0502020204030204" pitchFamily="34" charset="0"/>
                <a:cs typeface="Calibri" panose="020F0502020204030204" pitchFamily="34" charset="0"/>
              </a:rPr>
              <a:t>     </a:t>
            </a:r>
            <a:r>
              <a:rPr lang="en" altLang="en-US" sz="2000" b="1" dirty="0">
                <a:solidFill>
                  <a:schemeClr val="accent6">
                    <a:lumMod val="75000"/>
                  </a:schemeClr>
                </a:solidFill>
                <a:cs typeface="Calibri" panose="020F0502020204030204" pitchFamily="34" charset="0"/>
              </a:rPr>
              <a:t>Clinical syndrome of acute respiratory </a:t>
            </a:r>
            <a:r>
              <a:rPr lang="sr-Latn-RS" altLang="en-US" sz="2000" b="1" dirty="0" smtClean="0">
                <a:solidFill>
                  <a:schemeClr val="accent6">
                    <a:lumMod val="75000"/>
                  </a:schemeClr>
                </a:solidFill>
                <a:cs typeface="Calibri" panose="020F0502020204030204" pitchFamily="34" charset="0"/>
              </a:rPr>
              <a:t>failure </a:t>
            </a:r>
            <a:r>
              <a:rPr lang="en" altLang="en-US" sz="2000" b="1" dirty="0" smtClean="0">
                <a:solidFill>
                  <a:schemeClr val="accent6">
                    <a:lumMod val="75000"/>
                  </a:schemeClr>
                </a:solidFill>
                <a:cs typeface="Calibri" panose="020F0502020204030204" pitchFamily="34" charset="0"/>
              </a:rPr>
              <a:t>and a</a:t>
            </a:r>
            <a:r>
              <a:rPr lang="sr-Latn-RS" altLang="en-US" sz="2000" b="1" dirty="0" smtClean="0">
                <a:solidFill>
                  <a:schemeClr val="accent6">
                    <a:lumMod val="75000"/>
                  </a:schemeClr>
                </a:solidFill>
                <a:cs typeface="Calibri" panose="020F0502020204030204" pitchFamily="34" charset="0"/>
              </a:rPr>
              <a:t>cute</a:t>
            </a:r>
            <a:r>
              <a:rPr lang="en" altLang="en-US" sz="2000" b="1" dirty="0" smtClean="0">
                <a:solidFill>
                  <a:schemeClr val="accent6">
                    <a:lumMod val="75000"/>
                  </a:schemeClr>
                </a:solidFill>
                <a:cs typeface="Calibri" panose="020F0502020204030204" pitchFamily="34" charset="0"/>
              </a:rPr>
              <a:t> </a:t>
            </a:r>
            <a:r>
              <a:rPr lang="en" altLang="en-US" sz="2000" b="1" dirty="0">
                <a:solidFill>
                  <a:schemeClr val="accent6">
                    <a:lumMod val="75000"/>
                  </a:schemeClr>
                </a:solidFill>
                <a:cs typeface="Calibri" panose="020F0502020204030204" pitchFamily="34" charset="0"/>
              </a:rPr>
              <a:t>lung edema caused by damage to the lung </a:t>
            </a:r>
            <a:r>
              <a:rPr lang="en" altLang="en-US" sz="2000" b="1" dirty="0" smtClean="0">
                <a:solidFill>
                  <a:schemeClr val="accent6">
                    <a:lumMod val="75000"/>
                  </a:schemeClr>
                </a:solidFill>
                <a:cs typeface="Calibri" panose="020F0502020204030204" pitchFamily="34" charset="0"/>
              </a:rPr>
              <a:t>parenchyma</a:t>
            </a:r>
            <a:r>
              <a:rPr lang="sr-Latn-RS" altLang="en-US" sz="2000" b="1" dirty="0" smtClean="0">
                <a:solidFill>
                  <a:schemeClr val="accent6">
                    <a:lumMod val="75000"/>
                  </a:schemeClr>
                </a:solidFill>
                <a:cs typeface="Calibri" panose="020F0502020204030204" pitchFamily="34" charset="0"/>
              </a:rPr>
              <a:t>, </a:t>
            </a:r>
            <a:r>
              <a:rPr lang="en" altLang="en-US" sz="2000" b="1" dirty="0" smtClean="0">
                <a:solidFill>
                  <a:schemeClr val="accent6">
                    <a:lumMod val="75000"/>
                  </a:schemeClr>
                </a:solidFill>
                <a:cs typeface="Calibri" panose="020F0502020204030204" pitchFamily="34" charset="0"/>
              </a:rPr>
              <a:t>which manifests</a:t>
            </a:r>
            <a:r>
              <a:rPr lang="sr-Latn-RS" altLang="en-US" sz="2000" b="1" dirty="0" smtClean="0">
                <a:solidFill>
                  <a:schemeClr val="accent6">
                    <a:lumMod val="75000"/>
                  </a:schemeClr>
                </a:solidFill>
                <a:cs typeface="Calibri" panose="020F0502020204030204" pitchFamily="34" charset="0"/>
              </a:rPr>
              <a:t> as</a:t>
            </a:r>
            <a:r>
              <a:rPr lang="en" altLang="en-US" sz="2000" b="1" dirty="0" smtClean="0">
                <a:solidFill>
                  <a:schemeClr val="accent6">
                    <a:lumMod val="75000"/>
                  </a:schemeClr>
                </a:solidFill>
                <a:cs typeface="Calibri" panose="020F0502020204030204" pitchFamily="34" charset="0"/>
              </a:rPr>
              <a:t>:</a:t>
            </a:r>
            <a:endParaRPr lang="en" altLang="en-US" sz="2000" b="1" dirty="0">
              <a:solidFill>
                <a:schemeClr val="accent6">
                  <a:lumMod val="75000"/>
                </a:schemeClr>
              </a:solidFill>
              <a:cs typeface="Calibri" panose="020F0502020204030204" pitchFamily="34" charset="0"/>
            </a:endParaRPr>
          </a:p>
          <a:p>
            <a:pPr eaLnBrk="1" hangingPunct="1">
              <a:lnSpc>
                <a:spcPct val="150000"/>
              </a:lnSpc>
              <a:buFontTx/>
              <a:buNone/>
            </a:pPr>
            <a:r>
              <a:rPr lang="en" altLang="en-US" sz="2000" b="1" dirty="0">
                <a:solidFill>
                  <a:srgbClr val="002060"/>
                </a:solidFill>
                <a:cs typeface="Calibri" panose="020F0502020204030204" pitchFamily="34" charset="0"/>
              </a:rPr>
              <a:t>1. bilateral lung infiltrates</a:t>
            </a:r>
          </a:p>
          <a:p>
            <a:pPr eaLnBrk="1" hangingPunct="1">
              <a:lnSpc>
                <a:spcPct val="150000"/>
              </a:lnSpc>
              <a:buFontTx/>
              <a:buNone/>
            </a:pPr>
            <a:r>
              <a:rPr lang="en" altLang="en-US" sz="2000" b="1" dirty="0">
                <a:solidFill>
                  <a:srgbClr val="002060"/>
                </a:solidFill>
                <a:cs typeface="Calibri" panose="020F0502020204030204" pitchFamily="34" charset="0"/>
              </a:rPr>
              <a:t>2. severe and refractory hypoxemia</a:t>
            </a:r>
          </a:p>
          <a:p>
            <a:pPr eaLnBrk="1" hangingPunct="1">
              <a:lnSpc>
                <a:spcPct val="150000"/>
              </a:lnSpc>
              <a:buFontTx/>
              <a:buNone/>
            </a:pPr>
            <a:r>
              <a:rPr lang="en" altLang="en-US" sz="2000" b="1" dirty="0">
                <a:solidFill>
                  <a:srgbClr val="002060"/>
                </a:solidFill>
                <a:cs typeface="Calibri" panose="020F0502020204030204" pitchFamily="34" charset="0"/>
              </a:rPr>
              <a:t>3. </a:t>
            </a:r>
            <a:r>
              <a:rPr lang="en" altLang="en-US" sz="2000" b="1" dirty="0" smtClean="0">
                <a:solidFill>
                  <a:srgbClr val="002060"/>
                </a:solidFill>
                <a:cs typeface="Calibri" panose="020F0502020204030204" pitchFamily="34" charset="0"/>
              </a:rPr>
              <a:t>severe </a:t>
            </a:r>
            <a:r>
              <a:rPr lang="en" altLang="en-US" sz="2000" b="1" dirty="0">
                <a:solidFill>
                  <a:srgbClr val="002060"/>
                </a:solidFill>
                <a:cs typeface="Calibri" panose="020F0502020204030204" pitchFamily="34" charset="0"/>
              </a:rPr>
              <a:t>dyspnea due to the reduction of </a:t>
            </a:r>
            <a:r>
              <a:rPr lang="en" altLang="en-US" sz="2000" b="1" dirty="0" smtClean="0">
                <a:solidFill>
                  <a:srgbClr val="002060"/>
                </a:solidFill>
                <a:cs typeface="Calibri" panose="020F0502020204030204" pitchFamily="34" charset="0"/>
              </a:rPr>
              <a:t>p</a:t>
            </a:r>
            <a:r>
              <a:rPr lang="sr-Latn-RS" altLang="en-US" sz="2000" b="1" dirty="0" smtClean="0">
                <a:solidFill>
                  <a:srgbClr val="002060"/>
                </a:solidFill>
                <a:cs typeface="Calibri" panose="020F0502020204030204" pitchFamily="34" charset="0"/>
              </a:rPr>
              <a:t>ulmonary</a:t>
            </a:r>
            <a:r>
              <a:rPr lang="en" altLang="en-US" sz="2000" b="1" dirty="0" smtClean="0">
                <a:solidFill>
                  <a:srgbClr val="002060"/>
                </a:solidFill>
                <a:cs typeface="Calibri" panose="020F0502020204030204" pitchFamily="34" charset="0"/>
              </a:rPr>
              <a:t> </a:t>
            </a:r>
            <a:r>
              <a:rPr lang="en" altLang="en-US" sz="2000" b="1" dirty="0">
                <a:solidFill>
                  <a:srgbClr val="002060"/>
                </a:solidFill>
                <a:cs typeface="Calibri" panose="020F0502020204030204" pitchFamily="34" charset="0"/>
              </a:rPr>
              <a:t>compliance</a:t>
            </a:r>
          </a:p>
        </p:txBody>
      </p:sp>
      <p:sp>
        <p:nvSpPr>
          <p:cNvPr id="5" name="Rectangle 4"/>
          <p:cNvSpPr/>
          <p:nvPr/>
        </p:nvSpPr>
        <p:spPr>
          <a:xfrm>
            <a:off x="1193801" y="1785939"/>
            <a:ext cx="9885363" cy="4643437"/>
          </a:xfrm>
          <a:prstGeom prst="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sr-Latn-CS"/>
          </a:p>
        </p:txBody>
      </p:sp>
    </p:spTree>
    <p:extLst>
      <p:ext uri="{BB962C8B-B14F-4D97-AF65-F5344CB8AC3E}">
        <p14:creationId xmlns:p14="http://schemas.microsoft.com/office/powerpoint/2010/main" val="137906567"/>
      </p:ext>
    </p:extLst>
  </p:cSld>
  <p:clrMapOvr>
    <a:masterClrMapping/>
  </p:clrMapOvr>
  <p:transition spd="slow" advTm="22168"/>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Title 1"/>
          <p:cNvSpPr>
            <a:spLocks noGrp="1"/>
          </p:cNvSpPr>
          <p:nvPr>
            <p:ph type="title"/>
          </p:nvPr>
        </p:nvSpPr>
        <p:spPr>
          <a:xfrm>
            <a:off x="1548363" y="293406"/>
            <a:ext cx="9477375" cy="1143000"/>
          </a:xfrm>
        </p:spPr>
        <p:txBody>
          <a:bodyPr>
            <a:normAutofit fontScale="90000"/>
          </a:bodyPr>
          <a:lstStyle/>
          <a:p>
            <a:pPr eaLnBrk="1" hangingPunct="1"/>
            <a:r>
              <a:rPr lang="en-US" altLang="en-US" sz="2800" dirty="0">
                <a:latin typeface="Calibri" panose="020F0502020204030204" pitchFamily="34" charset="0"/>
                <a:cs typeface="Calibri" panose="020F0502020204030204" pitchFamily="34" charset="0"/>
              </a:rPr>
              <a:t/>
            </a:r>
            <a:br>
              <a:rPr lang="en-US" altLang="en-US" sz="2800" dirty="0">
                <a:latin typeface="Calibri" panose="020F0502020204030204" pitchFamily="34" charset="0"/>
                <a:cs typeface="Calibri" panose="020F0502020204030204" pitchFamily="34" charset="0"/>
              </a:rPr>
            </a:br>
            <a:r>
              <a:rPr lang="en" altLang="en-US" sz="2700" b="1" dirty="0" smtClean="0">
                <a:solidFill>
                  <a:schemeClr val="accent6">
                    <a:lumMod val="75000"/>
                  </a:schemeClr>
                </a:solidFill>
                <a:cs typeface="Calibri" panose="020F0502020204030204" pitchFamily="34" charset="0"/>
              </a:rPr>
              <a:t>ARDS/ALI </a:t>
            </a:r>
            <a:r>
              <a:rPr lang="en" altLang="en-US" sz="2700" b="1" dirty="0">
                <a:solidFill>
                  <a:schemeClr val="accent6">
                    <a:lumMod val="75000"/>
                  </a:schemeClr>
                </a:solidFill>
                <a:cs typeface="Calibri" panose="020F0502020204030204" pitchFamily="34" charset="0"/>
              </a:rPr>
              <a:t>DEFINITION and CLASSIFICATION (1994) </a:t>
            </a:r>
            <a:r>
              <a:rPr lang="en-US" altLang="en-US" sz="2700" b="1" dirty="0">
                <a:solidFill>
                  <a:schemeClr val="accent6">
                    <a:lumMod val="75000"/>
                  </a:schemeClr>
                </a:solidFill>
                <a:cs typeface="Calibri" panose="020F0502020204030204" pitchFamily="34" charset="0"/>
              </a:rPr>
              <a:t/>
            </a:r>
            <a:br>
              <a:rPr lang="en-US" altLang="en-US" sz="2700" b="1" dirty="0">
                <a:solidFill>
                  <a:schemeClr val="accent6">
                    <a:lumMod val="75000"/>
                  </a:schemeClr>
                </a:solidFill>
                <a:cs typeface="Calibri" panose="020F0502020204030204" pitchFamily="34" charset="0"/>
              </a:rPr>
            </a:br>
            <a:r>
              <a:rPr lang="en" altLang="en-US" sz="2700" b="1" dirty="0">
                <a:solidFill>
                  <a:schemeClr val="accent6">
                    <a:lumMod val="75000"/>
                  </a:schemeClr>
                </a:solidFill>
                <a:cs typeface="Calibri" panose="020F0502020204030204" pitchFamily="34" charset="0"/>
              </a:rPr>
              <a:t>American-European Consensus Conference - AECC</a:t>
            </a:r>
            <a:r>
              <a:rPr lang="en-US" altLang="en-US" sz="2700" b="1" dirty="0">
                <a:cs typeface="Calibri" panose="020F0502020204030204" pitchFamily="34" charset="0"/>
              </a:rPr>
              <a:t/>
            </a:r>
            <a:br>
              <a:rPr lang="en-US" altLang="en-US" sz="2700" b="1" dirty="0">
                <a:cs typeface="Calibri" panose="020F0502020204030204" pitchFamily="34" charset="0"/>
              </a:rPr>
            </a:br>
            <a:r>
              <a:rPr lang="en-US" altLang="en-US" sz="2700" b="1" dirty="0">
                <a:cs typeface="Calibri" panose="020F0502020204030204" pitchFamily="34" charset="0"/>
              </a:rPr>
              <a:t/>
            </a:r>
            <a:br>
              <a:rPr lang="en-US" altLang="en-US" sz="2700" b="1" dirty="0">
                <a:cs typeface="Calibri" panose="020F0502020204030204" pitchFamily="34" charset="0"/>
              </a:rPr>
            </a:br>
            <a:endParaRPr lang="en-US" altLang="en-US" sz="2700" b="1" dirty="0">
              <a:cs typeface="Calibri" panose="020F0502020204030204" pitchFamily="34" charset="0"/>
            </a:endParaRPr>
          </a:p>
        </p:txBody>
      </p:sp>
      <p:sp>
        <p:nvSpPr>
          <p:cNvPr id="3" name="Content Placeholder 2"/>
          <p:cNvSpPr>
            <a:spLocks noGrp="1"/>
          </p:cNvSpPr>
          <p:nvPr>
            <p:ph idx="1"/>
          </p:nvPr>
        </p:nvSpPr>
        <p:spPr>
          <a:xfrm>
            <a:off x="1614991" y="2039596"/>
            <a:ext cx="8915400" cy="3777622"/>
          </a:xfrm>
        </p:spPr>
        <p:txBody>
          <a:bodyPr/>
          <a:lstStyle/>
          <a:p>
            <a:pPr marL="0" indent="0">
              <a:buNone/>
              <a:defRPr/>
            </a:pPr>
            <a:endParaRPr lang="sr-Latn-RS" sz="2000" b="1" dirty="0" smtClean="0">
              <a:solidFill>
                <a:schemeClr val="accent6">
                  <a:lumMod val="75000"/>
                </a:schemeClr>
              </a:solidFill>
              <a:cs typeface="Calibri" panose="020F0502020204030204" pitchFamily="34" charset="0"/>
            </a:endParaRPr>
          </a:p>
          <a:p>
            <a:pPr marL="457200" indent="-457200">
              <a:lnSpc>
                <a:spcPct val="150000"/>
              </a:lnSpc>
              <a:spcBef>
                <a:spcPts val="0"/>
              </a:spcBef>
              <a:buFont typeface="+mj-lt"/>
              <a:buAutoNum type="arabicPeriod"/>
              <a:defRPr/>
            </a:pPr>
            <a:r>
              <a:rPr lang="sr-Latn-RS" sz="2000" b="1" dirty="0">
                <a:solidFill>
                  <a:schemeClr val="accent6">
                    <a:lumMod val="75000"/>
                  </a:schemeClr>
                </a:solidFill>
                <a:cs typeface="Calibri" panose="020F0502020204030204" pitchFamily="34" charset="0"/>
              </a:rPr>
              <a:t>a</a:t>
            </a:r>
            <a:r>
              <a:rPr lang="sr-Latn-RS" sz="2000" b="1" dirty="0" smtClean="0">
                <a:solidFill>
                  <a:schemeClr val="accent6">
                    <a:lumMod val="75000"/>
                  </a:schemeClr>
                </a:solidFill>
                <a:cs typeface="Calibri" panose="020F0502020204030204" pitchFamily="34" charset="0"/>
              </a:rPr>
              <a:t>cute onset</a:t>
            </a:r>
            <a:r>
              <a:rPr lang="en" sz="2000" b="1" dirty="0" smtClean="0">
                <a:solidFill>
                  <a:schemeClr val="accent6">
                    <a:lumMod val="75000"/>
                  </a:schemeClr>
                </a:solidFill>
                <a:cs typeface="Calibri" panose="020F0502020204030204" pitchFamily="34" charset="0"/>
              </a:rPr>
              <a:t> of</a:t>
            </a:r>
            <a:r>
              <a:rPr lang="sr-Latn-RS" sz="2000" b="1" dirty="0" smtClean="0">
                <a:solidFill>
                  <a:schemeClr val="accent6">
                    <a:lumMod val="75000"/>
                  </a:schemeClr>
                </a:solidFill>
                <a:cs typeface="Calibri" panose="020F0502020204030204" pitchFamily="34" charset="0"/>
              </a:rPr>
              <a:t> </a:t>
            </a:r>
            <a:r>
              <a:rPr lang="en" sz="2000" b="1" dirty="0" smtClean="0">
                <a:solidFill>
                  <a:schemeClr val="accent6">
                    <a:lumMod val="75000"/>
                  </a:schemeClr>
                </a:solidFill>
                <a:cs typeface="Calibri" panose="020F0502020204030204" pitchFamily="34" charset="0"/>
              </a:rPr>
              <a:t>respiratory </a:t>
            </a:r>
            <a:r>
              <a:rPr lang="sr-Latn-RS" sz="2000" b="1" dirty="0" smtClean="0">
                <a:solidFill>
                  <a:schemeClr val="accent6">
                    <a:lumMod val="75000"/>
                  </a:schemeClr>
                </a:solidFill>
                <a:cs typeface="Calibri" panose="020F0502020204030204" pitchFamily="34" charset="0"/>
              </a:rPr>
              <a:t>failure</a:t>
            </a:r>
            <a:endParaRPr lang="en" sz="2000" b="1" dirty="0">
              <a:solidFill>
                <a:schemeClr val="accent6">
                  <a:lumMod val="75000"/>
                </a:schemeClr>
              </a:solidFill>
              <a:cs typeface="Calibri" panose="020F0502020204030204" pitchFamily="34" charset="0"/>
            </a:endParaRPr>
          </a:p>
          <a:p>
            <a:pPr marL="457200" indent="-457200">
              <a:lnSpc>
                <a:spcPct val="150000"/>
              </a:lnSpc>
              <a:spcBef>
                <a:spcPts val="0"/>
              </a:spcBef>
              <a:buFont typeface="+mj-lt"/>
              <a:buAutoNum type="arabicPeriod"/>
              <a:defRPr/>
            </a:pPr>
            <a:r>
              <a:rPr lang="en" sz="2000" b="1" dirty="0">
                <a:solidFill>
                  <a:schemeClr val="accent6">
                    <a:lumMod val="75000"/>
                  </a:schemeClr>
                </a:solidFill>
                <a:cs typeface="Calibri" panose="020F0502020204030204" pitchFamily="34" charset="0"/>
              </a:rPr>
              <a:t>bilateral infiltrates on </a:t>
            </a:r>
            <a:r>
              <a:rPr lang="en" sz="2000" b="1" dirty="0" smtClean="0">
                <a:solidFill>
                  <a:schemeClr val="accent6">
                    <a:lumMod val="75000"/>
                  </a:schemeClr>
                </a:solidFill>
                <a:cs typeface="Calibri" panose="020F0502020204030204" pitchFamily="34" charset="0"/>
              </a:rPr>
              <a:t>chest </a:t>
            </a:r>
            <a:r>
              <a:rPr lang="sr-Latn-RS" sz="2000" b="1" dirty="0" smtClean="0">
                <a:solidFill>
                  <a:schemeClr val="accent6">
                    <a:lumMod val="75000"/>
                  </a:schemeClr>
                </a:solidFill>
                <a:cs typeface="Calibri" panose="020F0502020204030204" pitchFamily="34" charset="0"/>
              </a:rPr>
              <a:t>X-ray</a:t>
            </a:r>
            <a:endParaRPr lang="sr-Latn-RS" sz="2000" b="1" dirty="0">
              <a:solidFill>
                <a:schemeClr val="accent6">
                  <a:lumMod val="75000"/>
                </a:schemeClr>
              </a:solidFill>
              <a:cs typeface="Calibri" panose="020F0502020204030204" pitchFamily="34" charset="0"/>
            </a:endParaRPr>
          </a:p>
          <a:p>
            <a:pPr marL="457200" indent="-457200">
              <a:lnSpc>
                <a:spcPct val="150000"/>
              </a:lnSpc>
              <a:spcBef>
                <a:spcPts val="0"/>
              </a:spcBef>
              <a:buFont typeface="+mj-lt"/>
              <a:buAutoNum type="arabicPeriod"/>
              <a:defRPr/>
            </a:pPr>
            <a:r>
              <a:rPr lang="en" sz="2000" b="1" dirty="0">
                <a:solidFill>
                  <a:schemeClr val="accent6">
                    <a:lumMod val="75000"/>
                  </a:schemeClr>
                </a:solidFill>
                <a:cs typeface="Calibri" panose="020F0502020204030204" pitchFamily="34" charset="0"/>
              </a:rPr>
              <a:t>pulmonary capillary pressure</a:t>
            </a:r>
            <a:r>
              <a:rPr lang="en" altLang="en-US" sz="2000" b="1" dirty="0">
                <a:solidFill>
                  <a:schemeClr val="accent6">
                    <a:lumMod val="75000"/>
                  </a:schemeClr>
                </a:solidFill>
              </a:rPr>
              <a:t> </a:t>
            </a:r>
            <a:r>
              <a:rPr lang="en" sz="2000" b="1" dirty="0" smtClean="0">
                <a:solidFill>
                  <a:schemeClr val="accent6">
                    <a:lumMod val="75000"/>
                  </a:schemeClr>
                </a:solidFill>
                <a:cs typeface="Calibri" panose="020F0502020204030204" pitchFamily="34" charset="0"/>
              </a:rPr>
              <a:t>&lt; </a:t>
            </a:r>
            <a:r>
              <a:rPr lang="en" sz="2000" b="1" dirty="0">
                <a:solidFill>
                  <a:schemeClr val="accent6">
                    <a:lumMod val="75000"/>
                  </a:schemeClr>
                </a:solidFill>
                <a:cs typeface="Calibri" panose="020F0502020204030204" pitchFamily="34" charset="0"/>
              </a:rPr>
              <a:t>18mmHg</a:t>
            </a:r>
            <a:endParaRPr lang="sr-Latn-RS" sz="2000" b="1" dirty="0">
              <a:solidFill>
                <a:schemeClr val="accent6">
                  <a:lumMod val="75000"/>
                </a:schemeClr>
              </a:solidFill>
              <a:cs typeface="Calibri" panose="020F0502020204030204" pitchFamily="34" charset="0"/>
            </a:endParaRPr>
          </a:p>
          <a:p>
            <a:pPr marL="457200" indent="-457200">
              <a:lnSpc>
                <a:spcPct val="150000"/>
              </a:lnSpc>
              <a:spcBef>
                <a:spcPts val="0"/>
              </a:spcBef>
              <a:buFont typeface="+mj-lt"/>
              <a:buAutoNum type="arabicPeriod"/>
              <a:defRPr/>
            </a:pPr>
            <a:r>
              <a:rPr lang="en" sz="2000" b="1" dirty="0">
                <a:solidFill>
                  <a:schemeClr val="accent6">
                    <a:lumMod val="75000"/>
                  </a:schemeClr>
                </a:solidFill>
                <a:cs typeface="Calibri" panose="020F0502020204030204" pitchFamily="34" charset="0"/>
              </a:rPr>
              <a:t>absence </a:t>
            </a:r>
            <a:r>
              <a:rPr lang="sr-Latn-RS" sz="2000" b="1" dirty="0" smtClean="0">
                <a:solidFill>
                  <a:schemeClr val="accent6">
                    <a:lumMod val="75000"/>
                  </a:schemeClr>
                </a:solidFill>
                <a:cs typeface="Calibri" panose="020F0502020204030204" pitchFamily="34" charset="0"/>
              </a:rPr>
              <a:t>of </a:t>
            </a:r>
            <a:r>
              <a:rPr lang="en" sz="2000" b="1" dirty="0" smtClean="0">
                <a:solidFill>
                  <a:schemeClr val="accent6">
                    <a:lumMod val="75000"/>
                  </a:schemeClr>
                </a:solidFill>
                <a:cs typeface="Calibri" panose="020F0502020204030204" pitchFamily="34" charset="0"/>
              </a:rPr>
              <a:t>clinical </a:t>
            </a:r>
            <a:r>
              <a:rPr lang="sr-Latn-RS" sz="2000" b="1" dirty="0" smtClean="0">
                <a:solidFill>
                  <a:schemeClr val="accent6">
                    <a:lumMod val="75000"/>
                  </a:schemeClr>
                </a:solidFill>
                <a:cs typeface="Calibri" panose="020F0502020204030204" pitchFamily="34" charset="0"/>
              </a:rPr>
              <a:t>features</a:t>
            </a:r>
            <a:r>
              <a:rPr lang="en" sz="2000" b="1" dirty="0" smtClean="0">
                <a:solidFill>
                  <a:schemeClr val="accent6">
                    <a:lumMod val="75000"/>
                  </a:schemeClr>
                </a:solidFill>
                <a:cs typeface="Calibri" panose="020F0502020204030204" pitchFamily="34" charset="0"/>
              </a:rPr>
              <a:t> </a:t>
            </a:r>
            <a:r>
              <a:rPr lang="sr-Latn-RS" sz="2000" b="1" dirty="0" smtClean="0">
                <a:solidFill>
                  <a:schemeClr val="accent6">
                    <a:lumMod val="75000"/>
                  </a:schemeClr>
                </a:solidFill>
                <a:cs typeface="Calibri" panose="020F0502020204030204" pitchFamily="34" charset="0"/>
              </a:rPr>
              <a:t>of l</a:t>
            </a:r>
            <a:r>
              <a:rPr lang="en" sz="2000" b="1" dirty="0" smtClean="0">
                <a:solidFill>
                  <a:schemeClr val="accent6">
                    <a:lumMod val="75000"/>
                  </a:schemeClr>
                </a:solidFill>
                <a:cs typeface="Calibri" panose="020F0502020204030204" pitchFamily="34" charset="0"/>
              </a:rPr>
              <a:t>eft </a:t>
            </a:r>
            <a:r>
              <a:rPr lang="sr-Latn-RS" sz="2000" b="1" dirty="0" smtClean="0">
                <a:solidFill>
                  <a:schemeClr val="accent6">
                    <a:lumMod val="75000"/>
                  </a:schemeClr>
                </a:solidFill>
                <a:cs typeface="Calibri" panose="020F0502020204030204" pitchFamily="34" charset="0"/>
              </a:rPr>
              <a:t>heart failure</a:t>
            </a:r>
            <a:r>
              <a:rPr lang="en" sz="2000" b="1" dirty="0" smtClean="0">
                <a:solidFill>
                  <a:schemeClr val="accent6">
                    <a:lumMod val="75000"/>
                  </a:schemeClr>
                </a:solidFill>
                <a:cs typeface="Calibri" panose="020F0502020204030204" pitchFamily="34" charset="0"/>
              </a:rPr>
              <a:t> </a:t>
            </a:r>
            <a:endParaRPr lang="en" sz="2000" b="1" dirty="0">
              <a:solidFill>
                <a:schemeClr val="accent6">
                  <a:lumMod val="75000"/>
                </a:schemeClr>
              </a:solidFill>
              <a:cs typeface="Calibri" panose="020F0502020204030204" pitchFamily="34" charset="0"/>
            </a:endParaRPr>
          </a:p>
          <a:p>
            <a:pPr marL="457200" indent="-457200">
              <a:lnSpc>
                <a:spcPct val="150000"/>
              </a:lnSpc>
              <a:spcBef>
                <a:spcPts val="0"/>
              </a:spcBef>
              <a:buFont typeface="+mj-lt"/>
              <a:buAutoNum type="arabicPeriod"/>
              <a:defRPr/>
            </a:pPr>
            <a:r>
              <a:rPr lang="en" sz="2000" b="1" dirty="0">
                <a:solidFill>
                  <a:schemeClr val="accent6">
                    <a:lumMod val="75000"/>
                  </a:schemeClr>
                </a:solidFill>
                <a:cs typeface="Calibri" panose="020F0502020204030204" pitchFamily="34" charset="0"/>
              </a:rPr>
              <a:t>hypoxemia with </a:t>
            </a:r>
            <a:r>
              <a:rPr lang="en" sz="2000" b="1" dirty="0" smtClean="0">
                <a:solidFill>
                  <a:schemeClr val="accent6">
                    <a:lumMod val="75000"/>
                  </a:schemeClr>
                </a:solidFill>
                <a:cs typeface="Calibri" panose="020F0502020204030204" pitchFamily="34" charset="0"/>
              </a:rPr>
              <a:t>pO</a:t>
            </a:r>
            <a:r>
              <a:rPr lang="en" sz="2000" b="1" baseline="-25000" dirty="0" smtClean="0">
                <a:solidFill>
                  <a:schemeClr val="accent6">
                    <a:lumMod val="75000"/>
                  </a:schemeClr>
                </a:solidFill>
                <a:cs typeface="Calibri" panose="020F0502020204030204" pitchFamily="34" charset="0"/>
              </a:rPr>
              <a:t>2 </a:t>
            </a:r>
            <a:r>
              <a:rPr lang="en" sz="2000" b="1" dirty="0">
                <a:solidFill>
                  <a:schemeClr val="accent6">
                    <a:lumMod val="75000"/>
                  </a:schemeClr>
                </a:solidFill>
                <a:cs typeface="Calibri" panose="020F0502020204030204" pitchFamily="34" charset="0"/>
              </a:rPr>
              <a:t>/</a:t>
            </a:r>
            <a:r>
              <a:rPr lang="en" sz="2000" b="1" dirty="0" smtClean="0">
                <a:solidFill>
                  <a:schemeClr val="accent6">
                    <a:lumMod val="75000"/>
                  </a:schemeClr>
                </a:solidFill>
                <a:cs typeface="Calibri" panose="020F0502020204030204" pitchFamily="34" charset="0"/>
              </a:rPr>
              <a:t>FiO</a:t>
            </a:r>
            <a:r>
              <a:rPr lang="en" sz="2000" b="1" baseline="-25000" dirty="0" smtClean="0">
                <a:solidFill>
                  <a:schemeClr val="accent6">
                    <a:lumMod val="75000"/>
                  </a:schemeClr>
                </a:solidFill>
                <a:cs typeface="Calibri" panose="020F0502020204030204" pitchFamily="34" charset="0"/>
              </a:rPr>
              <a:t>2</a:t>
            </a:r>
            <a:r>
              <a:rPr lang="en" sz="2000" b="1" dirty="0" smtClean="0">
                <a:solidFill>
                  <a:schemeClr val="accent6">
                    <a:lumMod val="75000"/>
                  </a:schemeClr>
                </a:solidFill>
                <a:cs typeface="Calibri" panose="020F0502020204030204" pitchFamily="34" charset="0"/>
              </a:rPr>
              <a:t> </a:t>
            </a:r>
            <a:r>
              <a:rPr lang="en" sz="2000" b="1" dirty="0">
                <a:solidFill>
                  <a:schemeClr val="accent6">
                    <a:lumMod val="75000"/>
                  </a:schemeClr>
                </a:solidFill>
                <a:cs typeface="Calibri" panose="020F0502020204030204" pitchFamily="34" charset="0"/>
              </a:rPr>
              <a:t>&lt; 200mmHg (27 </a:t>
            </a:r>
            <a:r>
              <a:rPr lang="en" sz="2000" b="1" dirty="0" smtClean="0">
                <a:solidFill>
                  <a:schemeClr val="accent6">
                    <a:lumMod val="75000"/>
                  </a:schemeClr>
                </a:solidFill>
                <a:cs typeface="Calibri" panose="020F0502020204030204" pitchFamily="34" charset="0"/>
              </a:rPr>
              <a:t>kPa)</a:t>
            </a:r>
            <a:r>
              <a:rPr lang="en" altLang="en-US" sz="2000" b="1" dirty="0" smtClean="0">
                <a:solidFill>
                  <a:schemeClr val="accent6">
                    <a:lumMod val="75000"/>
                  </a:schemeClr>
                </a:solidFill>
              </a:rPr>
              <a:t> </a:t>
            </a:r>
            <a:endParaRPr lang="sr-Latn-RS" altLang="en-US" sz="2000" b="1" dirty="0">
              <a:solidFill>
                <a:schemeClr val="accent6">
                  <a:lumMod val="75000"/>
                </a:schemeClr>
              </a:solidFill>
            </a:endParaRPr>
          </a:p>
          <a:p>
            <a:pPr marL="0" indent="0">
              <a:buNone/>
              <a:defRPr/>
            </a:pPr>
            <a:endParaRPr lang="sr-Latn-RS" altLang="en-US" dirty="0" smtClean="0">
              <a:solidFill>
                <a:srgbClr val="FFFFFF"/>
              </a:solidFill>
              <a:latin typeface="Calibri" panose="020F0502020204030204" pitchFamily="34" charset="0"/>
              <a:cs typeface="Calibri" panose="020F0502020204030204" pitchFamily="34" charset="0"/>
            </a:endParaRPr>
          </a:p>
          <a:p>
            <a:pPr marL="0" indent="0">
              <a:buNone/>
              <a:defRPr/>
            </a:pPr>
            <a:endParaRPr lang="sr-Latn-RS" altLang="en-US" dirty="0" smtClean="0">
              <a:solidFill>
                <a:srgbClr val="FFFFFF"/>
              </a:solidFill>
              <a:latin typeface="Calibri" panose="020F0502020204030204" pitchFamily="34" charset="0"/>
              <a:cs typeface="Calibri" panose="020F0502020204030204" pitchFamily="34" charset="0"/>
            </a:endParaRPr>
          </a:p>
          <a:p>
            <a:pPr marL="0" indent="0">
              <a:buNone/>
              <a:defRPr/>
            </a:pPr>
            <a:endParaRPr lang="sr-Latn-RS" altLang="en-US" dirty="0">
              <a:solidFill>
                <a:srgbClr val="FFFFFF"/>
              </a:solidFill>
              <a:latin typeface="Calibri" panose="020F0502020204030204" pitchFamily="34" charset="0"/>
              <a:cs typeface="Calibri" panose="020F0502020204030204" pitchFamily="34" charset="0"/>
            </a:endParaRPr>
          </a:p>
          <a:p>
            <a:pPr marL="0" indent="0">
              <a:buNone/>
              <a:defRPr/>
            </a:pPr>
            <a:endParaRPr lang="sr-Latn-RS" altLang="en-US" dirty="0" smtClean="0">
              <a:solidFill>
                <a:srgbClr val="FFFFFF"/>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26061659"/>
      </p:ext>
    </p:extLst>
  </p:cSld>
  <p:clrMapOvr>
    <a:masterClrMapping/>
  </p:clrMapOvr>
  <p:transition spd="slow"/>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Title 1"/>
          <p:cNvSpPr>
            <a:spLocks noGrp="1"/>
          </p:cNvSpPr>
          <p:nvPr>
            <p:ph type="title"/>
          </p:nvPr>
        </p:nvSpPr>
        <p:spPr>
          <a:xfrm>
            <a:off x="1720526" y="505036"/>
            <a:ext cx="8911687" cy="1280890"/>
          </a:xfrm>
        </p:spPr>
        <p:txBody>
          <a:bodyPr/>
          <a:lstStyle/>
          <a:p>
            <a:r>
              <a:rPr lang="en" altLang="en-US" b="1" dirty="0">
                <a:solidFill>
                  <a:schemeClr val="accent6">
                    <a:lumMod val="75000"/>
                  </a:schemeClr>
                </a:solidFill>
                <a:cs typeface="Calibri" panose="020F0502020204030204" pitchFamily="34" charset="0"/>
              </a:rPr>
              <a:t>ARDS/ALI (AECC) 1994</a:t>
            </a:r>
            <a:endParaRPr lang="en-US" b="1" dirty="0" smtClean="0">
              <a:solidFill>
                <a:schemeClr val="accent6">
                  <a:lumMod val="75000"/>
                </a:schemeClr>
              </a:solidFill>
            </a:endParaRPr>
          </a:p>
        </p:txBody>
      </p:sp>
      <p:sp>
        <p:nvSpPr>
          <p:cNvPr id="8" name="Rectangle 7"/>
          <p:cNvSpPr/>
          <p:nvPr/>
        </p:nvSpPr>
        <p:spPr bwMode="auto">
          <a:xfrm>
            <a:off x="1273936" y="1785926"/>
            <a:ext cx="4822065" cy="2857520"/>
          </a:xfrm>
          <a:prstGeom prst="rect">
            <a:avLst/>
          </a:prstGeom>
          <a:solidFill>
            <a:schemeClr val="accent2">
              <a:lumMod val="90000"/>
              <a:lumOff val="10000"/>
            </a:schemeClr>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a:lstStyle/>
          <a:p>
            <a:pPr algn="ctr">
              <a:defRPr/>
            </a:pPr>
            <a:r>
              <a:rPr lang="en" altLang="en-US" sz="2800" dirty="0" smtClean="0">
                <a:latin typeface="Calibri" pitchFamily="34" charset="0"/>
                <a:cs typeface="Calibri" pitchFamily="34" charset="0"/>
              </a:rPr>
              <a:t>Acute </a:t>
            </a:r>
            <a:r>
              <a:rPr lang="en" altLang="en-US" sz="2800" dirty="0">
                <a:latin typeface="Calibri" pitchFamily="34" charset="0"/>
                <a:cs typeface="Calibri" pitchFamily="34" charset="0"/>
              </a:rPr>
              <a:t>lung injury - </a:t>
            </a:r>
            <a:r>
              <a:rPr lang="en" altLang="en-US" sz="2800" dirty="0" smtClean="0">
                <a:latin typeface="Calibri" pitchFamily="34" charset="0"/>
                <a:cs typeface="Calibri" pitchFamily="34" charset="0"/>
              </a:rPr>
              <a:t>ALI</a:t>
            </a:r>
            <a:endParaRPr lang="sr-Latn-RS" altLang="en-US" sz="2800" dirty="0">
              <a:latin typeface="Calibri" pitchFamily="34" charset="0"/>
              <a:cs typeface="Calibri" pitchFamily="34" charset="0"/>
            </a:endParaRPr>
          </a:p>
          <a:p>
            <a:pPr algn="ctr">
              <a:defRPr/>
            </a:pPr>
            <a:endParaRPr lang="sr-Latn-RS" altLang="en-US" sz="2800" dirty="0">
              <a:latin typeface="Calibri" pitchFamily="34" charset="0"/>
              <a:cs typeface="Calibri" pitchFamily="34" charset="0"/>
            </a:endParaRPr>
          </a:p>
          <a:p>
            <a:pPr algn="ctr">
              <a:defRPr/>
            </a:pPr>
            <a:r>
              <a:rPr lang="en" altLang="en-US" sz="2800" b="1" dirty="0">
                <a:latin typeface="Calibri" pitchFamily="34" charset="0"/>
                <a:cs typeface="Calibri" pitchFamily="34" charset="0"/>
              </a:rPr>
              <a:t>pO2/FiO2 = </a:t>
            </a:r>
            <a:r>
              <a:rPr lang="en" altLang="en-US" sz="2800" b="1" dirty="0">
                <a:solidFill>
                  <a:srgbClr val="FFFF00"/>
                </a:solidFill>
                <a:latin typeface="Calibri" pitchFamily="34" charset="0"/>
                <a:cs typeface="Calibri" pitchFamily="34" charset="0"/>
              </a:rPr>
              <a:t>200-300 mmHg</a:t>
            </a:r>
            <a:r>
              <a:rPr lang="en" altLang="en-US" sz="2800" dirty="0">
                <a:solidFill>
                  <a:srgbClr val="FFFF00"/>
                </a:solidFill>
                <a:latin typeface="Calibri" pitchFamily="34" charset="0"/>
                <a:cs typeface="Calibri" pitchFamily="34" charset="0"/>
              </a:rPr>
              <a:t>                      </a:t>
            </a:r>
            <a:r>
              <a:rPr lang="en" altLang="en-US" sz="2800" dirty="0">
                <a:latin typeface="Calibri" pitchFamily="34" charset="0"/>
                <a:cs typeface="Calibri" pitchFamily="34" charset="0"/>
              </a:rPr>
              <a:t>(27-40 kPa)</a:t>
            </a:r>
            <a:endParaRPr lang="en-US" sz="2800" dirty="0"/>
          </a:p>
          <a:p>
            <a:pPr algn="ctr">
              <a:defRPr/>
            </a:pPr>
            <a:r>
              <a:rPr lang="en" altLang="en-US" sz="2800" dirty="0">
                <a:latin typeface="Calibri" pitchFamily="34" charset="0"/>
                <a:cs typeface="Calibri" pitchFamily="34" charset="0"/>
              </a:rPr>
              <a:t> </a:t>
            </a:r>
            <a:endParaRPr lang="sr-Latn-RS" altLang="en-US" sz="2800" dirty="0">
              <a:latin typeface="Calibri" pitchFamily="34" charset="0"/>
              <a:cs typeface="Calibri" pitchFamily="34" charset="0"/>
            </a:endParaRPr>
          </a:p>
        </p:txBody>
      </p:sp>
      <p:sp>
        <p:nvSpPr>
          <p:cNvPr id="12" name="Rectangle 11"/>
          <p:cNvSpPr/>
          <p:nvPr/>
        </p:nvSpPr>
        <p:spPr bwMode="auto">
          <a:xfrm>
            <a:off x="6256737" y="1785926"/>
            <a:ext cx="4822065" cy="2857520"/>
          </a:xfrm>
          <a:prstGeom prst="rect">
            <a:avLst/>
          </a:prstGeom>
          <a:solidFill>
            <a:schemeClr val="accent2">
              <a:lumMod val="90000"/>
              <a:lumOff val="10000"/>
            </a:schemeClr>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a:lstStyle/>
          <a:p>
            <a:pPr algn="ctr">
              <a:defRPr/>
            </a:pPr>
            <a:endParaRPr lang="sr-Latn-RS" altLang="en-US" sz="2800" dirty="0">
              <a:latin typeface="Calibri" pitchFamily="34" charset="0"/>
              <a:cs typeface="Calibri" pitchFamily="34" charset="0"/>
            </a:endParaRPr>
          </a:p>
          <a:p>
            <a:pPr algn="ctr">
              <a:defRPr/>
            </a:pPr>
            <a:r>
              <a:rPr lang="en" altLang="en-US" sz="2800" dirty="0">
                <a:latin typeface="Calibri" pitchFamily="34" charset="0"/>
                <a:cs typeface="Calibri" pitchFamily="34" charset="0"/>
              </a:rPr>
              <a:t>ARDS</a:t>
            </a:r>
          </a:p>
          <a:p>
            <a:pPr algn="ctr">
              <a:defRPr/>
            </a:pPr>
            <a:endParaRPr lang="pl-PL" altLang="en-US" sz="2800" dirty="0">
              <a:latin typeface="Calibri" pitchFamily="34" charset="0"/>
              <a:cs typeface="Calibri" pitchFamily="34" charset="0"/>
            </a:endParaRPr>
          </a:p>
          <a:p>
            <a:pPr algn="ctr">
              <a:defRPr/>
            </a:pPr>
            <a:r>
              <a:rPr lang="en" altLang="en-US" sz="2800" b="1" dirty="0">
                <a:latin typeface="Calibri" pitchFamily="34" charset="0"/>
                <a:cs typeface="Calibri" pitchFamily="34" charset="0"/>
              </a:rPr>
              <a:t>pO2/FiO2 </a:t>
            </a:r>
            <a:r>
              <a:rPr lang="en" altLang="en-US" sz="2800" b="1" dirty="0">
                <a:solidFill>
                  <a:srgbClr val="FFFF00"/>
                </a:solidFill>
                <a:latin typeface="Calibri" pitchFamily="34" charset="0"/>
                <a:cs typeface="Calibri" pitchFamily="34" charset="0"/>
              </a:rPr>
              <a:t>&lt; 200mmHg</a:t>
            </a:r>
            <a:endParaRPr lang="en-US" sz="2800" b="1" dirty="0">
              <a:solidFill>
                <a:srgbClr val="FFFF00"/>
              </a:solidFill>
            </a:endParaRPr>
          </a:p>
          <a:p>
            <a:pPr algn="ctr">
              <a:defRPr/>
            </a:pPr>
            <a:r>
              <a:rPr lang="en" altLang="en-US" sz="2800" dirty="0">
                <a:solidFill>
                  <a:srgbClr val="FFFF00"/>
                </a:solidFill>
                <a:latin typeface="Calibri" pitchFamily="34" charset="0"/>
                <a:cs typeface="Calibri" pitchFamily="34" charset="0"/>
              </a:rPr>
              <a:t>                </a:t>
            </a:r>
            <a:endParaRPr lang="en-US" sz="2800" dirty="0"/>
          </a:p>
          <a:p>
            <a:pPr algn="ctr">
              <a:defRPr/>
            </a:pPr>
            <a:r>
              <a:rPr lang="en" altLang="en-US" sz="2800" dirty="0">
                <a:latin typeface="Calibri" pitchFamily="34" charset="0"/>
                <a:cs typeface="Calibri" pitchFamily="34" charset="0"/>
              </a:rPr>
              <a:t> </a:t>
            </a:r>
            <a:endParaRPr lang="sr-Latn-RS" altLang="en-US" sz="2800" dirty="0">
              <a:latin typeface="Calibri" pitchFamily="34" charset="0"/>
              <a:cs typeface="Calibri" pitchFamily="34" charset="0"/>
            </a:endParaRPr>
          </a:p>
        </p:txBody>
      </p:sp>
      <p:sp>
        <p:nvSpPr>
          <p:cNvPr id="15" name="Down Arrow 14"/>
          <p:cNvSpPr/>
          <p:nvPr/>
        </p:nvSpPr>
        <p:spPr bwMode="auto">
          <a:xfrm>
            <a:off x="8363661" y="4714884"/>
            <a:ext cx="545211" cy="571504"/>
          </a:xfrm>
          <a:prstGeom prst="downArrow">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a:lstStyle/>
          <a:p>
            <a:pPr>
              <a:defRPr/>
            </a:pPr>
            <a:endParaRPr lang="en-US">
              <a:solidFill>
                <a:schemeClr val="tx1"/>
              </a:solidFill>
            </a:endParaRPr>
          </a:p>
        </p:txBody>
      </p:sp>
      <p:sp>
        <p:nvSpPr>
          <p:cNvPr id="16" name="Rectangle 15"/>
          <p:cNvSpPr/>
          <p:nvPr/>
        </p:nvSpPr>
        <p:spPr bwMode="auto">
          <a:xfrm>
            <a:off x="6256737" y="5357826"/>
            <a:ext cx="4822065" cy="642942"/>
          </a:xfrm>
          <a:prstGeom prst="rect">
            <a:avLst/>
          </a:prstGeom>
          <a:solidFill>
            <a:schemeClr val="accent2">
              <a:lumMod val="75000"/>
              <a:lumOff val="25000"/>
            </a:schemeClr>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a:lstStyle/>
          <a:p>
            <a:pPr algn="ctr">
              <a:defRPr/>
            </a:pPr>
            <a:r>
              <a:rPr lang="en" altLang="en-US" sz="2800" dirty="0" smtClean="0">
                <a:latin typeface="Calibri" pitchFamily="34" charset="0"/>
                <a:cs typeface="Calibri" pitchFamily="34" charset="0"/>
              </a:rPr>
              <a:t> </a:t>
            </a:r>
            <a:r>
              <a:rPr lang="sr-Latn-RS" altLang="en-US" sz="2800" dirty="0" smtClean="0">
                <a:latin typeface="Calibri" pitchFamily="34" charset="0"/>
                <a:cs typeface="Calibri" pitchFamily="34" charset="0"/>
              </a:rPr>
              <a:t>SEVERE </a:t>
            </a:r>
            <a:r>
              <a:rPr lang="en" altLang="en-US" sz="2800" dirty="0" smtClean="0">
                <a:latin typeface="Calibri" pitchFamily="34" charset="0"/>
                <a:cs typeface="Calibri" pitchFamily="34" charset="0"/>
              </a:rPr>
              <a:t>FORM</a:t>
            </a:r>
            <a:r>
              <a:rPr lang="sr-Latn-RS" altLang="en-US" sz="2800" dirty="0" smtClean="0">
                <a:latin typeface="Calibri" pitchFamily="34" charset="0"/>
                <a:cs typeface="Calibri" pitchFamily="34" charset="0"/>
              </a:rPr>
              <a:t> OF ALI</a:t>
            </a:r>
            <a:endParaRPr lang="en" altLang="en-US" sz="2800" dirty="0">
              <a:latin typeface="Calibri" pitchFamily="34" charset="0"/>
              <a:cs typeface="Calibri" pitchFamily="34" charset="0"/>
            </a:endParaRPr>
          </a:p>
        </p:txBody>
      </p:sp>
      <p:pic>
        <p:nvPicPr>
          <p:cNvPr id="15873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17701" y="4786313"/>
            <a:ext cx="4003675" cy="186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16780355"/>
      </p:ext>
    </p:extLst>
  </p:cSld>
  <p:clrMapOvr>
    <a:masterClrMapping/>
  </p:clrMapOvr>
  <p:transition spd="slow"/>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Title 1"/>
          <p:cNvSpPr>
            <a:spLocks noGrp="1"/>
          </p:cNvSpPr>
          <p:nvPr>
            <p:ph type="title"/>
          </p:nvPr>
        </p:nvSpPr>
        <p:spPr>
          <a:xfrm>
            <a:off x="1864788" y="600075"/>
            <a:ext cx="8911687" cy="1280890"/>
          </a:xfrm>
        </p:spPr>
        <p:txBody>
          <a:bodyPr/>
          <a:lstStyle/>
          <a:p>
            <a:r>
              <a:rPr lang="en" b="1" dirty="0">
                <a:solidFill>
                  <a:schemeClr val="accent6">
                    <a:lumMod val="75000"/>
                  </a:schemeClr>
                </a:solidFill>
                <a:cs typeface="Calibri" panose="020F0502020204030204" pitchFamily="34" charset="0"/>
              </a:rPr>
              <a:t>PaO₂ / FiO₂</a:t>
            </a:r>
            <a:endParaRPr lang="en-US" b="1" dirty="0" smtClean="0">
              <a:solidFill>
                <a:schemeClr val="accent6">
                  <a:lumMod val="75000"/>
                </a:schemeClr>
              </a:solidFill>
            </a:endParaRPr>
          </a:p>
        </p:txBody>
      </p:sp>
      <p:sp>
        <p:nvSpPr>
          <p:cNvPr id="159747" name="Content Placeholder 2"/>
          <p:cNvSpPr>
            <a:spLocks noGrp="1"/>
          </p:cNvSpPr>
          <p:nvPr>
            <p:ph idx="1"/>
          </p:nvPr>
        </p:nvSpPr>
        <p:spPr>
          <a:xfrm>
            <a:off x="1724026" y="1981200"/>
            <a:ext cx="9032875" cy="4114800"/>
          </a:xfrm>
        </p:spPr>
        <p:txBody>
          <a:bodyPr/>
          <a:lstStyle/>
          <a:p>
            <a:r>
              <a:rPr lang="en" sz="2800" b="1" dirty="0" smtClean="0">
                <a:solidFill>
                  <a:schemeClr val="accent6">
                    <a:lumMod val="75000"/>
                  </a:schemeClr>
                </a:solidFill>
                <a:cs typeface="Calibri" panose="020F0502020204030204" pitchFamily="34" charset="0"/>
              </a:rPr>
              <a:t>PaO₂ </a:t>
            </a:r>
            <a:r>
              <a:rPr lang="en" sz="2800" b="1" dirty="0">
                <a:solidFill>
                  <a:schemeClr val="accent6">
                    <a:lumMod val="75000"/>
                  </a:schemeClr>
                </a:solidFill>
                <a:cs typeface="Calibri" panose="020F0502020204030204" pitchFamily="34" charset="0"/>
              </a:rPr>
              <a:t>- gas analysis</a:t>
            </a:r>
          </a:p>
          <a:p>
            <a:r>
              <a:rPr lang="en" sz="2800" b="1" dirty="0" smtClean="0">
                <a:solidFill>
                  <a:schemeClr val="accent6">
                    <a:lumMod val="75000"/>
                  </a:schemeClr>
                </a:solidFill>
                <a:cs typeface="Calibri" panose="020F0502020204030204" pitchFamily="34" charset="0"/>
              </a:rPr>
              <a:t>FiO₂ </a:t>
            </a:r>
            <a:r>
              <a:rPr lang="en" sz="2800" b="1" dirty="0">
                <a:solidFill>
                  <a:schemeClr val="accent6">
                    <a:lumMod val="75000"/>
                  </a:schemeClr>
                </a:solidFill>
                <a:cs typeface="Calibri" panose="020F0502020204030204" pitchFamily="34" charset="0"/>
              </a:rPr>
              <a:t>- fraction (%) of oxygen in inhaled air </a:t>
            </a:r>
            <a:endParaRPr lang="en-US" sz="2800" b="1" dirty="0">
              <a:solidFill>
                <a:schemeClr val="accent6">
                  <a:lumMod val="75000"/>
                </a:schemeClr>
              </a:solidFill>
              <a:cs typeface="Calibri" panose="020F0502020204030204" pitchFamily="34" charset="0"/>
            </a:endParaRPr>
          </a:p>
          <a:p>
            <a:endParaRPr lang="en-US" dirty="0" smtClean="0"/>
          </a:p>
        </p:txBody>
      </p:sp>
      <p:pic>
        <p:nvPicPr>
          <p:cNvPr id="15974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363914" y="3324225"/>
            <a:ext cx="5913437" cy="1390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5954536"/>
      </p:ext>
    </p:extLst>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3"/>
          <p:cNvSpPr>
            <a:spLocks noGrp="1" noChangeArrowheads="1"/>
          </p:cNvSpPr>
          <p:nvPr>
            <p:ph type="body" idx="1"/>
          </p:nvPr>
        </p:nvSpPr>
        <p:spPr>
          <a:xfrm>
            <a:off x="1847005" y="1741472"/>
            <a:ext cx="8405812" cy="5943600"/>
          </a:xfrm>
        </p:spPr>
        <p:txBody>
          <a:bodyPr>
            <a:normAutofit/>
          </a:bodyPr>
          <a:lstStyle/>
          <a:p>
            <a:pPr eaLnBrk="1" hangingPunct="1">
              <a:lnSpc>
                <a:spcPct val="90000"/>
              </a:lnSpc>
              <a:buFontTx/>
              <a:buNone/>
            </a:pPr>
            <a:r>
              <a:rPr lang="en" sz="2000" b="1" u="sng" dirty="0">
                <a:cs typeface="Arial" panose="020B0604020202020204" pitchFamily="34" charset="0"/>
              </a:rPr>
              <a:t>3. Impaired lung function</a:t>
            </a:r>
            <a:endParaRPr lang="sr-Latn-CS" sz="2000" b="1" u="sng" dirty="0">
              <a:cs typeface="Arial" panose="020B0604020202020204" pitchFamily="34" charset="0"/>
            </a:endParaRPr>
          </a:p>
          <a:p>
            <a:pPr eaLnBrk="1" hangingPunct="1">
              <a:lnSpc>
                <a:spcPct val="90000"/>
              </a:lnSpc>
              <a:buFontTx/>
              <a:buNone/>
            </a:pPr>
            <a:r>
              <a:rPr lang="en" sz="2000" dirty="0"/>
              <a:t>   </a:t>
            </a:r>
            <a:r>
              <a:rPr lang="en" sz="2000" b="1" dirty="0">
                <a:cs typeface="Arial" panose="020B0604020202020204" pitchFamily="34" charset="0"/>
              </a:rPr>
              <a:t>Obstruction of the upper respiratory tract</a:t>
            </a:r>
            <a:r>
              <a:rPr lang="en" sz="2000" u="sng" dirty="0">
                <a:cs typeface="Arial" panose="020B0604020202020204" pitchFamily="34" charset="0"/>
              </a:rPr>
              <a:t>  </a:t>
            </a:r>
          </a:p>
          <a:p>
            <a:pPr eaLnBrk="1" hangingPunct="1">
              <a:lnSpc>
                <a:spcPct val="90000"/>
              </a:lnSpc>
              <a:buFontTx/>
              <a:buNone/>
            </a:pPr>
            <a:r>
              <a:rPr lang="en" sz="2000" dirty="0"/>
              <a:t>   </a:t>
            </a:r>
            <a:r>
              <a:rPr lang="en" sz="2000" dirty="0" smtClean="0"/>
              <a:t>- </a:t>
            </a:r>
            <a:r>
              <a:rPr lang="en" sz="2000" dirty="0" smtClean="0">
                <a:cs typeface="Arial" panose="020B0604020202020204" pitchFamily="34" charset="0"/>
              </a:rPr>
              <a:t>stenosis </a:t>
            </a:r>
            <a:r>
              <a:rPr lang="en" sz="2000" dirty="0">
                <a:cs typeface="Arial" panose="020B0604020202020204" pitchFamily="34" charset="0"/>
              </a:rPr>
              <a:t>of the trachea, obstructive sleep apnea, polyps in the nose and larynx, hypertrophy of the tonsils</a:t>
            </a:r>
            <a:endParaRPr lang="sr-Latn-CS" sz="2000" dirty="0">
              <a:cs typeface="Arial" panose="020B0604020202020204" pitchFamily="34" charset="0"/>
            </a:endParaRPr>
          </a:p>
          <a:p>
            <a:pPr eaLnBrk="1" hangingPunct="1">
              <a:lnSpc>
                <a:spcPct val="90000"/>
              </a:lnSpc>
              <a:buFontTx/>
              <a:buNone/>
            </a:pPr>
            <a:r>
              <a:rPr lang="en" sz="2000" dirty="0"/>
              <a:t>   </a:t>
            </a:r>
            <a:r>
              <a:rPr lang="en" sz="2000" b="1" dirty="0">
                <a:cs typeface="Arial" panose="020B0604020202020204" pitchFamily="34" charset="0"/>
              </a:rPr>
              <a:t>Obstruction of the lower </a:t>
            </a:r>
            <a:r>
              <a:rPr lang="sr-Latn-RS" sz="2000" b="1" dirty="0" smtClean="0">
                <a:cs typeface="Arial" panose="020B0604020202020204" pitchFamily="34" charset="0"/>
              </a:rPr>
              <a:t>respiratory tract</a:t>
            </a:r>
            <a:endParaRPr lang="sr-Latn-CS" sz="2000" b="1" dirty="0">
              <a:cs typeface="Arial" panose="020B0604020202020204" pitchFamily="34" charset="0"/>
            </a:endParaRPr>
          </a:p>
          <a:p>
            <a:pPr eaLnBrk="1" hangingPunct="1">
              <a:lnSpc>
                <a:spcPct val="90000"/>
              </a:lnSpc>
              <a:buFontTx/>
              <a:buNone/>
            </a:pPr>
            <a:r>
              <a:rPr lang="en" sz="2000" dirty="0"/>
              <a:t>   </a:t>
            </a:r>
            <a:r>
              <a:rPr lang="en" sz="2000" dirty="0" smtClean="0"/>
              <a:t>- </a:t>
            </a:r>
            <a:r>
              <a:rPr lang="en" sz="2000" dirty="0" smtClean="0">
                <a:cs typeface="Arial" panose="020B0604020202020204" pitchFamily="34" charset="0"/>
              </a:rPr>
              <a:t>COPD, </a:t>
            </a:r>
            <a:r>
              <a:rPr lang="en" sz="2000" dirty="0">
                <a:cs typeface="Arial" panose="020B0604020202020204" pitchFamily="34" charset="0"/>
              </a:rPr>
              <a:t>cystic fibrosis</a:t>
            </a:r>
            <a:endParaRPr lang="sr-Latn-CS" sz="2000" dirty="0">
              <a:cs typeface="Arial" panose="020B0604020202020204" pitchFamily="34" charset="0"/>
            </a:endParaRPr>
          </a:p>
          <a:p>
            <a:pPr eaLnBrk="1" hangingPunct="1">
              <a:lnSpc>
                <a:spcPct val="90000"/>
              </a:lnSpc>
              <a:buFontTx/>
              <a:buNone/>
            </a:pPr>
            <a:r>
              <a:rPr lang="en" sz="2000" dirty="0"/>
              <a:t>   </a:t>
            </a:r>
            <a:r>
              <a:rPr lang="en" sz="2000" b="1" dirty="0">
                <a:cs typeface="Arial" panose="020B0604020202020204" pitchFamily="34" charset="0"/>
              </a:rPr>
              <a:t>Diseases of the lung parenchyma</a:t>
            </a:r>
            <a:endParaRPr lang="sr-Latn-CS" sz="2000" b="1" dirty="0">
              <a:cs typeface="Arial" panose="020B0604020202020204" pitchFamily="34" charset="0"/>
            </a:endParaRPr>
          </a:p>
          <a:p>
            <a:pPr eaLnBrk="1" hangingPunct="1">
              <a:lnSpc>
                <a:spcPct val="90000"/>
              </a:lnSpc>
              <a:buFontTx/>
              <a:buNone/>
            </a:pPr>
            <a:r>
              <a:rPr lang="en" sz="2000" dirty="0"/>
              <a:t>   </a:t>
            </a:r>
            <a:r>
              <a:rPr lang="en" sz="2000" dirty="0" smtClean="0"/>
              <a:t>- </a:t>
            </a:r>
            <a:r>
              <a:rPr lang="en" sz="2000" dirty="0" smtClean="0">
                <a:cs typeface="Arial" panose="020B0604020202020204" pitchFamily="34" charset="0"/>
              </a:rPr>
              <a:t>pulmonary </a:t>
            </a:r>
            <a:r>
              <a:rPr lang="en" sz="2000" dirty="0">
                <a:cs typeface="Arial" panose="020B0604020202020204" pitchFamily="34" charset="0"/>
              </a:rPr>
              <a:t>fibrosis, granulomatosis, pneumoconiosis, systemic connective tissue diseases</a:t>
            </a:r>
            <a:endParaRPr lang="sr-Latn-CS" sz="2000" dirty="0">
              <a:cs typeface="Arial" panose="020B0604020202020204" pitchFamily="34" charset="0"/>
            </a:endParaRPr>
          </a:p>
          <a:p>
            <a:pPr eaLnBrk="1" hangingPunct="1">
              <a:lnSpc>
                <a:spcPct val="90000"/>
              </a:lnSpc>
              <a:buFontTx/>
              <a:buNone/>
            </a:pPr>
            <a:r>
              <a:rPr lang="en" sz="2000" dirty="0"/>
              <a:t>   </a:t>
            </a:r>
            <a:r>
              <a:rPr lang="en" sz="2000" b="1" dirty="0">
                <a:cs typeface="Arial" panose="020B0604020202020204" pitchFamily="34" charset="0"/>
              </a:rPr>
              <a:t>Vascular lung diseases</a:t>
            </a:r>
            <a:endParaRPr lang="sr-Latn-CS" sz="2000" b="1" u="sng" dirty="0">
              <a:cs typeface="Arial" panose="020B0604020202020204" pitchFamily="34" charset="0"/>
            </a:endParaRPr>
          </a:p>
          <a:p>
            <a:pPr eaLnBrk="1" hangingPunct="1">
              <a:lnSpc>
                <a:spcPct val="90000"/>
              </a:lnSpc>
              <a:buFontTx/>
              <a:buNone/>
            </a:pPr>
            <a:r>
              <a:rPr lang="en" sz="2000" dirty="0"/>
              <a:t>   </a:t>
            </a:r>
            <a:r>
              <a:rPr lang="en" sz="2000" dirty="0" smtClean="0"/>
              <a:t>- </a:t>
            </a:r>
            <a:r>
              <a:rPr lang="en" sz="2000" dirty="0" smtClean="0">
                <a:cs typeface="Arial" panose="020B0604020202020204" pitchFamily="34" charset="0"/>
              </a:rPr>
              <a:t>primary </a:t>
            </a:r>
            <a:r>
              <a:rPr lang="en" sz="2000" dirty="0">
                <a:cs typeface="Arial" panose="020B0604020202020204" pitchFamily="34" charset="0"/>
              </a:rPr>
              <a:t>pulmonary hypertension, </a:t>
            </a:r>
            <a:r>
              <a:rPr lang="en" sz="2000" dirty="0" smtClean="0">
                <a:cs typeface="Arial" panose="020B0604020202020204" pitchFamily="34" charset="0"/>
              </a:rPr>
              <a:t>vasculitis</a:t>
            </a:r>
            <a:endParaRPr lang="sr-Latn-CS" sz="2000" dirty="0">
              <a:cs typeface="Arial" panose="020B0604020202020204" pitchFamily="34" charset="0"/>
            </a:endParaRPr>
          </a:p>
          <a:p>
            <a:pPr eaLnBrk="1" hangingPunct="1">
              <a:lnSpc>
                <a:spcPct val="90000"/>
              </a:lnSpc>
              <a:buFontTx/>
              <a:buNone/>
            </a:pPr>
            <a:r>
              <a:rPr lang="en" sz="2000" dirty="0"/>
              <a:t>         </a:t>
            </a:r>
          </a:p>
        </p:txBody>
      </p:sp>
      <p:sp>
        <p:nvSpPr>
          <p:cNvPr id="3" name="Rectangle 2"/>
          <p:cNvSpPr>
            <a:spLocks noGrp="1" noChangeArrowheads="1"/>
          </p:cNvSpPr>
          <p:nvPr>
            <p:ph type="title"/>
          </p:nvPr>
        </p:nvSpPr>
        <p:spPr>
          <a:xfrm>
            <a:off x="1738313" y="598472"/>
            <a:ext cx="8229600" cy="1143000"/>
          </a:xfrm>
        </p:spPr>
        <p:txBody>
          <a:bodyPr>
            <a:normAutofit/>
          </a:bodyPr>
          <a:lstStyle/>
          <a:p>
            <a:pPr eaLnBrk="1" hangingPunct="1"/>
            <a:r>
              <a:rPr lang="en" sz="2800" b="1" dirty="0" smtClean="0">
                <a:solidFill>
                  <a:schemeClr val="tx1"/>
                </a:solidFill>
                <a:cs typeface="Arial" panose="020B0604020202020204" pitchFamily="34" charset="0"/>
              </a:rPr>
              <a:t>Causes and reasons for chronic respiratory </a:t>
            </a:r>
            <a:r>
              <a:rPr lang="sr-Latn-RS" sz="2800" b="1" dirty="0" smtClean="0">
                <a:solidFill>
                  <a:schemeClr val="tx1"/>
                </a:solidFill>
                <a:cs typeface="Arial" panose="020B0604020202020204" pitchFamily="34" charset="0"/>
              </a:rPr>
              <a:t>failure</a:t>
            </a:r>
            <a:endParaRPr lang="sr-Latn-CS" sz="2800" b="1" dirty="0" smtClean="0">
              <a:solidFill>
                <a:schemeClr val="tx1"/>
              </a:solidFill>
              <a:cs typeface="Arial" panose="020B0604020202020204" pitchFamily="34" charset="0"/>
            </a:endParaRPr>
          </a:p>
        </p:txBody>
      </p:sp>
    </p:spTree>
    <p:extLst>
      <p:ext uri="{BB962C8B-B14F-4D97-AF65-F5344CB8AC3E}">
        <p14:creationId xmlns:p14="http://schemas.microsoft.com/office/powerpoint/2010/main" val="300711404"/>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Title 1"/>
          <p:cNvSpPr>
            <a:spLocks noGrp="1"/>
          </p:cNvSpPr>
          <p:nvPr>
            <p:ph type="title"/>
          </p:nvPr>
        </p:nvSpPr>
        <p:spPr>
          <a:xfrm>
            <a:off x="1573999" y="284859"/>
            <a:ext cx="9477375" cy="1143000"/>
          </a:xfrm>
        </p:spPr>
        <p:txBody>
          <a:bodyPr>
            <a:normAutofit fontScale="90000"/>
          </a:bodyPr>
          <a:lstStyle/>
          <a:p>
            <a:pPr eaLnBrk="1" hangingPunct="1"/>
            <a:r>
              <a:rPr lang="en-US" altLang="en-US" sz="2800" dirty="0">
                <a:latin typeface="Calibri" panose="020F0502020204030204" pitchFamily="34" charset="0"/>
                <a:cs typeface="Calibri" panose="020F0502020204030204" pitchFamily="34" charset="0"/>
              </a:rPr>
              <a:t/>
            </a:r>
            <a:br>
              <a:rPr lang="en-US" altLang="en-US" sz="2800" dirty="0">
                <a:latin typeface="Calibri" panose="020F0502020204030204" pitchFamily="34" charset="0"/>
                <a:cs typeface="Calibri" panose="020F0502020204030204" pitchFamily="34" charset="0"/>
              </a:rPr>
            </a:br>
            <a:r>
              <a:rPr lang="en" altLang="en-US" sz="4000" b="1" dirty="0">
                <a:solidFill>
                  <a:schemeClr val="accent6">
                    <a:lumMod val="75000"/>
                  </a:schemeClr>
                </a:solidFill>
                <a:cs typeface="Calibri" panose="020F0502020204030204" pitchFamily="34" charset="0"/>
              </a:rPr>
              <a:t>ARDS/ALI (AECC) 1994</a:t>
            </a:r>
            <a:r>
              <a:rPr lang="en-US" altLang="en-US" sz="4000" b="1" dirty="0">
                <a:solidFill>
                  <a:schemeClr val="accent6">
                    <a:lumMod val="75000"/>
                  </a:schemeClr>
                </a:solidFill>
                <a:cs typeface="Calibri" panose="020F0502020204030204" pitchFamily="34" charset="0"/>
              </a:rPr>
              <a:t/>
            </a:r>
            <a:br>
              <a:rPr lang="en-US" altLang="en-US" sz="4000" b="1" dirty="0">
                <a:solidFill>
                  <a:schemeClr val="accent6">
                    <a:lumMod val="75000"/>
                  </a:schemeClr>
                </a:solidFill>
                <a:cs typeface="Calibri" panose="020F0502020204030204" pitchFamily="34" charset="0"/>
              </a:rPr>
            </a:br>
            <a:endParaRPr lang="en-US" altLang="en-US" sz="4000" b="1" dirty="0">
              <a:solidFill>
                <a:schemeClr val="accent6">
                  <a:lumMod val="75000"/>
                </a:schemeClr>
              </a:solidFill>
              <a:cs typeface="Calibri" panose="020F0502020204030204" pitchFamily="34" charset="0"/>
            </a:endParaRPr>
          </a:p>
        </p:txBody>
      </p:sp>
      <p:sp>
        <p:nvSpPr>
          <p:cNvPr id="160771" name="Content Placeholder 2"/>
          <p:cNvSpPr>
            <a:spLocks noGrp="1"/>
          </p:cNvSpPr>
          <p:nvPr>
            <p:ph idx="1"/>
          </p:nvPr>
        </p:nvSpPr>
        <p:spPr>
          <a:xfrm>
            <a:off x="1768816" y="2073780"/>
            <a:ext cx="8915400" cy="3777622"/>
          </a:xfrm>
        </p:spPr>
        <p:txBody>
          <a:bodyPr/>
          <a:lstStyle/>
          <a:p>
            <a:pPr marL="0" indent="0">
              <a:lnSpc>
                <a:spcPct val="150000"/>
              </a:lnSpc>
              <a:spcBef>
                <a:spcPct val="0"/>
              </a:spcBef>
              <a:buNone/>
            </a:pPr>
            <a:r>
              <a:rPr lang="en" sz="2400" b="1" dirty="0">
                <a:solidFill>
                  <a:schemeClr val="accent6">
                    <a:lumMod val="75000"/>
                  </a:schemeClr>
                </a:solidFill>
                <a:cs typeface="Calibri" panose="020F0502020204030204" pitchFamily="34" charset="0"/>
              </a:rPr>
              <a:t>ARDS is defined as the most severe form of ALI </a:t>
            </a:r>
            <a:r>
              <a:rPr lang="sr-Latn-RS" sz="2400" b="1" dirty="0" smtClean="0">
                <a:solidFill>
                  <a:schemeClr val="accent6">
                    <a:lumMod val="75000"/>
                  </a:schemeClr>
                </a:solidFill>
                <a:cs typeface="Calibri" panose="020F0502020204030204" pitchFamily="34" charset="0"/>
              </a:rPr>
              <a:t>and is</a:t>
            </a:r>
            <a:endParaRPr lang="sr-Cyrl-RS" sz="2400" b="1" dirty="0">
              <a:solidFill>
                <a:schemeClr val="accent6">
                  <a:lumMod val="75000"/>
                </a:schemeClr>
              </a:solidFill>
              <a:cs typeface="Calibri" panose="020F0502020204030204" pitchFamily="34" charset="0"/>
            </a:endParaRPr>
          </a:p>
          <a:p>
            <a:pPr marL="0" indent="0">
              <a:lnSpc>
                <a:spcPct val="150000"/>
              </a:lnSpc>
              <a:spcBef>
                <a:spcPct val="0"/>
              </a:spcBef>
              <a:buNone/>
            </a:pPr>
            <a:r>
              <a:rPr lang="en" sz="2400" b="1" dirty="0">
                <a:solidFill>
                  <a:schemeClr val="accent6">
                    <a:lumMod val="75000"/>
                  </a:schemeClr>
                </a:solidFill>
                <a:cs typeface="Calibri" panose="020F0502020204030204" pitchFamily="34" charset="0"/>
              </a:rPr>
              <a:t>characterized by bilateral pulmonary infiltrates and </a:t>
            </a:r>
          </a:p>
          <a:p>
            <a:pPr marL="0" indent="0">
              <a:lnSpc>
                <a:spcPct val="150000"/>
              </a:lnSpc>
              <a:spcBef>
                <a:spcPct val="0"/>
              </a:spcBef>
              <a:buNone/>
            </a:pPr>
            <a:r>
              <a:rPr lang="en" sz="2400" b="1" dirty="0">
                <a:solidFill>
                  <a:schemeClr val="accent6">
                    <a:lumMod val="75000"/>
                  </a:schemeClr>
                </a:solidFill>
                <a:cs typeface="Calibri" panose="020F0502020204030204" pitchFamily="34" charset="0"/>
              </a:rPr>
              <a:t>severe hypoxemia in the absence of cardiogenic</a:t>
            </a:r>
            <a:endParaRPr lang="sr-Cyrl-RS" sz="2400" b="1" dirty="0">
              <a:solidFill>
                <a:schemeClr val="accent6">
                  <a:lumMod val="75000"/>
                </a:schemeClr>
              </a:solidFill>
              <a:cs typeface="Calibri" panose="020F0502020204030204" pitchFamily="34" charset="0"/>
            </a:endParaRPr>
          </a:p>
          <a:p>
            <a:pPr marL="0" indent="0">
              <a:lnSpc>
                <a:spcPct val="150000"/>
              </a:lnSpc>
              <a:spcBef>
                <a:spcPct val="0"/>
              </a:spcBef>
              <a:buNone/>
            </a:pPr>
            <a:r>
              <a:rPr lang="en" sz="2400" b="1" dirty="0">
                <a:solidFill>
                  <a:schemeClr val="accent6">
                    <a:lumMod val="75000"/>
                  </a:schemeClr>
                </a:solidFill>
                <a:cs typeface="Calibri" panose="020F0502020204030204" pitchFamily="34" charset="0"/>
              </a:rPr>
              <a:t>edema measured by pulmonary arterial catheter</a:t>
            </a:r>
            <a:endParaRPr lang="en-US" altLang="en-US" sz="2400" b="1" dirty="0">
              <a:solidFill>
                <a:schemeClr val="accent6">
                  <a:lumMod val="75000"/>
                </a:schemeClr>
              </a:solidFill>
              <a:cs typeface="Calibri" panose="020F0502020204030204" pitchFamily="34" charset="0"/>
            </a:endParaRPr>
          </a:p>
          <a:p>
            <a:pPr marL="0" indent="0">
              <a:buNone/>
            </a:pPr>
            <a:endParaRPr lang="en-US" altLang="en-US" dirty="0" smtClean="0">
              <a:solidFill>
                <a:srgbClr val="FFFFFF"/>
              </a:solidFill>
              <a:latin typeface="Calibri" panose="020F0502020204030204" pitchFamily="34" charset="0"/>
              <a:cs typeface="Calibri" panose="020F0502020204030204" pitchFamily="34" charset="0"/>
            </a:endParaRPr>
          </a:p>
          <a:p>
            <a:pPr marL="0" indent="0">
              <a:buNone/>
            </a:pPr>
            <a:endParaRPr lang="en-US" altLang="en-US" dirty="0" smtClean="0">
              <a:solidFill>
                <a:srgbClr val="FFFFFF"/>
              </a:solidFill>
              <a:latin typeface="Calibri" panose="020F0502020204030204" pitchFamily="34" charset="0"/>
              <a:cs typeface="Calibri" panose="020F0502020204030204" pitchFamily="34" charset="0"/>
            </a:endParaRPr>
          </a:p>
          <a:p>
            <a:pPr marL="0" indent="0">
              <a:buNone/>
            </a:pPr>
            <a:endParaRPr lang="en-US" altLang="en-US" dirty="0" smtClean="0">
              <a:solidFill>
                <a:srgbClr val="FFFFFF"/>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692562864"/>
      </p:ext>
    </p:extLst>
  </p:cSld>
  <p:clrMapOvr>
    <a:masterClrMapping/>
  </p:clrMapOvr>
  <p:transition spd="slow"/>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Title 1"/>
          <p:cNvSpPr>
            <a:spLocks noGrp="1"/>
          </p:cNvSpPr>
          <p:nvPr>
            <p:ph type="title"/>
          </p:nvPr>
        </p:nvSpPr>
        <p:spPr>
          <a:xfrm>
            <a:off x="1766754" y="265587"/>
            <a:ext cx="8743950" cy="1071562"/>
          </a:xfrm>
        </p:spPr>
        <p:txBody>
          <a:bodyPr>
            <a:normAutofit fontScale="90000"/>
          </a:bodyPr>
          <a:lstStyle/>
          <a:p>
            <a:pPr eaLnBrk="1" hangingPunct="1"/>
            <a:r>
              <a:rPr lang="en" altLang="en-US" sz="4000" b="1" dirty="0">
                <a:solidFill>
                  <a:schemeClr val="accent6">
                    <a:lumMod val="75000"/>
                  </a:schemeClr>
                </a:solidFill>
                <a:cs typeface="Calibri" panose="020F0502020204030204" pitchFamily="34" charset="0"/>
              </a:rPr>
              <a:t>ARDS: BERLIN DEFINITION (2012) </a:t>
            </a:r>
            <a:r>
              <a:rPr lang="en-US" altLang="en-US" sz="4000" b="1" dirty="0">
                <a:solidFill>
                  <a:schemeClr val="accent6">
                    <a:lumMod val="75000"/>
                  </a:schemeClr>
                </a:solidFill>
                <a:cs typeface="Calibri" panose="020F0502020204030204" pitchFamily="34" charset="0"/>
              </a:rPr>
              <a:t/>
            </a:r>
            <a:br>
              <a:rPr lang="en-US" altLang="en-US" sz="4000" b="1" dirty="0">
                <a:solidFill>
                  <a:schemeClr val="accent6">
                    <a:lumMod val="75000"/>
                  </a:schemeClr>
                </a:solidFill>
                <a:cs typeface="Calibri" panose="020F0502020204030204" pitchFamily="34" charset="0"/>
              </a:rPr>
            </a:br>
            <a:r>
              <a:rPr lang="en" altLang="en-US" sz="1600" b="1" dirty="0">
                <a:solidFill>
                  <a:schemeClr val="accent6">
                    <a:lumMod val="75000"/>
                  </a:schemeClr>
                </a:solidFill>
                <a:cs typeface="Calibri" panose="020F0502020204030204" pitchFamily="34" charset="0"/>
              </a:rPr>
              <a:t>European Society of Intensive Care Medicine, the American Thoracic Society, and the Society of Critical Care Medicine</a:t>
            </a:r>
            <a:r>
              <a:rPr lang="en-US" altLang="en-US" sz="1600" b="1" dirty="0">
                <a:solidFill>
                  <a:schemeClr val="accent6">
                    <a:lumMod val="75000"/>
                  </a:schemeClr>
                </a:solidFill>
                <a:cs typeface="Calibri" panose="020F0502020204030204" pitchFamily="34" charset="0"/>
              </a:rPr>
              <a:t/>
            </a:r>
            <a:br>
              <a:rPr lang="en-US" altLang="en-US" sz="1600" b="1" dirty="0">
                <a:solidFill>
                  <a:schemeClr val="accent6">
                    <a:lumMod val="75000"/>
                  </a:schemeClr>
                </a:solidFill>
                <a:cs typeface="Calibri" panose="020F0502020204030204" pitchFamily="34" charset="0"/>
              </a:rPr>
            </a:br>
            <a:r>
              <a:rPr lang="en" altLang="en-US" sz="1600" dirty="0">
                <a:latin typeface="Calibri" panose="020F0502020204030204" pitchFamily="34" charset="0"/>
                <a:cs typeface="Calibri" panose="020F0502020204030204" pitchFamily="34" charset="0"/>
              </a:rPr>
              <a:t> </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88901308"/>
              </p:ext>
            </p:extLst>
          </p:nvPr>
        </p:nvGraphicFramePr>
        <p:xfrm>
          <a:off x="1735138" y="1357313"/>
          <a:ext cx="8990012" cy="5000626"/>
        </p:xfrm>
        <a:graphic>
          <a:graphicData uri="http://schemas.openxmlformats.org/drawingml/2006/table">
            <a:tbl>
              <a:tblPr firstRow="1" bandRow="1">
                <a:tableStyleId>{F5AB1C69-6EDB-4FF4-983F-18BD219EF322}</a:tableStyleId>
              </a:tblPr>
              <a:tblGrid>
                <a:gridCol w="2254478"/>
                <a:gridCol w="6735534"/>
              </a:tblGrid>
              <a:tr h="418384">
                <a:tc>
                  <a:txBody>
                    <a:bodyPr/>
                    <a:lstStyle/>
                    <a:p>
                      <a:pPr algn="ctr"/>
                      <a:r>
                        <a:rPr lang="en" sz="1600" dirty="0" smtClean="0">
                          <a:latin typeface="Calibri" panose="020F0502020204030204" pitchFamily="34" charset="0"/>
                          <a:cs typeface="Calibri" panose="020F0502020204030204" pitchFamily="34" charset="0"/>
                        </a:rPr>
                        <a:t>FACTOR</a:t>
                      </a:r>
                      <a:endParaRPr lang="en-US" sz="1600" dirty="0">
                        <a:latin typeface="Calibri" panose="020F0502020204030204" pitchFamily="34" charset="0"/>
                        <a:cs typeface="Calibri" panose="020F0502020204030204" pitchFamily="34" charset="0"/>
                      </a:endParaRPr>
                    </a:p>
                  </a:txBody>
                  <a:tcPr marL="102875" marR="102875" marT="45700" marB="45700">
                    <a:solidFill>
                      <a:srgbClr val="7030A0"/>
                    </a:solidFill>
                  </a:tcPr>
                </a:tc>
                <a:tc>
                  <a:txBody>
                    <a:bodyPr/>
                    <a:lstStyle/>
                    <a:p>
                      <a:pPr algn="ctr"/>
                      <a:r>
                        <a:rPr lang="en" sz="1600" dirty="0" smtClean="0">
                          <a:latin typeface="Calibri" panose="020F0502020204030204" pitchFamily="34" charset="0"/>
                          <a:cs typeface="Calibri" panose="020F0502020204030204" pitchFamily="34" charset="0"/>
                        </a:rPr>
                        <a:t>CRITERION</a:t>
                      </a:r>
                      <a:endParaRPr lang="en-US" sz="1600" dirty="0">
                        <a:latin typeface="Calibri" panose="020F0502020204030204" pitchFamily="34" charset="0"/>
                        <a:cs typeface="Calibri" panose="020F0502020204030204" pitchFamily="34" charset="0"/>
                      </a:endParaRPr>
                    </a:p>
                  </a:txBody>
                  <a:tcPr marL="102875" marR="102875" marT="45700" marB="45700">
                    <a:solidFill>
                      <a:srgbClr val="7030A0"/>
                    </a:solidFill>
                  </a:tcPr>
                </a:tc>
              </a:tr>
              <a:tr h="766225">
                <a:tc>
                  <a:txBody>
                    <a:bodyPr/>
                    <a:lstStyle/>
                    <a:p>
                      <a:r>
                        <a:rPr lang="en" sz="1600" b="1" dirty="0" smtClean="0">
                          <a:latin typeface="Calibri" panose="020F0502020204030204" pitchFamily="34" charset="0"/>
                          <a:cs typeface="Calibri" panose="020F0502020204030204" pitchFamily="34" charset="0"/>
                        </a:rPr>
                        <a:t>Time</a:t>
                      </a:r>
                      <a:endParaRPr lang="en-US" sz="1600" b="1" dirty="0">
                        <a:latin typeface="Calibri" panose="020F0502020204030204" pitchFamily="34" charset="0"/>
                        <a:cs typeface="Calibri" panose="020F0502020204030204" pitchFamily="34" charset="0"/>
                      </a:endParaRPr>
                    </a:p>
                  </a:txBody>
                  <a:tcPr marL="102875" marR="102875" marT="45700" marB="45700"/>
                </a:tc>
                <a:tc>
                  <a:txBody>
                    <a:bodyPr/>
                    <a:lstStyle/>
                    <a:p>
                      <a:r>
                        <a:rPr lang="en" sz="1600" dirty="0" smtClean="0">
                          <a:latin typeface="Calibri" panose="020F0502020204030204" pitchFamily="34" charset="0"/>
                          <a:cs typeface="Calibri" panose="020F0502020204030204" pitchFamily="34" charset="0"/>
                        </a:rPr>
                        <a:t>Respiratory </a:t>
                      </a:r>
                      <a:r>
                        <a:rPr lang="en" sz="1600" baseline="0" dirty="0" smtClean="0">
                          <a:latin typeface="Calibri" panose="020F0502020204030204" pitchFamily="34" charset="0"/>
                          <a:cs typeface="Calibri" panose="020F0502020204030204" pitchFamily="34" charset="0"/>
                        </a:rPr>
                        <a:t>insufficiency </a:t>
                      </a:r>
                      <a:r>
                        <a:rPr lang="en" sz="1600" b="1" baseline="0" dirty="0" smtClean="0">
                          <a:latin typeface="Calibri" panose="020F0502020204030204" pitchFamily="34" charset="0"/>
                          <a:cs typeface="Calibri" panose="020F0502020204030204" pitchFamily="34" charset="0"/>
                        </a:rPr>
                        <a:t>for </a:t>
                      </a:r>
                      <a:r>
                        <a:rPr lang="en" sz="1600" b="1" dirty="0" smtClean="0">
                          <a:latin typeface="Calibri" panose="020F0502020204030204" pitchFamily="34" charset="0"/>
                          <a:cs typeface="Calibri" panose="020F0502020204030204" pitchFamily="34" charset="0"/>
                        </a:rPr>
                        <a:t>7 days</a:t>
                      </a:r>
                      <a:r>
                        <a:rPr lang="en" sz="1600" b="1" baseline="0" dirty="0" smtClean="0">
                          <a:latin typeface="Calibri" panose="020F0502020204030204" pitchFamily="34" charset="0"/>
                          <a:cs typeface="Calibri" panose="020F0502020204030204" pitchFamily="34" charset="0"/>
                        </a:rPr>
                        <a:t> </a:t>
                      </a:r>
                      <a:r>
                        <a:rPr lang="en" sz="1600" baseline="0" dirty="0" smtClean="0">
                          <a:latin typeface="Calibri" panose="020F0502020204030204" pitchFamily="34" charset="0"/>
                          <a:cs typeface="Calibri" panose="020F0502020204030204" pitchFamily="34" charset="0"/>
                        </a:rPr>
                        <a:t>from </a:t>
                      </a:r>
                      <a:r>
                        <a:rPr lang="en" sz="1600" b="1" baseline="0" dirty="0" smtClean="0">
                          <a:latin typeface="Calibri" panose="020F0502020204030204" pitchFamily="34" charset="0"/>
                          <a:cs typeface="Calibri" panose="020F0502020204030204" pitchFamily="34" charset="0"/>
                        </a:rPr>
                        <a:t>the action of an etiological cause </a:t>
                      </a:r>
                      <a:r>
                        <a:rPr lang="en" sz="1600" baseline="0" dirty="0" smtClean="0">
                          <a:latin typeface="Calibri" panose="020F0502020204030204" pitchFamily="34" charset="0"/>
                          <a:cs typeface="Calibri" panose="020F0502020204030204" pitchFamily="34" charset="0"/>
                        </a:rPr>
                        <a:t>or new/worsening respiratory symptoms</a:t>
                      </a:r>
                      <a:endParaRPr lang="en-US" sz="1600" dirty="0">
                        <a:latin typeface="Calibri" panose="020F0502020204030204" pitchFamily="34" charset="0"/>
                        <a:cs typeface="Calibri" panose="020F0502020204030204" pitchFamily="34" charset="0"/>
                      </a:endParaRPr>
                    </a:p>
                  </a:txBody>
                  <a:tcPr marL="102875" marR="102875" marT="45700" marB="45700"/>
                </a:tc>
              </a:tr>
              <a:tr h="722699">
                <a:tc>
                  <a:txBody>
                    <a:bodyPr/>
                    <a:lstStyle/>
                    <a:p>
                      <a:r>
                        <a:rPr lang="en" sz="1600" b="1" baseline="0" dirty="0" smtClean="0">
                          <a:latin typeface="Calibri" panose="020F0502020204030204" pitchFamily="34" charset="0"/>
                          <a:cs typeface="Calibri" panose="020F0502020204030204" pitchFamily="34" charset="0"/>
                        </a:rPr>
                        <a:t>Diagnostic imaging</a:t>
                      </a:r>
                      <a:endParaRPr lang="sr-Latn-RS" sz="1600" b="1" dirty="0" smtClean="0">
                        <a:latin typeface="Calibri" panose="020F0502020204030204" pitchFamily="34" charset="0"/>
                        <a:cs typeface="Calibri" panose="020F0502020204030204" pitchFamily="34" charset="0"/>
                      </a:endParaRPr>
                    </a:p>
                  </a:txBody>
                  <a:tcPr marL="102875" marR="102875" marT="45700" marB="45700"/>
                </a:tc>
                <a:tc>
                  <a:txBody>
                    <a:bodyPr/>
                    <a:lstStyle/>
                    <a:p>
                      <a:r>
                        <a:rPr lang="en" sz="1600" b="0" dirty="0" smtClean="0">
                          <a:latin typeface="Calibri" panose="020F0502020204030204" pitchFamily="34" charset="0"/>
                          <a:cs typeface="Calibri" panose="020F0502020204030204" pitchFamily="34" charset="0"/>
                        </a:rPr>
                        <a:t>Bilateral </a:t>
                      </a:r>
                      <a:r>
                        <a:rPr lang="en" sz="1600" b="0" baseline="0" dirty="0" smtClean="0">
                          <a:latin typeface="Calibri" panose="020F0502020204030204" pitchFamily="34" charset="0"/>
                          <a:cs typeface="Calibri" panose="020F0502020204030204" pitchFamily="34" charset="0"/>
                        </a:rPr>
                        <a:t>opacities </a:t>
                      </a:r>
                      <a:r>
                        <a:rPr lang="en" sz="1600" baseline="0" dirty="0" smtClean="0">
                          <a:latin typeface="Calibri" panose="020F0502020204030204" pitchFamily="34" charset="0"/>
                          <a:cs typeface="Calibri" panose="020F0502020204030204" pitchFamily="34" charset="0"/>
                        </a:rPr>
                        <a:t>on chest radiograph or CT cannot be explained by pleural effusions, atelectasis, or pulmonary nodules</a:t>
                      </a:r>
                      <a:endParaRPr lang="en-US" sz="1600" dirty="0">
                        <a:latin typeface="Calibri" panose="020F0502020204030204" pitchFamily="34" charset="0"/>
                        <a:cs typeface="Calibri" panose="020F0502020204030204" pitchFamily="34" charset="0"/>
                      </a:endParaRPr>
                    </a:p>
                  </a:txBody>
                  <a:tcPr marL="102875" marR="102875" marT="45700" marB="45700"/>
                </a:tc>
              </a:tr>
              <a:tr h="1343605">
                <a:tc>
                  <a:txBody>
                    <a:bodyPr/>
                    <a:lstStyle/>
                    <a:p>
                      <a:r>
                        <a:rPr lang="en" sz="1600" b="1" dirty="0" smtClean="0">
                          <a:latin typeface="Calibri" panose="020F0502020204030204" pitchFamily="34" charset="0"/>
                          <a:cs typeface="Calibri" panose="020F0502020204030204" pitchFamily="34" charset="0"/>
                        </a:rPr>
                        <a:t>The origin of edema</a:t>
                      </a:r>
                      <a:endParaRPr lang="en-US" sz="1600" b="1" dirty="0">
                        <a:latin typeface="Calibri" panose="020F0502020204030204" pitchFamily="34" charset="0"/>
                        <a:cs typeface="Calibri" panose="020F0502020204030204" pitchFamily="34" charset="0"/>
                      </a:endParaRPr>
                    </a:p>
                  </a:txBody>
                  <a:tcPr marL="102875" marR="102875" marT="45700" marB="45700"/>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 sz="1600" dirty="0" smtClean="0">
                          <a:latin typeface="Calibri" panose="020F0502020204030204" pitchFamily="34" charset="0"/>
                          <a:cs typeface="Calibri" panose="020F0502020204030204" pitchFamily="34" charset="0"/>
                        </a:rPr>
                        <a:t>Respiratory </a:t>
                      </a:r>
                      <a:r>
                        <a:rPr lang="en" sz="1600" baseline="0" dirty="0" smtClean="0">
                          <a:latin typeface="Calibri" panose="020F0502020204030204" pitchFamily="34" charset="0"/>
                          <a:cs typeface="Calibri" panose="020F0502020204030204" pitchFamily="34" charset="0"/>
                        </a:rPr>
                        <a:t>failure </a:t>
                      </a:r>
                      <a:r>
                        <a:rPr lang="en" sz="1600" dirty="0" smtClean="0">
                          <a:latin typeface="Calibri" panose="020F0502020204030204" pitchFamily="34" charset="0"/>
                          <a:cs typeface="Calibri" panose="020F0502020204030204" pitchFamily="34" charset="0"/>
                        </a:rPr>
                        <a:t>that cannot </a:t>
                      </a:r>
                      <a:r>
                        <a:rPr lang="en" sz="1600" baseline="0" dirty="0" smtClean="0">
                          <a:latin typeface="Calibri" panose="020F0502020204030204" pitchFamily="34" charset="0"/>
                          <a:cs typeface="Calibri" panose="020F0502020204030204" pitchFamily="34" charset="0"/>
                        </a:rPr>
                        <a:t>be fully explained by heart failure or volume overload (if there are no risk factors, an objective assessment - </a:t>
                      </a:r>
                      <a:r>
                        <a:rPr lang="en" sz="1600" b="1" baseline="0" dirty="0" smtClean="0">
                          <a:latin typeface="Calibri" panose="020F0502020204030204" pitchFamily="34" charset="0"/>
                          <a:cs typeface="Calibri" panose="020F0502020204030204" pitchFamily="34" charset="0"/>
                        </a:rPr>
                        <a:t>echocardiography is required</a:t>
                      </a:r>
                      <a:r>
                        <a:rPr lang="en" sz="1600" baseline="0" dirty="0" smtClean="0">
                          <a:latin typeface="Calibri" panose="020F0502020204030204" pitchFamily="34" charset="0"/>
                          <a:cs typeface="Calibri" panose="020F0502020204030204" pitchFamily="34" charset="0"/>
                        </a:rPr>
                        <a:t> </a:t>
                      </a:r>
                      <a:r>
                        <a:rPr lang="en" sz="1600" b="1" baseline="0" dirty="0" smtClean="0">
                          <a:latin typeface="Calibri" panose="020F0502020204030204" pitchFamily="34" charset="0"/>
                          <a:cs typeface="Calibri" panose="020F0502020204030204" pitchFamily="34" charset="0"/>
                        </a:rPr>
                        <a:t>rule out hydrostatic edema </a:t>
                      </a:r>
                      <a:r>
                        <a:rPr lang="en" sz="1600" baseline="0" dirty="0" smtClean="0">
                          <a:latin typeface="Calibri" panose="020F0502020204030204" pitchFamily="34" charset="0"/>
                          <a:cs typeface="Calibri" panose="020F0502020204030204" pitchFamily="34" charset="0"/>
                        </a:rPr>
                        <a:t>)</a:t>
                      </a:r>
                    </a:p>
                  </a:txBody>
                  <a:tcPr marL="102875" marR="102875" marT="45700" marB="45700"/>
                </a:tc>
              </a:tr>
              <a:tr h="722699">
                <a:tc>
                  <a:txBody>
                    <a:bodyPr/>
                    <a:lstStyle/>
                    <a:p>
                      <a:r>
                        <a:rPr lang="en" sz="1600" b="1" dirty="0" smtClean="0">
                          <a:latin typeface="Calibri" panose="020F0502020204030204" pitchFamily="34" charset="0"/>
                          <a:cs typeface="Calibri" panose="020F0502020204030204" pitchFamily="34" charset="0"/>
                        </a:rPr>
                        <a:t>Oxygenation</a:t>
                      </a:r>
                      <a:endParaRPr lang="en-US" sz="1600" b="1" dirty="0">
                        <a:latin typeface="Calibri" panose="020F0502020204030204" pitchFamily="34" charset="0"/>
                        <a:cs typeface="Calibri" panose="020F0502020204030204" pitchFamily="34" charset="0"/>
                      </a:endParaRPr>
                    </a:p>
                  </a:txBody>
                  <a:tcPr marL="102875" marR="102875" marT="45700" marB="45700"/>
                </a:tc>
                <a:tc>
                  <a:txBody>
                    <a:bodyPr/>
                    <a:lstStyle/>
                    <a:p>
                      <a:r>
                        <a:rPr lang="en" sz="1600" dirty="0" smtClean="0">
                          <a:latin typeface="Calibri" panose="020F0502020204030204" pitchFamily="34" charset="0"/>
                          <a:cs typeface="Calibri" panose="020F0502020204030204" pitchFamily="34" charset="0"/>
                        </a:rPr>
                        <a:t>Acute</a:t>
                      </a:r>
                      <a:r>
                        <a:rPr lang="sr-Latn-RS" sz="1600" dirty="0" smtClean="0">
                          <a:latin typeface="Calibri" panose="020F0502020204030204" pitchFamily="34" charset="0"/>
                          <a:cs typeface="Calibri" panose="020F0502020204030204" pitchFamily="34" charset="0"/>
                        </a:rPr>
                        <a:t>ly</a:t>
                      </a:r>
                      <a:r>
                        <a:rPr lang="en" sz="1600" dirty="0" smtClean="0">
                          <a:latin typeface="Calibri" panose="020F0502020204030204" pitchFamily="34" charset="0"/>
                          <a:cs typeface="Calibri" panose="020F0502020204030204" pitchFamily="34" charset="0"/>
                        </a:rPr>
                        <a:t> occurred</a:t>
                      </a:r>
                      <a:r>
                        <a:rPr lang="en" sz="1600" baseline="0" dirty="0" smtClean="0">
                          <a:latin typeface="Calibri" panose="020F0502020204030204" pitchFamily="34" charset="0"/>
                          <a:cs typeface="Calibri" panose="020F0502020204030204" pitchFamily="34" charset="0"/>
                        </a:rPr>
                        <a:t> </a:t>
                      </a:r>
                      <a:r>
                        <a:rPr lang="en" sz="1600" b="1" baseline="0" dirty="0" smtClean="0">
                          <a:solidFill>
                            <a:srgbClr val="C00000"/>
                          </a:solidFill>
                          <a:latin typeface="Calibri" panose="020F0502020204030204" pitchFamily="34" charset="0"/>
                          <a:cs typeface="Calibri" panose="020F0502020204030204" pitchFamily="34" charset="0"/>
                        </a:rPr>
                        <a:t>hypoxemia</a:t>
                      </a:r>
                      <a:r>
                        <a:rPr lang="en" sz="1600" b="1" baseline="0" dirty="0" smtClean="0">
                          <a:latin typeface="Calibri" panose="020F0502020204030204" pitchFamily="34" charset="0"/>
                          <a:cs typeface="Calibri" panose="020F0502020204030204" pitchFamily="34" charset="0"/>
                        </a:rPr>
                        <a:t> </a:t>
                      </a:r>
                      <a:r>
                        <a:rPr lang="en" sz="1600" baseline="0" dirty="0" smtClean="0">
                          <a:latin typeface="Calibri" panose="020F0502020204030204" pitchFamily="34" charset="0"/>
                          <a:cs typeface="Calibri" panose="020F0502020204030204" pitchFamily="34" charset="0"/>
                        </a:rPr>
                        <a:t>defined </a:t>
                      </a:r>
                      <a:r>
                        <a:rPr lang="en" sz="1600" b="1" dirty="0" smtClean="0">
                          <a:solidFill>
                            <a:srgbClr val="C00000"/>
                          </a:solidFill>
                          <a:latin typeface="Calibri" panose="020F0502020204030204" pitchFamily="34" charset="0"/>
                          <a:cs typeface="Calibri" panose="020F0502020204030204" pitchFamily="34" charset="0"/>
                        </a:rPr>
                        <a:t>pO</a:t>
                      </a:r>
                      <a:r>
                        <a:rPr lang="en" sz="1600" b="1" baseline="-25000" dirty="0" smtClean="0">
                          <a:solidFill>
                            <a:srgbClr val="C00000"/>
                          </a:solidFill>
                          <a:latin typeface="Calibri" panose="020F0502020204030204" pitchFamily="34" charset="0"/>
                          <a:cs typeface="Calibri" panose="020F0502020204030204" pitchFamily="34" charset="0"/>
                        </a:rPr>
                        <a:t>2 </a:t>
                      </a:r>
                      <a:r>
                        <a:rPr lang="en" sz="1600" b="1" dirty="0" smtClean="0">
                          <a:solidFill>
                            <a:srgbClr val="C00000"/>
                          </a:solidFill>
                          <a:latin typeface="Calibri" panose="020F0502020204030204" pitchFamily="34" charset="0"/>
                          <a:cs typeface="Calibri" panose="020F0502020204030204" pitchFamily="34" charset="0"/>
                        </a:rPr>
                        <a:t>/FiO </a:t>
                      </a:r>
                      <a:r>
                        <a:rPr lang="en" sz="1600" b="1" baseline="-25000" dirty="0" smtClean="0">
                          <a:solidFill>
                            <a:srgbClr val="C00000"/>
                          </a:solidFill>
                          <a:latin typeface="Calibri" panose="020F0502020204030204" pitchFamily="34" charset="0"/>
                          <a:cs typeface="Calibri" panose="020F0502020204030204" pitchFamily="34" charset="0"/>
                        </a:rPr>
                        <a:t>2 </a:t>
                      </a:r>
                      <a:r>
                        <a:rPr lang="en" sz="1600" b="1" baseline="0" dirty="0" smtClean="0">
                          <a:solidFill>
                            <a:srgbClr val="C00000"/>
                          </a:solidFill>
                          <a:latin typeface="Calibri" panose="020F0502020204030204" pitchFamily="34" charset="0"/>
                          <a:cs typeface="Calibri" panose="020F0502020204030204" pitchFamily="34" charset="0"/>
                        </a:rPr>
                        <a:t>&lt; 300 mmHg with the use of CPAP/</a:t>
                      </a:r>
                      <a:r>
                        <a:rPr lang="en" sz="1600" b="1" dirty="0" smtClean="0">
                          <a:solidFill>
                            <a:srgbClr val="C00000"/>
                          </a:solidFill>
                          <a:latin typeface="Calibri" panose="020F0502020204030204" pitchFamily="34" charset="0"/>
                          <a:cs typeface="Calibri" panose="020F0502020204030204" pitchFamily="34" charset="0"/>
                        </a:rPr>
                        <a:t>PEEP</a:t>
                      </a:r>
                      <a:r>
                        <a:rPr lang="en" sz="1600" b="1" baseline="0" dirty="0" smtClean="0">
                          <a:solidFill>
                            <a:srgbClr val="C00000"/>
                          </a:solidFill>
                          <a:latin typeface="Calibri" panose="020F0502020204030204" pitchFamily="34" charset="0"/>
                          <a:cs typeface="Calibri" panose="020F0502020204030204" pitchFamily="34" charset="0"/>
                        </a:rPr>
                        <a:t> </a:t>
                      </a:r>
                      <a:r>
                        <a:rPr lang="en" sz="1600" b="1" dirty="0" smtClean="0">
                          <a:solidFill>
                            <a:srgbClr val="C00000"/>
                          </a:solidFill>
                          <a:latin typeface="Calibri" panose="020F0502020204030204" pitchFamily="34" charset="0"/>
                          <a:cs typeface="Calibri" panose="020F0502020204030204" pitchFamily="34" charset="0"/>
                        </a:rPr>
                        <a:t>&gt; 5 cm H </a:t>
                      </a:r>
                      <a:r>
                        <a:rPr lang="en" sz="1600" b="1" baseline="-25000" dirty="0" smtClean="0">
                          <a:solidFill>
                            <a:srgbClr val="C00000"/>
                          </a:solidFill>
                          <a:latin typeface="Calibri" panose="020F0502020204030204" pitchFamily="34" charset="0"/>
                          <a:cs typeface="Calibri" panose="020F0502020204030204" pitchFamily="34" charset="0"/>
                        </a:rPr>
                        <a:t>2 </a:t>
                      </a:r>
                      <a:r>
                        <a:rPr lang="en" sz="1600" b="1" dirty="0" smtClean="0">
                          <a:solidFill>
                            <a:srgbClr val="C00000"/>
                          </a:solidFill>
                          <a:latin typeface="Calibri" panose="020F0502020204030204" pitchFamily="34" charset="0"/>
                          <a:cs typeface="Calibri" panose="020F0502020204030204" pitchFamily="34" charset="0"/>
                        </a:rPr>
                        <a:t>O</a:t>
                      </a:r>
                      <a:endParaRPr lang="en-US" sz="1600" b="1" dirty="0">
                        <a:solidFill>
                          <a:srgbClr val="C00000"/>
                        </a:solidFill>
                        <a:latin typeface="Calibri" panose="020F0502020204030204" pitchFamily="34" charset="0"/>
                        <a:cs typeface="Calibri" panose="020F0502020204030204" pitchFamily="34" charset="0"/>
                      </a:endParaRPr>
                    </a:p>
                  </a:txBody>
                  <a:tcPr marL="102875" marR="102875" marT="45700" marB="45700"/>
                </a:tc>
              </a:tr>
              <a:tr h="1027014">
                <a:tc>
                  <a:txBody>
                    <a:bodyPr/>
                    <a:lstStyle/>
                    <a:p>
                      <a:r>
                        <a:rPr lang="en" sz="1600" b="1" dirty="0" smtClean="0">
                          <a:solidFill>
                            <a:srgbClr val="C00000"/>
                          </a:solidFill>
                          <a:latin typeface="Calibri" panose="020F0502020204030204" pitchFamily="34" charset="0"/>
                          <a:cs typeface="Calibri" panose="020F0502020204030204" pitchFamily="34" charset="0"/>
                        </a:rPr>
                        <a:t>Mild</a:t>
                      </a:r>
                    </a:p>
                    <a:p>
                      <a:r>
                        <a:rPr lang="en" sz="1600" b="1" dirty="0" smtClean="0">
                          <a:solidFill>
                            <a:srgbClr val="C00000"/>
                          </a:solidFill>
                          <a:latin typeface="Calibri" panose="020F0502020204030204" pitchFamily="34" charset="0"/>
                          <a:cs typeface="Calibri" panose="020F0502020204030204" pitchFamily="34" charset="0"/>
                        </a:rPr>
                        <a:t>Moderate</a:t>
                      </a:r>
                    </a:p>
                    <a:p>
                      <a:r>
                        <a:rPr lang="sr-Latn-RS" sz="1600" b="1" dirty="0" smtClean="0">
                          <a:solidFill>
                            <a:srgbClr val="C00000"/>
                          </a:solidFill>
                          <a:latin typeface="Calibri" panose="020F0502020204030204" pitchFamily="34" charset="0"/>
                          <a:cs typeface="Calibri" panose="020F0502020204030204" pitchFamily="34" charset="0"/>
                        </a:rPr>
                        <a:t>Sevete</a:t>
                      </a:r>
                      <a:endParaRPr lang="en-US" sz="1600" b="1" dirty="0">
                        <a:solidFill>
                          <a:srgbClr val="C00000"/>
                        </a:solidFill>
                        <a:latin typeface="Calibri" panose="020F0502020204030204" pitchFamily="34" charset="0"/>
                        <a:cs typeface="Calibri" panose="020F0502020204030204" pitchFamily="34" charset="0"/>
                      </a:endParaRPr>
                    </a:p>
                  </a:txBody>
                  <a:tcPr marL="102875" marR="102875" marT="45700" marB="45700"/>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 sz="1600" dirty="0" smtClean="0">
                          <a:latin typeface="Calibri" panose="020F0502020204030204" pitchFamily="34" charset="0"/>
                          <a:cs typeface="Calibri" panose="020F0502020204030204" pitchFamily="34" charset="0"/>
                        </a:rPr>
                        <a:t>pO </a:t>
                      </a:r>
                      <a:r>
                        <a:rPr lang="en" sz="1600" baseline="-25000" dirty="0" smtClean="0">
                          <a:latin typeface="Calibri" panose="020F0502020204030204" pitchFamily="34" charset="0"/>
                          <a:cs typeface="Calibri" panose="020F0502020204030204" pitchFamily="34" charset="0"/>
                        </a:rPr>
                        <a:t>2 </a:t>
                      </a:r>
                      <a:r>
                        <a:rPr lang="en" sz="1600" dirty="0" smtClean="0">
                          <a:latin typeface="Calibri" panose="020F0502020204030204" pitchFamily="34" charset="0"/>
                          <a:cs typeface="Calibri" panose="020F0502020204030204" pitchFamily="34" charset="0"/>
                        </a:rPr>
                        <a:t>/FiO </a:t>
                      </a:r>
                      <a:r>
                        <a:rPr lang="en" sz="1600" baseline="-25000" dirty="0" smtClean="0">
                          <a:latin typeface="Calibri" panose="020F0502020204030204" pitchFamily="34" charset="0"/>
                          <a:cs typeface="Calibri" panose="020F0502020204030204" pitchFamily="34" charset="0"/>
                        </a:rPr>
                        <a:t>2 </a:t>
                      </a:r>
                      <a:r>
                        <a:rPr lang="en" sz="1600" dirty="0" smtClean="0">
                          <a:latin typeface="Calibri" panose="020F0502020204030204" pitchFamily="34" charset="0"/>
                          <a:cs typeface="Calibri" panose="020F0502020204030204" pitchFamily="34" charset="0"/>
                        </a:rPr>
                        <a:t>= </a:t>
                      </a:r>
                      <a:r>
                        <a:rPr lang="en" sz="1600" b="1" dirty="0" smtClean="0">
                          <a:latin typeface="Calibri" panose="020F0502020204030204" pitchFamily="34" charset="0"/>
                          <a:cs typeface="Calibri" panose="020F0502020204030204" pitchFamily="34" charset="0"/>
                        </a:rPr>
                        <a:t>300-201 mmHg</a:t>
                      </a:r>
                    </a:p>
                    <a:p>
                      <a:pPr marL="0" marR="0" lvl="0" indent="0" algn="l" defTabSz="685800" rtl="0" eaLnBrk="1" fontAlgn="auto" latinLnBrk="0" hangingPunct="1">
                        <a:lnSpc>
                          <a:spcPct val="100000"/>
                        </a:lnSpc>
                        <a:spcBef>
                          <a:spcPts val="0"/>
                        </a:spcBef>
                        <a:spcAft>
                          <a:spcPts val="0"/>
                        </a:spcAft>
                        <a:buClrTx/>
                        <a:buSzTx/>
                        <a:buFontTx/>
                        <a:buNone/>
                        <a:tabLst/>
                        <a:defRPr/>
                      </a:pPr>
                      <a:r>
                        <a:rPr lang="en" sz="1600" dirty="0" smtClean="0">
                          <a:latin typeface="Calibri" panose="020F0502020204030204" pitchFamily="34" charset="0"/>
                          <a:cs typeface="Calibri" panose="020F0502020204030204" pitchFamily="34" charset="0"/>
                        </a:rPr>
                        <a:t>pO </a:t>
                      </a:r>
                      <a:r>
                        <a:rPr lang="en" sz="1600" baseline="-25000" dirty="0" smtClean="0">
                          <a:latin typeface="Calibri" panose="020F0502020204030204" pitchFamily="34" charset="0"/>
                          <a:cs typeface="Calibri" panose="020F0502020204030204" pitchFamily="34" charset="0"/>
                        </a:rPr>
                        <a:t>2 </a:t>
                      </a:r>
                      <a:r>
                        <a:rPr lang="en" sz="1600" dirty="0" smtClean="0">
                          <a:latin typeface="Calibri" panose="020F0502020204030204" pitchFamily="34" charset="0"/>
                          <a:cs typeface="Calibri" panose="020F0502020204030204" pitchFamily="34" charset="0"/>
                        </a:rPr>
                        <a:t>/FiO </a:t>
                      </a:r>
                      <a:r>
                        <a:rPr lang="en" sz="1600" baseline="-25000" dirty="0" smtClean="0">
                          <a:latin typeface="Calibri" panose="020F0502020204030204" pitchFamily="34" charset="0"/>
                          <a:cs typeface="Calibri" panose="020F0502020204030204" pitchFamily="34" charset="0"/>
                        </a:rPr>
                        <a:t>2 </a:t>
                      </a:r>
                      <a:r>
                        <a:rPr lang="en" sz="1600" dirty="0" smtClean="0">
                          <a:latin typeface="Calibri" panose="020F0502020204030204" pitchFamily="34" charset="0"/>
                          <a:cs typeface="Calibri" panose="020F0502020204030204" pitchFamily="34" charset="0"/>
                        </a:rPr>
                        <a:t>= </a:t>
                      </a:r>
                      <a:r>
                        <a:rPr lang="en" sz="1600" b="1" dirty="0" smtClean="0">
                          <a:latin typeface="Calibri" panose="020F0502020204030204" pitchFamily="34" charset="0"/>
                          <a:cs typeface="Calibri" panose="020F0502020204030204" pitchFamily="34" charset="0"/>
                        </a:rPr>
                        <a:t>200-101 mmHg</a:t>
                      </a:r>
                      <a:endParaRPr lang="en-US" sz="1600" b="1" dirty="0" smtClean="0">
                        <a:latin typeface="Calibri" panose="020F0502020204030204" pitchFamily="34" charset="0"/>
                        <a:cs typeface="Calibri" panose="020F0502020204030204" pitchFamily="34" charset="0"/>
                      </a:endParaRPr>
                    </a:p>
                    <a:p>
                      <a:pPr marL="0" marR="0" lvl="0" indent="0" algn="l" defTabSz="685800" rtl="0" eaLnBrk="1" fontAlgn="auto" latinLnBrk="0" hangingPunct="1">
                        <a:lnSpc>
                          <a:spcPct val="100000"/>
                        </a:lnSpc>
                        <a:spcBef>
                          <a:spcPts val="0"/>
                        </a:spcBef>
                        <a:spcAft>
                          <a:spcPts val="0"/>
                        </a:spcAft>
                        <a:buClrTx/>
                        <a:buSzTx/>
                        <a:buFontTx/>
                        <a:buNone/>
                        <a:tabLst/>
                        <a:defRPr/>
                      </a:pPr>
                      <a:r>
                        <a:rPr lang="en" sz="1600" dirty="0" smtClean="0">
                          <a:latin typeface="Calibri" panose="020F0502020204030204" pitchFamily="34" charset="0"/>
                          <a:cs typeface="Calibri" panose="020F0502020204030204" pitchFamily="34" charset="0"/>
                        </a:rPr>
                        <a:t>pO </a:t>
                      </a:r>
                      <a:r>
                        <a:rPr lang="en" sz="1600" baseline="-25000" dirty="0" smtClean="0">
                          <a:latin typeface="Calibri" panose="020F0502020204030204" pitchFamily="34" charset="0"/>
                          <a:cs typeface="Calibri" panose="020F0502020204030204" pitchFamily="34" charset="0"/>
                        </a:rPr>
                        <a:t>2 </a:t>
                      </a:r>
                      <a:r>
                        <a:rPr lang="en" sz="1600" dirty="0" smtClean="0">
                          <a:latin typeface="Calibri" panose="020F0502020204030204" pitchFamily="34" charset="0"/>
                          <a:cs typeface="Calibri" panose="020F0502020204030204" pitchFamily="34" charset="0"/>
                        </a:rPr>
                        <a:t>/FiO </a:t>
                      </a:r>
                      <a:r>
                        <a:rPr lang="en" sz="1600" baseline="-25000" dirty="0" smtClean="0">
                          <a:latin typeface="Calibri" panose="020F0502020204030204" pitchFamily="34" charset="0"/>
                          <a:cs typeface="Calibri" panose="020F0502020204030204" pitchFamily="34" charset="0"/>
                        </a:rPr>
                        <a:t>2</a:t>
                      </a:r>
                      <a:r>
                        <a:rPr lang="en" sz="1600" dirty="0" smtClean="0">
                          <a:latin typeface="Calibri" panose="020F0502020204030204" pitchFamily="34" charset="0"/>
                          <a:cs typeface="Calibri" panose="020F0502020204030204" pitchFamily="34" charset="0"/>
                        </a:rPr>
                        <a:t> </a:t>
                      </a:r>
                      <a:r>
                        <a:rPr lang="en" sz="1600" b="1" dirty="0" smtClean="0">
                          <a:latin typeface="Calibri" panose="020F0502020204030204" pitchFamily="34" charset="0"/>
                          <a:cs typeface="Calibri" panose="020F0502020204030204" pitchFamily="34" charset="0"/>
                        </a:rPr>
                        <a:t>≤ 100 mmHg</a:t>
                      </a:r>
                      <a:endParaRPr lang="en-US" sz="1600" b="1" dirty="0" smtClean="0">
                        <a:latin typeface="Calibri" panose="020F0502020204030204" pitchFamily="34" charset="0"/>
                        <a:cs typeface="Calibri" panose="020F0502020204030204" pitchFamily="34" charset="0"/>
                      </a:endParaRPr>
                    </a:p>
                  </a:txBody>
                  <a:tcPr marL="102875" marR="102875" marT="45700" marB="45700"/>
                </a:tc>
              </a:tr>
            </a:tbl>
          </a:graphicData>
        </a:graphic>
      </p:graphicFrame>
      <p:sp>
        <p:nvSpPr>
          <p:cNvPr id="162842" name="Rectangle 2"/>
          <p:cNvSpPr>
            <a:spLocks noChangeArrowheads="1"/>
          </p:cNvSpPr>
          <p:nvPr/>
        </p:nvSpPr>
        <p:spPr bwMode="auto">
          <a:xfrm>
            <a:off x="1639888" y="6324601"/>
            <a:ext cx="9398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anose="02020603050405020304" pitchFamily="18" charset="0"/>
                <a:ea typeface="Gulim" pitchFamily="34" charset="-127"/>
              </a:defRPr>
            </a:lvl1pPr>
            <a:lvl2pPr marL="742950" indent="-285750" eaLnBrk="0" hangingPunct="0">
              <a:defRPr kumimoji="1" sz="2400">
                <a:solidFill>
                  <a:schemeClr val="tx1"/>
                </a:solidFill>
                <a:latin typeface="Times New Roman" panose="02020603050405020304" pitchFamily="18" charset="0"/>
                <a:ea typeface="Gulim" pitchFamily="34" charset="-127"/>
              </a:defRPr>
            </a:lvl2pPr>
            <a:lvl3pPr marL="1143000" indent="-228600" eaLnBrk="0" hangingPunct="0">
              <a:defRPr kumimoji="1" sz="2400">
                <a:solidFill>
                  <a:schemeClr val="tx1"/>
                </a:solidFill>
                <a:latin typeface="Times New Roman" panose="02020603050405020304" pitchFamily="18" charset="0"/>
                <a:ea typeface="Gulim" pitchFamily="34" charset="-127"/>
              </a:defRPr>
            </a:lvl3pPr>
            <a:lvl4pPr marL="1600200" indent="-228600" eaLnBrk="0" hangingPunct="0">
              <a:defRPr kumimoji="1" sz="2400">
                <a:solidFill>
                  <a:schemeClr val="tx1"/>
                </a:solidFill>
                <a:latin typeface="Times New Roman" panose="02020603050405020304" pitchFamily="18" charset="0"/>
                <a:ea typeface="Gulim" pitchFamily="34" charset="-127"/>
              </a:defRPr>
            </a:lvl4pPr>
            <a:lvl5pPr marL="2057400" indent="-228600" eaLnBrk="0" hangingPunct="0">
              <a:defRPr kumimoji="1" sz="2400">
                <a:solidFill>
                  <a:schemeClr val="tx1"/>
                </a:solidFill>
                <a:latin typeface="Times New Roman" panose="02020603050405020304" pitchFamily="18" charset="0"/>
                <a:ea typeface="Gulim"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9pPr>
          </a:lstStyle>
          <a:p>
            <a:pPr eaLnBrk="1" hangingPunct="1"/>
            <a:r>
              <a:rPr lang="sr-Latn-RS" altLang="en-US" dirty="0" smtClean="0">
                <a:latin typeface="Calibri" panose="020F0502020204030204" pitchFamily="34" charset="0"/>
                <a:cs typeface="Calibri" panose="020F0502020204030204" pitchFamily="34" charset="0"/>
              </a:rPr>
              <a:t>ALI</a:t>
            </a:r>
            <a:r>
              <a:rPr lang="en" altLang="en-US" dirty="0" smtClean="0">
                <a:latin typeface="Calibri" panose="020F0502020204030204" pitchFamily="34" charset="0"/>
                <a:cs typeface="Calibri" panose="020F0502020204030204" pitchFamily="34" charset="0"/>
              </a:rPr>
              <a:t> </a:t>
            </a:r>
            <a:r>
              <a:rPr lang="en" altLang="en-US" dirty="0">
                <a:latin typeface="Calibri" panose="020F0502020204030204" pitchFamily="34" charset="0"/>
                <a:cs typeface="Calibri" panose="020F0502020204030204" pitchFamily="34" charset="0"/>
              </a:rPr>
              <a:t>it no longer exists, it has been replaced by the mild ARDS category</a:t>
            </a:r>
          </a:p>
        </p:txBody>
      </p:sp>
      <p:sp>
        <p:nvSpPr>
          <p:cNvPr id="162843" name="Oval 4"/>
          <p:cNvSpPr>
            <a:spLocks noChangeArrowheads="1"/>
          </p:cNvSpPr>
          <p:nvPr/>
        </p:nvSpPr>
        <p:spPr bwMode="auto">
          <a:xfrm>
            <a:off x="1639888" y="1765775"/>
            <a:ext cx="884238" cy="428625"/>
          </a:xfrm>
          <a:prstGeom prst="ellipse">
            <a:avLst/>
          </a:prstGeom>
          <a:noFill/>
          <a:ln w="28575" algn="ctr">
            <a:solidFill>
              <a:srgbClr val="C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kumimoji="1" sz="2400">
                <a:solidFill>
                  <a:schemeClr val="tx1"/>
                </a:solidFill>
                <a:latin typeface="Times New Roman" panose="02020603050405020304" pitchFamily="18" charset="0"/>
                <a:ea typeface="Gulim" pitchFamily="34" charset="-127"/>
              </a:defRPr>
            </a:lvl1pPr>
            <a:lvl2pPr marL="742950" indent="-285750" eaLnBrk="0" hangingPunct="0">
              <a:defRPr kumimoji="1" sz="2400">
                <a:solidFill>
                  <a:schemeClr val="tx1"/>
                </a:solidFill>
                <a:latin typeface="Times New Roman" panose="02020603050405020304" pitchFamily="18" charset="0"/>
                <a:ea typeface="Gulim" pitchFamily="34" charset="-127"/>
              </a:defRPr>
            </a:lvl2pPr>
            <a:lvl3pPr marL="1143000" indent="-228600" eaLnBrk="0" hangingPunct="0">
              <a:defRPr kumimoji="1" sz="2400">
                <a:solidFill>
                  <a:schemeClr val="tx1"/>
                </a:solidFill>
                <a:latin typeface="Times New Roman" panose="02020603050405020304" pitchFamily="18" charset="0"/>
                <a:ea typeface="Gulim" pitchFamily="34" charset="-127"/>
              </a:defRPr>
            </a:lvl3pPr>
            <a:lvl4pPr marL="1600200" indent="-228600" eaLnBrk="0" hangingPunct="0">
              <a:defRPr kumimoji="1" sz="2400">
                <a:solidFill>
                  <a:schemeClr val="tx1"/>
                </a:solidFill>
                <a:latin typeface="Times New Roman" panose="02020603050405020304" pitchFamily="18" charset="0"/>
                <a:ea typeface="Gulim" pitchFamily="34" charset="-127"/>
              </a:defRPr>
            </a:lvl4pPr>
            <a:lvl5pPr marL="2057400" indent="-228600" eaLnBrk="0" hangingPunct="0">
              <a:defRPr kumimoji="1" sz="2400">
                <a:solidFill>
                  <a:schemeClr val="tx1"/>
                </a:solidFill>
                <a:latin typeface="Times New Roman" panose="02020603050405020304" pitchFamily="18" charset="0"/>
                <a:ea typeface="Gulim"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9pPr>
          </a:lstStyle>
          <a:p>
            <a:pPr eaLnBrk="1" hangingPunct="1"/>
            <a:endParaRPr lang="en-US"/>
          </a:p>
        </p:txBody>
      </p:sp>
    </p:spTree>
    <p:extLst>
      <p:ext uri="{BB962C8B-B14F-4D97-AF65-F5344CB8AC3E}">
        <p14:creationId xmlns:p14="http://schemas.microsoft.com/office/powerpoint/2010/main" val="4186022799"/>
      </p:ext>
    </p:extLst>
  </p:cSld>
  <p:clrMapOvr>
    <a:masterClrMapping/>
  </p:clrMapOvr>
  <p:transition spd="slow"/>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Title 1"/>
          <p:cNvSpPr>
            <a:spLocks noGrp="1"/>
          </p:cNvSpPr>
          <p:nvPr>
            <p:ph type="title"/>
          </p:nvPr>
        </p:nvSpPr>
        <p:spPr>
          <a:xfrm>
            <a:off x="1595838" y="307182"/>
            <a:ext cx="8743950" cy="1143000"/>
          </a:xfrm>
        </p:spPr>
        <p:txBody>
          <a:bodyPr>
            <a:normAutofit/>
          </a:bodyPr>
          <a:lstStyle/>
          <a:p>
            <a:pPr eaLnBrk="1" hangingPunct="1"/>
            <a:r>
              <a:rPr lang="en" b="1" dirty="0">
                <a:solidFill>
                  <a:schemeClr val="accent6">
                    <a:lumMod val="75000"/>
                  </a:schemeClr>
                </a:solidFill>
                <a:cs typeface="Calibri" panose="020F0502020204030204" pitchFamily="34" charset="0"/>
              </a:rPr>
              <a:t>Determination of PaO₂/FiO₂</a:t>
            </a:r>
            <a:endParaRPr lang="en-US" altLang="en-US" b="1" dirty="0">
              <a:solidFill>
                <a:schemeClr val="accent6">
                  <a:lumMod val="75000"/>
                </a:schemeClr>
              </a:solidFill>
              <a:cs typeface="Calibri" panose="020F0502020204030204" pitchFamily="34" charset="0"/>
            </a:endParaRPr>
          </a:p>
        </p:txBody>
      </p:sp>
      <p:sp>
        <p:nvSpPr>
          <p:cNvPr id="163843" name="Content Placeholder 2"/>
          <p:cNvSpPr>
            <a:spLocks noGrp="1"/>
          </p:cNvSpPr>
          <p:nvPr>
            <p:ph idx="1"/>
          </p:nvPr>
        </p:nvSpPr>
        <p:spPr>
          <a:xfrm>
            <a:off x="1514476" y="1500188"/>
            <a:ext cx="9483725" cy="4114800"/>
          </a:xfrm>
        </p:spPr>
        <p:txBody>
          <a:bodyPr>
            <a:normAutofit fontScale="92500" lnSpcReduction="20000"/>
          </a:bodyPr>
          <a:lstStyle/>
          <a:p>
            <a:r>
              <a:rPr lang="en" sz="2800" b="1" dirty="0">
                <a:solidFill>
                  <a:schemeClr val="accent6">
                    <a:lumMod val="75000"/>
                  </a:schemeClr>
                </a:solidFill>
                <a:cs typeface="Calibri" panose="020F0502020204030204" pitchFamily="34" charset="0"/>
              </a:rPr>
              <a:t>Example:</a:t>
            </a:r>
          </a:p>
          <a:p>
            <a:pPr>
              <a:buFontTx/>
              <a:buNone/>
            </a:pPr>
            <a:r>
              <a:rPr lang="en" sz="2800" b="1" dirty="0">
                <a:solidFill>
                  <a:schemeClr val="accent6">
                    <a:lumMod val="75000"/>
                  </a:schemeClr>
                </a:solidFill>
                <a:cs typeface="Calibri" panose="020F0502020204030204" pitchFamily="34" charset="0"/>
              </a:rPr>
              <a:t>The patient is on a flow of O ₂ 5 L/min</a:t>
            </a:r>
          </a:p>
          <a:p>
            <a:pPr>
              <a:buFontTx/>
              <a:buNone/>
            </a:pPr>
            <a:r>
              <a:rPr lang="en" sz="2800" b="1" dirty="0">
                <a:solidFill>
                  <a:schemeClr val="accent6">
                    <a:lumMod val="75000"/>
                  </a:schemeClr>
                </a:solidFill>
                <a:cs typeface="Calibri" panose="020F0502020204030204" pitchFamily="34" charset="0"/>
              </a:rPr>
              <a:t>pO ₂ : 85 mmHg (11.5 kPa)</a:t>
            </a:r>
          </a:p>
          <a:p>
            <a:pPr>
              <a:buFontTx/>
              <a:buNone/>
            </a:pPr>
            <a:endParaRPr lang="en-US" sz="2800" b="1" dirty="0">
              <a:cs typeface="Calibri" panose="020F0502020204030204" pitchFamily="34" charset="0"/>
            </a:endParaRPr>
          </a:p>
          <a:p>
            <a:pPr>
              <a:buFontTx/>
              <a:buNone/>
            </a:pPr>
            <a:r>
              <a:rPr lang="en" sz="2800" b="1" dirty="0" smtClean="0">
                <a:solidFill>
                  <a:srgbClr val="FF0000"/>
                </a:solidFill>
              </a:rPr>
              <a:t>FiO</a:t>
            </a:r>
            <a:r>
              <a:rPr lang="en" sz="2800" b="1" dirty="0" smtClean="0">
                <a:solidFill>
                  <a:srgbClr val="FF0000"/>
                </a:solidFill>
                <a:cs typeface="Calibri" panose="020F0502020204030204" pitchFamily="34" charset="0"/>
              </a:rPr>
              <a:t>₂ </a:t>
            </a:r>
            <a:r>
              <a:rPr lang="en" sz="2800" b="1" dirty="0">
                <a:solidFill>
                  <a:srgbClr val="FF0000"/>
                </a:solidFill>
              </a:rPr>
              <a:t>= flow (L/min) x 4 + </a:t>
            </a:r>
            <a:r>
              <a:rPr lang="en" sz="2800" b="1" dirty="0" smtClean="0">
                <a:solidFill>
                  <a:srgbClr val="FF0000"/>
                </a:solidFill>
              </a:rPr>
              <a:t>20</a:t>
            </a:r>
            <a:endParaRPr lang="sr-Latn-RS" sz="2800" b="1" dirty="0">
              <a:solidFill>
                <a:srgbClr val="FF0000"/>
              </a:solidFill>
              <a:cs typeface="Calibri" panose="020F0502020204030204" pitchFamily="34" charset="0"/>
            </a:endParaRPr>
          </a:p>
          <a:p>
            <a:pPr>
              <a:buFontTx/>
              <a:buNone/>
            </a:pPr>
            <a:endParaRPr lang="sr-Latn-RS" sz="2800" b="1" dirty="0">
              <a:solidFill>
                <a:srgbClr val="FF0000"/>
              </a:solidFill>
              <a:cs typeface="Calibri" panose="020F0502020204030204" pitchFamily="34" charset="0"/>
            </a:endParaRPr>
          </a:p>
          <a:p>
            <a:pPr>
              <a:buFontTx/>
              <a:buNone/>
            </a:pPr>
            <a:endParaRPr lang="sr-Latn-RS" sz="2800" b="1" dirty="0">
              <a:solidFill>
                <a:srgbClr val="FF0000"/>
              </a:solidFill>
              <a:cs typeface="Calibri" panose="020F0502020204030204" pitchFamily="34" charset="0"/>
            </a:endParaRPr>
          </a:p>
          <a:p>
            <a:pPr>
              <a:buFontTx/>
              <a:buNone/>
            </a:pPr>
            <a:r>
              <a:rPr lang="en" sz="2800" b="1" dirty="0" smtClean="0">
                <a:solidFill>
                  <a:schemeClr val="accent6">
                    <a:lumMod val="75000"/>
                  </a:schemeClr>
                </a:solidFill>
                <a:cs typeface="Calibri" panose="020F0502020204030204" pitchFamily="34" charset="0"/>
              </a:rPr>
              <a:t>5 </a:t>
            </a:r>
            <a:r>
              <a:rPr lang="en" sz="2800" b="1" dirty="0">
                <a:solidFill>
                  <a:schemeClr val="accent6">
                    <a:lumMod val="75000"/>
                  </a:schemeClr>
                </a:solidFill>
                <a:cs typeface="Calibri" panose="020F0502020204030204" pitchFamily="34" charset="0"/>
              </a:rPr>
              <a:t>L/min x 4 + 20 = 40% oxygen = FiO2 of 0.40</a:t>
            </a:r>
            <a:endParaRPr lang="en-US" sz="2800" b="1" dirty="0">
              <a:solidFill>
                <a:schemeClr val="accent6">
                  <a:lumMod val="75000"/>
                </a:schemeClr>
              </a:solidFill>
              <a:cs typeface="Calibri" panose="020F0502020204030204" pitchFamily="34" charset="0"/>
            </a:endParaRPr>
          </a:p>
          <a:p>
            <a:pPr>
              <a:buFontTx/>
              <a:buNone/>
            </a:pPr>
            <a:r>
              <a:rPr lang="en" sz="2800" b="1" dirty="0">
                <a:solidFill>
                  <a:schemeClr val="accent6">
                    <a:lumMod val="75000"/>
                  </a:schemeClr>
                </a:solidFill>
                <a:cs typeface="Calibri" panose="020F0502020204030204" pitchFamily="34" charset="0"/>
              </a:rPr>
              <a:t>PaO</a:t>
            </a:r>
            <a:r>
              <a:rPr lang="en" sz="2800" b="1" dirty="0" smtClean="0">
                <a:solidFill>
                  <a:schemeClr val="accent6">
                    <a:lumMod val="75000"/>
                  </a:schemeClr>
                </a:solidFill>
                <a:cs typeface="Calibri" panose="020F0502020204030204" pitchFamily="34" charset="0"/>
              </a:rPr>
              <a:t>₂/FiO</a:t>
            </a:r>
            <a:r>
              <a:rPr lang="en" sz="2800" b="1" dirty="0">
                <a:solidFill>
                  <a:schemeClr val="accent6">
                    <a:lumMod val="75000"/>
                  </a:schemeClr>
                </a:solidFill>
                <a:cs typeface="Calibri" panose="020F0502020204030204" pitchFamily="34" charset="0"/>
              </a:rPr>
              <a:t>₂ = 85mmHg divided by 0.40 = 212.5 mmHg</a:t>
            </a:r>
            <a:endParaRPr lang="en-US" sz="2800" b="1" dirty="0">
              <a:solidFill>
                <a:schemeClr val="accent6">
                  <a:lumMod val="75000"/>
                </a:schemeClr>
              </a:solidFill>
              <a:cs typeface="Calibri" panose="020F0502020204030204" pitchFamily="34" charset="0"/>
            </a:endParaRPr>
          </a:p>
        </p:txBody>
      </p:sp>
      <p:pic>
        <p:nvPicPr>
          <p:cNvPr id="16384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57889" y="1756962"/>
            <a:ext cx="3557588" cy="245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63880500"/>
      </p:ext>
    </p:extLst>
  </p:cSld>
  <p:clrMapOvr>
    <a:masterClrMapping/>
  </p:clrMapOvr>
  <p:transition spd="slow"/>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Title 1"/>
          <p:cNvSpPr>
            <a:spLocks noGrp="1"/>
          </p:cNvSpPr>
          <p:nvPr>
            <p:ph type="title"/>
          </p:nvPr>
        </p:nvSpPr>
        <p:spPr>
          <a:xfrm>
            <a:off x="1719802" y="427557"/>
            <a:ext cx="8911687" cy="1280890"/>
          </a:xfrm>
        </p:spPr>
        <p:txBody>
          <a:bodyPr>
            <a:normAutofit/>
          </a:bodyPr>
          <a:lstStyle/>
          <a:p>
            <a:pPr eaLnBrk="1" hangingPunct="1"/>
            <a:r>
              <a:rPr lang="en" altLang="en-US" b="1" dirty="0">
                <a:solidFill>
                  <a:schemeClr val="accent6">
                    <a:lumMod val="75000"/>
                  </a:schemeClr>
                </a:solidFill>
                <a:cs typeface="Calibri" panose="020F0502020204030204" pitchFamily="34" charset="0"/>
              </a:rPr>
              <a:t>EPIDEMIOLOGY of ARDS</a:t>
            </a:r>
          </a:p>
        </p:txBody>
      </p:sp>
      <p:sp>
        <p:nvSpPr>
          <p:cNvPr id="3" name="Content Placeholder 2"/>
          <p:cNvSpPr>
            <a:spLocks noGrp="1"/>
          </p:cNvSpPr>
          <p:nvPr>
            <p:ph idx="1"/>
          </p:nvPr>
        </p:nvSpPr>
        <p:spPr>
          <a:xfrm>
            <a:off x="1724026" y="1981200"/>
            <a:ext cx="8907463" cy="4114800"/>
          </a:xfrm>
        </p:spPr>
        <p:txBody>
          <a:bodyPr/>
          <a:lstStyle/>
          <a:p>
            <a:pPr eaLnBrk="1" hangingPunct="1">
              <a:defRPr/>
            </a:pPr>
            <a:r>
              <a:rPr lang="sr-Latn-RS" sz="2800" b="1" dirty="0" smtClean="0">
                <a:solidFill>
                  <a:schemeClr val="accent6">
                    <a:lumMod val="75000"/>
                  </a:schemeClr>
                </a:solidFill>
                <a:cs typeface="Calibri" panose="020F0502020204030204" pitchFamily="34" charset="0"/>
              </a:rPr>
              <a:t>I</a:t>
            </a:r>
            <a:r>
              <a:rPr lang="en" sz="2800" b="1" dirty="0" smtClean="0">
                <a:solidFill>
                  <a:schemeClr val="accent6">
                    <a:lumMod val="75000"/>
                  </a:schemeClr>
                </a:solidFill>
                <a:cs typeface="Calibri" panose="020F0502020204030204" pitchFamily="34" charset="0"/>
              </a:rPr>
              <a:t>ncidence </a:t>
            </a:r>
            <a:r>
              <a:rPr lang="en" sz="2800" b="1" dirty="0">
                <a:solidFill>
                  <a:schemeClr val="accent6">
                    <a:lumMod val="75000"/>
                  </a:schemeClr>
                </a:solidFill>
                <a:cs typeface="Calibri" panose="020F0502020204030204" pitchFamily="34" charset="0"/>
              </a:rPr>
              <a:t>in the USA: 190,000 </a:t>
            </a:r>
            <a:r>
              <a:rPr lang="en" sz="2800" b="1" dirty="0" smtClean="0">
                <a:solidFill>
                  <a:schemeClr val="accent6">
                    <a:lumMod val="75000"/>
                  </a:schemeClr>
                </a:solidFill>
                <a:cs typeface="Calibri" panose="020F0502020204030204" pitchFamily="34" charset="0"/>
              </a:rPr>
              <a:t>cases</a:t>
            </a:r>
            <a:r>
              <a:rPr lang="sr-Latn-RS" sz="2800" b="1" dirty="0" smtClean="0">
                <a:solidFill>
                  <a:schemeClr val="accent6">
                    <a:lumMod val="75000"/>
                  </a:schemeClr>
                </a:solidFill>
                <a:cs typeface="Calibri" panose="020F0502020204030204" pitchFamily="34" charset="0"/>
              </a:rPr>
              <a:t>/year</a:t>
            </a:r>
            <a:endParaRPr lang="sr-Latn-RS" sz="2800" b="1" dirty="0">
              <a:solidFill>
                <a:schemeClr val="accent6">
                  <a:lumMod val="75000"/>
                </a:schemeClr>
              </a:solidFill>
              <a:cs typeface="Calibri" panose="020F0502020204030204" pitchFamily="34" charset="0"/>
            </a:endParaRPr>
          </a:p>
          <a:p>
            <a:pPr eaLnBrk="1" hangingPunct="1">
              <a:defRPr/>
            </a:pPr>
            <a:r>
              <a:rPr lang="sr-Latn-RS" sz="2800" b="1" dirty="0" err="1">
                <a:solidFill>
                  <a:schemeClr val="accent6">
                    <a:lumMod val="75000"/>
                  </a:schemeClr>
                </a:solidFill>
                <a:cs typeface="Calibri" panose="020F0502020204030204" pitchFamily="34" charset="0"/>
              </a:rPr>
              <a:t>M</a:t>
            </a:r>
            <a:r>
              <a:rPr lang="en" sz="2800" b="1" dirty="0" smtClean="0">
                <a:solidFill>
                  <a:schemeClr val="accent6">
                    <a:lumMod val="75000"/>
                  </a:schemeClr>
                </a:solidFill>
                <a:cs typeface="Calibri" panose="020F0502020204030204" pitchFamily="34" charset="0"/>
              </a:rPr>
              <a:t>ortality rate: </a:t>
            </a:r>
            <a:r>
              <a:rPr lang="en" sz="2800" b="1" dirty="0">
                <a:solidFill>
                  <a:schemeClr val="accent6">
                    <a:lumMod val="75000"/>
                  </a:schemeClr>
                </a:solidFill>
                <a:cs typeface="Calibri" panose="020F0502020204030204" pitchFamily="34" charset="0"/>
              </a:rPr>
              <a:t>38.5%</a:t>
            </a:r>
            <a:endParaRPr lang="sr-Latn-RS" sz="2800" b="1" dirty="0">
              <a:solidFill>
                <a:schemeClr val="accent6">
                  <a:lumMod val="75000"/>
                </a:schemeClr>
              </a:solidFill>
              <a:cs typeface="Calibri" panose="020F0502020204030204" pitchFamily="34" charset="0"/>
            </a:endParaRPr>
          </a:p>
          <a:p>
            <a:pPr eaLnBrk="1" hangingPunct="1">
              <a:defRPr/>
            </a:pPr>
            <a:endParaRPr lang="sr-Latn-RS" sz="2000" b="1" dirty="0">
              <a:solidFill>
                <a:schemeClr val="accent6">
                  <a:lumMod val="75000"/>
                </a:schemeClr>
              </a:solidFill>
              <a:cs typeface="Calibri" panose="020F0502020204030204" pitchFamily="34" charset="0"/>
            </a:endParaRPr>
          </a:p>
          <a:p>
            <a:pPr eaLnBrk="1" hangingPunct="1">
              <a:defRPr/>
            </a:pPr>
            <a:r>
              <a:rPr lang="en" sz="2800" b="1" dirty="0">
                <a:solidFill>
                  <a:schemeClr val="accent6">
                    <a:lumMod val="75000"/>
                  </a:schemeClr>
                </a:solidFill>
                <a:cs typeface="Calibri" panose="020F0502020204030204" pitchFamily="34" charset="0"/>
              </a:rPr>
              <a:t>Prevalence in patients in </a:t>
            </a:r>
            <a:r>
              <a:rPr lang="sr-Latn-RS" sz="2800" b="1" dirty="0" smtClean="0">
                <a:solidFill>
                  <a:schemeClr val="accent6">
                    <a:lumMod val="75000"/>
                  </a:schemeClr>
                </a:solidFill>
                <a:cs typeface="Calibri" panose="020F0502020204030204" pitchFamily="34" charset="0"/>
              </a:rPr>
              <a:t>ICU -</a:t>
            </a:r>
            <a:r>
              <a:rPr lang="en" sz="2800" b="1" dirty="0" smtClean="0">
                <a:solidFill>
                  <a:schemeClr val="accent6">
                    <a:lumMod val="75000"/>
                  </a:schemeClr>
                </a:solidFill>
                <a:cs typeface="Calibri" panose="020F0502020204030204" pitchFamily="34" charset="0"/>
              </a:rPr>
              <a:t> 10%</a:t>
            </a:r>
            <a:endParaRPr lang="sr-Latn-RS" sz="2800" b="1" dirty="0">
              <a:solidFill>
                <a:schemeClr val="accent6">
                  <a:lumMod val="75000"/>
                </a:schemeClr>
              </a:solidFill>
              <a:cs typeface="Calibri" panose="020F0502020204030204" pitchFamily="34" charset="0"/>
            </a:endParaRPr>
          </a:p>
          <a:p>
            <a:pPr eaLnBrk="1" hangingPunct="1">
              <a:defRPr/>
            </a:pPr>
            <a:r>
              <a:rPr lang="sr-Latn-RS" sz="2800" b="1" dirty="0">
                <a:solidFill>
                  <a:schemeClr val="accent6">
                    <a:lumMod val="75000"/>
                  </a:schemeClr>
                </a:solidFill>
                <a:cs typeface="Calibri" panose="020F0502020204030204" pitchFamily="34" charset="0"/>
              </a:rPr>
              <a:t>I</a:t>
            </a:r>
            <a:r>
              <a:rPr lang="en" sz="2800" b="1" dirty="0" smtClean="0">
                <a:solidFill>
                  <a:schemeClr val="accent6">
                    <a:lumMod val="75000"/>
                  </a:schemeClr>
                </a:solidFill>
                <a:cs typeface="Calibri" panose="020F0502020204030204" pitchFamily="34" charset="0"/>
              </a:rPr>
              <a:t>n </a:t>
            </a:r>
            <a:r>
              <a:rPr lang="en" sz="2800" b="1" dirty="0">
                <a:solidFill>
                  <a:schemeClr val="accent6">
                    <a:lumMod val="75000"/>
                  </a:schemeClr>
                </a:solidFill>
                <a:cs typeface="Calibri" panose="020F0502020204030204" pitchFamily="34" charset="0"/>
              </a:rPr>
              <a:t>23% of all ventilated patients</a:t>
            </a:r>
            <a:endParaRPr lang="sr-Latn-RS" sz="2800" b="1" dirty="0">
              <a:solidFill>
                <a:schemeClr val="accent6">
                  <a:lumMod val="75000"/>
                </a:schemeClr>
              </a:solidFill>
              <a:cs typeface="Calibri" panose="020F0502020204030204" pitchFamily="34" charset="0"/>
            </a:endParaRPr>
          </a:p>
          <a:p>
            <a:pPr marL="0" indent="0" eaLnBrk="1" hangingPunct="1">
              <a:buNone/>
              <a:defRPr/>
            </a:pPr>
            <a:endParaRPr lang="en-US" dirty="0">
              <a:latin typeface="Calibri" panose="020F0502020204030204" pitchFamily="34" charset="0"/>
              <a:cs typeface="Calibri" panose="020F0502020204030204" pitchFamily="34" charset="0"/>
            </a:endParaRPr>
          </a:p>
          <a:p>
            <a:pPr marL="0" indent="0">
              <a:buNone/>
              <a:defRPr/>
            </a:pPr>
            <a:endParaRPr lang="en-US" sz="20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64670619"/>
      </p:ext>
    </p:extLst>
  </p:cSld>
  <p:clrMapOvr>
    <a:masterClrMapping/>
  </p:clrMapOvr>
  <p:transition spd="slow"/>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9" name="Content Placeholder 2"/>
          <p:cNvSpPr>
            <a:spLocks noGrp="1"/>
          </p:cNvSpPr>
          <p:nvPr>
            <p:ph idx="1"/>
          </p:nvPr>
        </p:nvSpPr>
        <p:spPr>
          <a:xfrm>
            <a:off x="1973915" y="1817406"/>
            <a:ext cx="8915400" cy="3777622"/>
          </a:xfrm>
        </p:spPr>
        <p:txBody>
          <a:bodyPr/>
          <a:lstStyle/>
          <a:p>
            <a:pPr marL="0" indent="0" algn="ctr">
              <a:buNone/>
            </a:pPr>
            <a:r>
              <a:rPr lang="en" altLang="en-US" sz="2800" b="1" dirty="0">
                <a:solidFill>
                  <a:srgbClr val="002060"/>
                </a:solidFill>
                <a:cs typeface="Calibri" panose="020F0502020204030204" pitchFamily="34" charset="0"/>
              </a:rPr>
              <a:t>Although the causes of ARDS are very different</a:t>
            </a:r>
          </a:p>
          <a:p>
            <a:pPr marL="0" indent="0" algn="ctr">
              <a:buNone/>
            </a:pPr>
            <a:r>
              <a:rPr lang="en" altLang="en-US" sz="2800" b="1" dirty="0">
                <a:solidFill>
                  <a:srgbClr val="002060"/>
                </a:solidFill>
                <a:cs typeface="Calibri" panose="020F0502020204030204" pitchFamily="34" charset="0"/>
              </a:rPr>
              <a:t>the pathophysiological mechanism is unique</a:t>
            </a:r>
          </a:p>
          <a:p>
            <a:pPr marL="0" indent="0" algn="ctr">
              <a:buNone/>
            </a:pPr>
            <a:r>
              <a:rPr lang="en" altLang="en-US" sz="2800" b="1" dirty="0">
                <a:solidFill>
                  <a:schemeClr val="accent6">
                    <a:lumMod val="75000"/>
                  </a:schemeClr>
                </a:solidFill>
                <a:cs typeface="Calibri" panose="020F0502020204030204" pitchFamily="34" charset="0"/>
              </a:rPr>
              <a:t>↓</a:t>
            </a:r>
          </a:p>
          <a:p>
            <a:pPr marL="0" indent="0" algn="ctr">
              <a:buNone/>
            </a:pPr>
            <a:r>
              <a:rPr lang="sr-Latn-RS" altLang="en-US" sz="2800" b="1" dirty="0">
                <a:solidFill>
                  <a:schemeClr val="accent6">
                    <a:lumMod val="75000"/>
                  </a:schemeClr>
                </a:solidFill>
                <a:cs typeface="Calibri" panose="020F0502020204030204" pitchFamily="34" charset="0"/>
              </a:rPr>
              <a:t>A</a:t>
            </a:r>
            <a:r>
              <a:rPr lang="en" altLang="en-US" sz="2800" b="1" dirty="0" smtClean="0">
                <a:solidFill>
                  <a:schemeClr val="accent6">
                    <a:lumMod val="75000"/>
                  </a:schemeClr>
                </a:solidFill>
                <a:cs typeface="Calibri" panose="020F0502020204030204" pitchFamily="34" charset="0"/>
              </a:rPr>
              <a:t>cute </a:t>
            </a:r>
            <a:r>
              <a:rPr lang="en" altLang="en-US" sz="2800" b="1" dirty="0">
                <a:solidFill>
                  <a:schemeClr val="accent6">
                    <a:lumMod val="75000"/>
                  </a:schemeClr>
                </a:solidFill>
                <a:cs typeface="Calibri" panose="020F0502020204030204" pitchFamily="34" charset="0"/>
              </a:rPr>
              <a:t>uncontrolled inflammatory reaction with </a:t>
            </a:r>
            <a:r>
              <a:rPr lang="en" altLang="en-US" sz="2800" b="1" dirty="0" smtClean="0">
                <a:solidFill>
                  <a:schemeClr val="accent6">
                    <a:lumMod val="75000"/>
                  </a:schemeClr>
                </a:solidFill>
                <a:cs typeface="Calibri" panose="020F0502020204030204" pitchFamily="34" charset="0"/>
              </a:rPr>
              <a:t>diffuse</a:t>
            </a:r>
            <a:r>
              <a:rPr lang="sr-Latn-RS" altLang="en-US" sz="2800" b="1" dirty="0" smtClean="0">
                <a:solidFill>
                  <a:schemeClr val="accent6">
                    <a:lumMod val="75000"/>
                  </a:schemeClr>
                </a:solidFill>
                <a:cs typeface="Calibri" panose="020F0502020204030204" pitchFamily="34" charset="0"/>
              </a:rPr>
              <a:t> </a:t>
            </a:r>
            <a:r>
              <a:rPr lang="en" altLang="en-US" sz="2800" b="1" dirty="0" smtClean="0">
                <a:solidFill>
                  <a:schemeClr val="accent6">
                    <a:lumMod val="75000"/>
                  </a:schemeClr>
                </a:solidFill>
                <a:cs typeface="Calibri" panose="020F0502020204030204" pitchFamily="34" charset="0"/>
              </a:rPr>
              <a:t>damage </a:t>
            </a:r>
            <a:r>
              <a:rPr lang="en" altLang="en-US" sz="2800" b="1" dirty="0">
                <a:solidFill>
                  <a:schemeClr val="accent6">
                    <a:lumMod val="75000"/>
                  </a:schemeClr>
                </a:solidFill>
                <a:cs typeface="Calibri" panose="020F0502020204030204" pitchFamily="34" charset="0"/>
              </a:rPr>
              <a:t>to the epithelium, endothelium and increased capillary permeability in many </a:t>
            </a:r>
            <a:r>
              <a:rPr lang="en" altLang="en-US" sz="2800" b="1" dirty="0" smtClean="0">
                <a:solidFill>
                  <a:schemeClr val="accent6">
                    <a:lumMod val="75000"/>
                  </a:schemeClr>
                </a:solidFill>
                <a:cs typeface="Calibri" panose="020F0502020204030204" pitchFamily="34" charset="0"/>
              </a:rPr>
              <a:t>organs</a:t>
            </a:r>
            <a:r>
              <a:rPr lang="sr-Latn-RS" altLang="en-US" sz="2800" b="1" dirty="0" smtClean="0">
                <a:solidFill>
                  <a:schemeClr val="accent6">
                    <a:lumMod val="75000"/>
                  </a:schemeClr>
                </a:solidFill>
                <a:cs typeface="Calibri" panose="020F0502020204030204" pitchFamily="34" charset="0"/>
              </a:rPr>
              <a:t>, especially lungs</a:t>
            </a:r>
            <a:endParaRPr lang="en" altLang="en-US" sz="2800" b="1" dirty="0">
              <a:solidFill>
                <a:schemeClr val="accent6">
                  <a:lumMod val="75000"/>
                </a:schemeClr>
              </a:solidFill>
              <a:cs typeface="Calibri" panose="020F0502020204030204" pitchFamily="34" charset="0"/>
            </a:endParaRPr>
          </a:p>
          <a:p>
            <a:pPr marL="0" indent="0">
              <a:buNone/>
            </a:pPr>
            <a:endParaRPr lang="en-US" altLang="en-US" b="1" dirty="0" smtClean="0">
              <a:solidFill>
                <a:schemeClr val="accent6">
                  <a:lumMod val="75000"/>
                </a:schemeClr>
              </a:solidFill>
              <a:cs typeface="Calibri" panose="020F0502020204030204" pitchFamily="34" charset="0"/>
            </a:endParaRPr>
          </a:p>
        </p:txBody>
      </p:sp>
    </p:spTree>
    <p:extLst>
      <p:ext uri="{BB962C8B-B14F-4D97-AF65-F5344CB8AC3E}">
        <p14:creationId xmlns:p14="http://schemas.microsoft.com/office/powerpoint/2010/main" val="855840516"/>
      </p:ext>
    </p:extLst>
  </p:cSld>
  <p:clrMapOvr>
    <a:masterClrMapping/>
  </p:clrMapOvr>
  <p:transition spd="slow"/>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Title 1"/>
          <p:cNvSpPr>
            <a:spLocks noGrp="1"/>
          </p:cNvSpPr>
          <p:nvPr>
            <p:ph type="title"/>
          </p:nvPr>
        </p:nvSpPr>
        <p:spPr>
          <a:xfrm>
            <a:off x="1666430" y="624110"/>
            <a:ext cx="9838181" cy="1280890"/>
          </a:xfrm>
        </p:spPr>
        <p:txBody>
          <a:bodyPr>
            <a:normAutofit fontScale="90000"/>
          </a:bodyPr>
          <a:lstStyle/>
          <a:p>
            <a:pPr eaLnBrk="1" hangingPunct="1"/>
            <a:r>
              <a:rPr lang="en" altLang="en-US" sz="4000" b="1" dirty="0">
                <a:solidFill>
                  <a:schemeClr val="accent6">
                    <a:lumMod val="75000"/>
                  </a:schemeClr>
                </a:solidFill>
                <a:cs typeface="Calibri" panose="020F0502020204030204" pitchFamily="34" charset="0"/>
              </a:rPr>
              <a:t>AETIOLOGICAL/PRECIPITATING FACTORS</a:t>
            </a:r>
            <a:endParaRPr lang="en-US" altLang="en-US" sz="4000" b="1" dirty="0">
              <a:solidFill>
                <a:schemeClr val="accent6">
                  <a:lumMod val="75000"/>
                </a:schemeClr>
              </a:solidFill>
            </a:endParaRPr>
          </a:p>
        </p:txBody>
      </p:sp>
      <p:sp>
        <p:nvSpPr>
          <p:cNvPr id="176131" name="Text Placeholder 2"/>
          <p:cNvSpPr>
            <a:spLocks noGrp="1"/>
          </p:cNvSpPr>
          <p:nvPr>
            <p:ph type="body" idx="1"/>
          </p:nvPr>
        </p:nvSpPr>
        <p:spPr>
          <a:xfrm>
            <a:off x="2589211" y="1972703"/>
            <a:ext cx="3897047" cy="576262"/>
          </a:xfrm>
          <a:solidFill>
            <a:srgbClr val="00B050"/>
          </a:solidFill>
          <a:ln>
            <a:solidFill>
              <a:srgbClr val="00B050"/>
            </a:solidFill>
            <a:miter lim="800000"/>
            <a:headEnd/>
            <a:tailEnd/>
          </a:ln>
        </p:spPr>
        <p:txBody>
          <a:bodyPr/>
          <a:lstStyle/>
          <a:p>
            <a:pPr algn="ctr" eaLnBrk="1" hangingPunct="1"/>
            <a:r>
              <a:rPr lang="en" altLang="en-US" sz="2800" b="1" dirty="0">
                <a:latin typeface="Calibri" panose="020F0502020204030204" pitchFamily="34" charset="0"/>
                <a:cs typeface="Calibri" panose="020F0502020204030204" pitchFamily="34" charset="0"/>
              </a:rPr>
              <a:t>DIRECT (70-80%)</a:t>
            </a:r>
          </a:p>
        </p:txBody>
      </p:sp>
      <p:sp>
        <p:nvSpPr>
          <p:cNvPr id="4" name="Content Placeholder 3"/>
          <p:cNvSpPr>
            <a:spLocks noGrp="1"/>
          </p:cNvSpPr>
          <p:nvPr>
            <p:ph sz="half" idx="2"/>
          </p:nvPr>
        </p:nvSpPr>
        <p:spPr/>
        <p:txBody>
          <a:bodyPr/>
          <a:lstStyle/>
          <a:p>
            <a:pPr eaLnBrk="1" hangingPunct="1">
              <a:defRPr/>
            </a:pPr>
            <a:r>
              <a:rPr lang="sr-Latn-RS" b="1" dirty="0" smtClean="0">
                <a:solidFill>
                  <a:srgbClr val="002060"/>
                </a:solidFill>
                <a:latin typeface="Calibri" panose="020F0502020204030204" pitchFamily="34" charset="0"/>
                <a:cs typeface="Calibri" panose="020F0502020204030204" pitchFamily="34" charset="0"/>
              </a:rPr>
              <a:t>Severe</a:t>
            </a:r>
            <a:r>
              <a:rPr lang="en" b="1" dirty="0" smtClean="0">
                <a:solidFill>
                  <a:srgbClr val="002060"/>
                </a:solidFill>
                <a:latin typeface="Calibri" panose="020F0502020204030204" pitchFamily="34" charset="0"/>
                <a:cs typeface="Calibri" panose="020F0502020204030204" pitchFamily="34" charset="0"/>
              </a:rPr>
              <a:t> </a:t>
            </a:r>
            <a:r>
              <a:rPr lang="en" b="1" dirty="0">
                <a:solidFill>
                  <a:srgbClr val="002060"/>
                </a:solidFill>
                <a:latin typeface="Calibri" panose="020F0502020204030204" pitchFamily="34" charset="0"/>
                <a:cs typeface="Calibri" panose="020F0502020204030204" pitchFamily="34" charset="0"/>
              </a:rPr>
              <a:t>pneumonia</a:t>
            </a:r>
            <a:r>
              <a:rPr lang="en" dirty="0">
                <a:solidFill>
                  <a:srgbClr val="FFFF00"/>
                </a:solidFill>
                <a:latin typeface="Calibri" panose="020F0502020204030204" pitchFamily="34" charset="0"/>
                <a:cs typeface="Calibri" panose="020F0502020204030204" pitchFamily="34" charset="0"/>
              </a:rPr>
              <a:t>                                                                                                        </a:t>
            </a:r>
          </a:p>
          <a:p>
            <a:pPr eaLnBrk="1" hangingPunct="1">
              <a:defRPr/>
            </a:pPr>
            <a:r>
              <a:rPr lang="en" dirty="0" err="1">
                <a:latin typeface="Calibri" panose="020F0502020204030204" pitchFamily="34" charset="0"/>
                <a:cs typeface="Calibri" panose="020F0502020204030204" pitchFamily="34" charset="0"/>
              </a:rPr>
              <a:t>Aspiration</a:t>
            </a:r>
            <a:endParaRPr lang="en-US" dirty="0">
              <a:latin typeface="Calibri" panose="020F0502020204030204" pitchFamily="34" charset="0"/>
              <a:cs typeface="Calibri" panose="020F0502020204030204" pitchFamily="34" charset="0"/>
            </a:endParaRPr>
          </a:p>
          <a:p>
            <a:pPr eaLnBrk="1" hangingPunct="1">
              <a:defRPr/>
            </a:pPr>
            <a:r>
              <a:rPr lang="en" dirty="0" smtClean="0">
                <a:latin typeface="Calibri" panose="020F0502020204030204" pitchFamily="34" charset="0"/>
                <a:cs typeface="Calibri" panose="020F0502020204030204" pitchFamily="34" charset="0"/>
              </a:rPr>
              <a:t>Contusion</a:t>
            </a:r>
            <a:r>
              <a:rPr lang="sr-Latn-RS" dirty="0" smtClean="0">
                <a:latin typeface="Calibri" panose="020F0502020204030204" pitchFamily="34" charset="0"/>
                <a:cs typeface="Calibri" panose="020F0502020204030204" pitchFamily="34" charset="0"/>
              </a:rPr>
              <a:t> of the</a:t>
            </a:r>
            <a:r>
              <a:rPr lang="en" dirty="0" smtClean="0">
                <a:latin typeface="Calibri" panose="020F0502020204030204" pitchFamily="34" charset="0"/>
                <a:cs typeface="Calibri" panose="020F0502020204030204" pitchFamily="34" charset="0"/>
              </a:rPr>
              <a:t> </a:t>
            </a:r>
            <a:r>
              <a:rPr lang="en" dirty="0">
                <a:latin typeface="Calibri" panose="020F0502020204030204" pitchFamily="34" charset="0"/>
                <a:cs typeface="Calibri" panose="020F0502020204030204" pitchFamily="34" charset="0"/>
              </a:rPr>
              <a:t>lungs </a:t>
            </a:r>
          </a:p>
          <a:p>
            <a:pPr eaLnBrk="1" hangingPunct="1">
              <a:defRPr/>
            </a:pPr>
            <a:r>
              <a:rPr lang="en" dirty="0" err="1">
                <a:latin typeface="Calibri" panose="020F0502020204030204" pitchFamily="34" charset="0"/>
                <a:cs typeface="Calibri" panose="020F0502020204030204" pitchFamily="34" charset="0"/>
              </a:rPr>
              <a:t>Drowning</a:t>
            </a:r>
            <a:r>
              <a:rPr lang="en" dirty="0">
                <a:latin typeface="Calibri" panose="020F0502020204030204" pitchFamily="34" charset="0"/>
                <a:cs typeface="Calibri" panose="020F0502020204030204" pitchFamily="34" charset="0"/>
              </a:rPr>
              <a:t> </a:t>
            </a:r>
          </a:p>
          <a:p>
            <a:pPr eaLnBrk="1" hangingPunct="1">
              <a:defRPr/>
            </a:pPr>
            <a:r>
              <a:rPr lang="sr-Latn-RS" dirty="0" smtClean="0">
                <a:latin typeface="Calibri" panose="020F0502020204030204" pitchFamily="34" charset="0"/>
                <a:cs typeface="Calibri" panose="020F0502020204030204" pitchFamily="34" charset="0"/>
              </a:rPr>
              <a:t>Fatty</a:t>
            </a:r>
            <a:r>
              <a:rPr lang="en" dirty="0" smtClean="0">
                <a:latin typeface="Calibri" panose="020F0502020204030204" pitchFamily="34" charset="0"/>
                <a:cs typeface="Calibri" panose="020F0502020204030204" pitchFamily="34" charset="0"/>
              </a:rPr>
              <a:t> </a:t>
            </a:r>
            <a:r>
              <a:rPr lang="en" dirty="0">
                <a:latin typeface="Calibri" panose="020F0502020204030204" pitchFamily="34" charset="0"/>
                <a:cs typeface="Calibri" panose="020F0502020204030204" pitchFamily="34" charset="0"/>
              </a:rPr>
              <a:t>embolism</a:t>
            </a:r>
            <a:endParaRPr lang="en-US" dirty="0">
              <a:latin typeface="Calibri" panose="020F0502020204030204" pitchFamily="34" charset="0"/>
              <a:cs typeface="Calibri" panose="020F0502020204030204" pitchFamily="34" charset="0"/>
            </a:endParaRPr>
          </a:p>
          <a:p>
            <a:pPr eaLnBrk="1" hangingPunct="1">
              <a:defRPr/>
            </a:pPr>
            <a:r>
              <a:rPr lang="en" dirty="0" err="1">
                <a:latin typeface="Calibri" panose="020F0502020204030204" pitchFamily="34" charset="0"/>
                <a:cs typeface="Calibri" panose="020F0502020204030204" pitchFamily="34" charset="0"/>
              </a:rPr>
              <a:t>Inhalation</a:t>
            </a:r>
            <a:r>
              <a:rPr lang="en" dirty="0">
                <a:latin typeface="Calibri" panose="020F0502020204030204" pitchFamily="34" charset="0"/>
                <a:cs typeface="Calibri" panose="020F0502020204030204" pitchFamily="34" charset="0"/>
              </a:rPr>
              <a:t> </a:t>
            </a:r>
            <a:r>
              <a:rPr lang="en" dirty="0" err="1">
                <a:latin typeface="Calibri" panose="020F0502020204030204" pitchFamily="34" charset="0"/>
                <a:cs typeface="Calibri" panose="020F0502020204030204" pitchFamily="34" charset="0"/>
              </a:rPr>
              <a:t>damage</a:t>
            </a:r>
            <a:r>
              <a:rPr lang="en" dirty="0">
                <a:latin typeface="Calibri" panose="020F0502020204030204" pitchFamily="34" charset="0"/>
                <a:cs typeface="Calibri" panose="020F0502020204030204" pitchFamily="34" charset="0"/>
              </a:rPr>
              <a:t> </a:t>
            </a:r>
          </a:p>
          <a:p>
            <a:pPr marL="0" indent="0">
              <a:buNone/>
              <a:defRPr/>
            </a:pPr>
            <a:r>
              <a:rPr lang="en" dirty="0" smtClean="0">
                <a:latin typeface="Calibri" panose="020F0502020204030204" pitchFamily="34" charset="0"/>
                <a:cs typeface="Calibri" panose="020F0502020204030204" pitchFamily="34" charset="0"/>
              </a:rPr>
              <a:t>                        ↓</a:t>
            </a:r>
            <a:endParaRPr lang="sr-Latn-RS" dirty="0">
              <a:latin typeface="Calibri" panose="020F0502020204030204" pitchFamily="34" charset="0"/>
              <a:cs typeface="Calibri" panose="020F0502020204030204" pitchFamily="34" charset="0"/>
            </a:endParaRPr>
          </a:p>
          <a:p>
            <a:pPr marL="0" indent="0">
              <a:buNone/>
              <a:defRPr/>
            </a:pPr>
            <a:r>
              <a:rPr lang="sr-Latn-RS" sz="2800" dirty="0" smtClean="0">
                <a:latin typeface="Calibri" panose="020F0502020204030204" pitchFamily="34" charset="0"/>
                <a:cs typeface="Calibri" panose="020F0502020204030204" pitchFamily="34" charset="0"/>
              </a:rPr>
              <a:t>    </a:t>
            </a:r>
            <a:r>
              <a:rPr lang="en" sz="2800" dirty="0" smtClean="0">
                <a:latin typeface="Calibri" panose="020F0502020204030204" pitchFamily="34" charset="0"/>
                <a:cs typeface="Calibri" panose="020F0502020204030204" pitchFamily="34" charset="0"/>
              </a:rPr>
              <a:t>PRIMARY </a:t>
            </a:r>
            <a:r>
              <a:rPr lang="en" sz="2800" dirty="0">
                <a:latin typeface="Calibri" panose="020F0502020204030204" pitchFamily="34" charset="0"/>
                <a:cs typeface="Calibri" panose="020F0502020204030204" pitchFamily="34" charset="0"/>
              </a:rPr>
              <a:t>ARDS</a:t>
            </a:r>
            <a:endParaRPr lang="en-US" sz="2800" dirty="0">
              <a:latin typeface="Calibri" panose="020F0502020204030204" pitchFamily="34" charset="0"/>
              <a:cs typeface="Calibri" panose="020F0502020204030204" pitchFamily="34" charset="0"/>
            </a:endParaRPr>
          </a:p>
        </p:txBody>
      </p:sp>
      <p:sp>
        <p:nvSpPr>
          <p:cNvPr id="176133" name="Text Placeholder 4"/>
          <p:cNvSpPr>
            <a:spLocks noGrp="1"/>
          </p:cNvSpPr>
          <p:nvPr>
            <p:ph type="body" sz="quarter" idx="3"/>
          </p:nvPr>
        </p:nvSpPr>
        <p:spPr>
          <a:xfrm>
            <a:off x="7166957" y="1969475"/>
            <a:ext cx="3737477" cy="576262"/>
          </a:xfrm>
          <a:solidFill>
            <a:srgbClr val="0070C0"/>
          </a:solidFill>
          <a:ln>
            <a:solidFill>
              <a:srgbClr val="0070C0"/>
            </a:solidFill>
            <a:miter lim="800000"/>
            <a:headEnd/>
            <a:tailEnd/>
          </a:ln>
        </p:spPr>
        <p:txBody>
          <a:bodyPr/>
          <a:lstStyle/>
          <a:p>
            <a:pPr algn="ctr" eaLnBrk="1" hangingPunct="1"/>
            <a:r>
              <a:rPr lang="en" altLang="en-US" sz="2800" b="1" dirty="0">
                <a:latin typeface="Calibri" panose="020F0502020204030204" pitchFamily="34" charset="0"/>
                <a:cs typeface="Calibri" panose="020F0502020204030204" pitchFamily="34" charset="0"/>
              </a:rPr>
              <a:t>INDIRECT</a:t>
            </a:r>
          </a:p>
        </p:txBody>
      </p:sp>
      <p:sp>
        <p:nvSpPr>
          <p:cNvPr id="6" name="Content Placeholder 5"/>
          <p:cNvSpPr>
            <a:spLocks noGrp="1"/>
          </p:cNvSpPr>
          <p:nvPr>
            <p:ph sz="quarter" idx="4"/>
          </p:nvPr>
        </p:nvSpPr>
        <p:spPr/>
        <p:txBody>
          <a:bodyPr>
            <a:normAutofit fontScale="92500" lnSpcReduction="10000"/>
          </a:bodyPr>
          <a:lstStyle/>
          <a:p>
            <a:pPr eaLnBrk="1" hangingPunct="1">
              <a:defRPr/>
            </a:pPr>
            <a:r>
              <a:rPr lang="en" dirty="0">
                <a:solidFill>
                  <a:srgbClr val="FF0000"/>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Sepsis </a:t>
            </a:r>
            <a:r>
              <a:rPr lang="en" dirty="0" smtClean="0">
                <a:solidFill>
                  <a:srgbClr val="FF0000"/>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(Gr-</a:t>
            </a:r>
            <a:r>
              <a:rPr lang="sr-Latn-RS" dirty="0" smtClean="0">
                <a:solidFill>
                  <a:srgbClr val="FF0000"/>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negative </a:t>
            </a:r>
            <a:r>
              <a:rPr lang="en" dirty="0" smtClean="0">
                <a:solidFill>
                  <a:srgbClr val="FF0000"/>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bacteria!)</a:t>
            </a:r>
          </a:p>
          <a:p>
            <a:pPr eaLnBrk="1" hangingPunct="1">
              <a:defRPr/>
            </a:pPr>
            <a:r>
              <a:rPr lang="en" b="1" dirty="0" smtClean="0">
                <a:solidFill>
                  <a:srgbClr val="002060"/>
                </a:solidFill>
                <a:latin typeface="Calibri" panose="020F0502020204030204" pitchFamily="34" charset="0"/>
                <a:cs typeface="Calibri" panose="020F0502020204030204" pitchFamily="34" charset="0"/>
              </a:rPr>
              <a:t>Polytrauma </a:t>
            </a:r>
            <a:r>
              <a:rPr lang="en" b="1" dirty="0">
                <a:solidFill>
                  <a:srgbClr val="002060"/>
                </a:solidFill>
                <a:latin typeface="Calibri" panose="020F0502020204030204" pitchFamily="34" charset="0"/>
                <a:cs typeface="Calibri" panose="020F0502020204030204" pitchFamily="34" charset="0"/>
              </a:rPr>
              <a:t>with </a:t>
            </a:r>
            <a:r>
              <a:rPr lang="en" b="1" dirty="0" smtClean="0">
                <a:solidFill>
                  <a:srgbClr val="002060"/>
                </a:solidFill>
                <a:latin typeface="Calibri" panose="020F0502020204030204" pitchFamily="34" charset="0"/>
                <a:cs typeface="Calibri" panose="020F0502020204030204" pitchFamily="34" charset="0"/>
              </a:rPr>
              <a:t>shock</a:t>
            </a:r>
            <a:endParaRPr lang="sr-Latn-RS" b="1" dirty="0" smtClean="0">
              <a:solidFill>
                <a:srgbClr val="002060"/>
              </a:solidFill>
              <a:latin typeface="Calibri" panose="020F0502020204030204" pitchFamily="34" charset="0"/>
              <a:cs typeface="Calibri" panose="020F0502020204030204" pitchFamily="34" charset="0"/>
            </a:endParaRPr>
          </a:p>
          <a:p>
            <a:pPr eaLnBrk="1" hangingPunct="1">
              <a:defRPr/>
            </a:pPr>
            <a:r>
              <a:rPr lang="en" dirty="0" smtClean="0">
                <a:latin typeface="Calibri" panose="020F0502020204030204" pitchFamily="34" charset="0"/>
                <a:cs typeface="Calibri" panose="020F0502020204030204" pitchFamily="34" charset="0"/>
              </a:rPr>
              <a:t>Multiple transfusion          </a:t>
            </a:r>
            <a:endParaRPr lang="en-US" dirty="0">
              <a:latin typeface="Calibri" panose="020F0502020204030204" pitchFamily="34" charset="0"/>
              <a:cs typeface="Calibri" panose="020F0502020204030204" pitchFamily="34" charset="0"/>
            </a:endParaRPr>
          </a:p>
          <a:p>
            <a:pPr eaLnBrk="1" hangingPunct="1">
              <a:defRPr/>
            </a:pPr>
            <a:r>
              <a:rPr lang="en" dirty="0" err="1" smtClean="0">
                <a:latin typeface="Calibri" panose="020F0502020204030204" pitchFamily="34" charset="0"/>
                <a:cs typeface="Calibri" panose="020F0502020204030204" pitchFamily="34" charset="0"/>
              </a:rPr>
              <a:t>Pancreatitis</a:t>
            </a:r>
            <a:endParaRPr lang="sr-Latn-RS" dirty="0" smtClean="0">
              <a:latin typeface="Calibri" panose="020F0502020204030204" pitchFamily="34" charset="0"/>
              <a:cs typeface="Calibri" panose="020F0502020204030204" pitchFamily="34" charset="0"/>
            </a:endParaRPr>
          </a:p>
          <a:p>
            <a:pPr eaLnBrk="1" hangingPunct="1">
              <a:defRPr/>
            </a:pPr>
            <a:r>
              <a:rPr lang="en" dirty="0" err="1" smtClean="0">
                <a:latin typeface="Calibri" panose="020F0502020204030204" pitchFamily="34" charset="0"/>
                <a:cs typeface="Calibri" panose="020F0502020204030204" pitchFamily="34" charset="0"/>
              </a:rPr>
              <a:t>Burns</a:t>
            </a:r>
            <a:r>
              <a:rPr lang="en" dirty="0" smtClean="0">
                <a:latin typeface="Calibri" panose="020F0502020204030204" pitchFamily="34" charset="0"/>
                <a:cs typeface="Calibri" panose="020F0502020204030204" pitchFamily="34" charset="0"/>
              </a:rPr>
              <a:t> </a:t>
            </a:r>
            <a:endParaRPr lang="sr-Latn-RS" dirty="0" smtClean="0">
              <a:latin typeface="Calibri" panose="020F0502020204030204" pitchFamily="34" charset="0"/>
              <a:cs typeface="Calibri" panose="020F0502020204030204" pitchFamily="34" charset="0"/>
            </a:endParaRPr>
          </a:p>
          <a:p>
            <a:pPr eaLnBrk="1" hangingPunct="1">
              <a:defRPr/>
            </a:pPr>
            <a:r>
              <a:rPr lang="en" dirty="0" err="1" smtClean="0">
                <a:latin typeface="Calibri" panose="020F0502020204030204" pitchFamily="34" charset="0"/>
                <a:cs typeface="Calibri" panose="020F0502020204030204" pitchFamily="34" charset="0"/>
              </a:rPr>
              <a:t>Overdose </a:t>
            </a:r>
            <a:r>
              <a:rPr lang="en" dirty="0" smtClean="0">
                <a:latin typeface="Calibri" panose="020F0502020204030204" pitchFamily="34" charset="0"/>
                <a:cs typeface="Calibri" panose="020F0502020204030204" pitchFamily="34" charset="0"/>
              </a:rPr>
              <a:t>with sedatives or tricyclic antidepressants</a:t>
            </a:r>
            <a:r>
              <a:rPr lang="en" sz="2000" dirty="0">
                <a:latin typeface="Calibri" panose="020F0502020204030204" pitchFamily="34" charset="0"/>
                <a:cs typeface="Calibri" panose="020F0502020204030204" pitchFamily="34" charset="0"/>
              </a:rPr>
              <a:t>                                                  </a:t>
            </a:r>
          </a:p>
          <a:p>
            <a:pPr marL="0" indent="0">
              <a:buNone/>
              <a:defRPr/>
            </a:pPr>
            <a:r>
              <a:rPr lang="en" sz="2000" dirty="0">
                <a:latin typeface="Calibri" panose="020F0502020204030204" pitchFamily="34" charset="0"/>
                <a:cs typeface="Calibri" panose="020F0502020204030204" pitchFamily="34" charset="0"/>
              </a:rPr>
              <a:t>         </a:t>
            </a:r>
            <a:r>
              <a:rPr lang="en" sz="2800" dirty="0" smtClean="0">
                <a:latin typeface="Calibri" panose="020F0502020204030204" pitchFamily="34" charset="0"/>
                <a:cs typeface="Calibri" panose="020F0502020204030204" pitchFamily="34" charset="0"/>
              </a:rPr>
              <a:t>↓</a:t>
            </a:r>
            <a:endParaRPr lang="sr-Latn-RS" sz="2800" dirty="0" smtClean="0">
              <a:latin typeface="Calibri" panose="020F0502020204030204" pitchFamily="34" charset="0"/>
              <a:cs typeface="Calibri" panose="020F0502020204030204" pitchFamily="34" charset="0"/>
            </a:endParaRPr>
          </a:p>
          <a:p>
            <a:pPr marL="0" indent="0">
              <a:buNone/>
              <a:defRPr/>
            </a:pPr>
            <a:r>
              <a:rPr lang="en" sz="2800" dirty="0" smtClean="0">
                <a:latin typeface="Calibri" panose="020F0502020204030204" pitchFamily="34" charset="0"/>
                <a:cs typeface="Calibri" panose="020F0502020204030204" pitchFamily="34" charset="0"/>
              </a:rPr>
              <a:t>SECONDARY </a:t>
            </a:r>
            <a:r>
              <a:rPr lang="en" sz="2800" dirty="0">
                <a:latin typeface="Calibri" panose="020F0502020204030204" pitchFamily="34" charset="0"/>
                <a:cs typeface="Calibri" panose="020F0502020204030204" pitchFamily="34" charset="0"/>
              </a:rPr>
              <a:t>ARDS</a:t>
            </a:r>
            <a:endParaRPr lang="en-US" sz="2800" dirty="0">
              <a:latin typeface="Calibri" panose="020F0502020204030204" pitchFamily="34" charset="0"/>
              <a:cs typeface="Calibri" panose="020F0502020204030204" pitchFamily="34" charset="0"/>
            </a:endParaRPr>
          </a:p>
          <a:p>
            <a:pPr eaLnBrk="1" hangingPunct="1">
              <a:defRPr/>
            </a:pPr>
            <a:endParaRPr lang="en-US" dirty="0">
              <a:latin typeface="Calibri" panose="020F0502020204030204" pitchFamily="34" charset="0"/>
              <a:cs typeface="Calibri" panose="020F0502020204030204" pitchFamily="34" charset="0"/>
            </a:endParaRPr>
          </a:p>
        </p:txBody>
      </p:sp>
      <p:pic>
        <p:nvPicPr>
          <p:cNvPr id="7" name="Picture 2"/>
          <p:cNvPicPr>
            <a:picLocks noChangeAspect="1" noChangeArrowheads="1"/>
          </p:cNvPicPr>
          <p:nvPr/>
        </p:nvPicPr>
        <p:blipFill>
          <a:blip r:embed="rId2"/>
          <a:srcRect/>
          <a:stretch>
            <a:fillRect/>
          </a:stretch>
        </p:blipFill>
        <p:spPr bwMode="auto">
          <a:xfrm>
            <a:off x="837992" y="1592142"/>
            <a:ext cx="1516368" cy="1330928"/>
          </a:xfrm>
          <a:prstGeom prst="rect">
            <a:avLst/>
          </a:prstGeom>
          <a:ln>
            <a:noFill/>
          </a:ln>
          <a:effectLst>
            <a:softEdge rad="112500"/>
          </a:effectLst>
        </p:spPr>
      </p:pic>
    </p:spTree>
    <p:extLst>
      <p:ext uri="{BB962C8B-B14F-4D97-AF65-F5344CB8AC3E}">
        <p14:creationId xmlns:p14="http://schemas.microsoft.com/office/powerpoint/2010/main" val="2934062269"/>
      </p:ext>
    </p:extLst>
  </p:cSld>
  <p:clrMapOvr>
    <a:masterClrMapping/>
  </p:clrMapOvr>
  <p:transition spd="slow"/>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Title 1"/>
          <p:cNvSpPr>
            <a:spLocks noGrp="1"/>
          </p:cNvSpPr>
          <p:nvPr>
            <p:ph type="title"/>
          </p:nvPr>
        </p:nvSpPr>
        <p:spPr>
          <a:xfrm>
            <a:off x="1740071" y="588940"/>
            <a:ext cx="8911687" cy="1280890"/>
          </a:xfrm>
        </p:spPr>
        <p:txBody>
          <a:bodyPr>
            <a:normAutofit/>
          </a:bodyPr>
          <a:lstStyle/>
          <a:p>
            <a:r>
              <a:rPr lang="en" altLang="en-US" b="1" dirty="0">
                <a:solidFill>
                  <a:schemeClr val="accent6">
                    <a:lumMod val="75000"/>
                  </a:schemeClr>
                </a:solidFill>
                <a:cs typeface="Calibri" panose="020F0502020204030204" pitchFamily="34" charset="0"/>
              </a:rPr>
              <a:t>PATHOGENESIS</a:t>
            </a:r>
            <a:endParaRPr lang="en-US" altLang="en-US" b="1" dirty="0">
              <a:solidFill>
                <a:schemeClr val="accent6">
                  <a:lumMod val="75000"/>
                </a:schemeClr>
              </a:solidFill>
            </a:endParaRPr>
          </a:p>
        </p:txBody>
      </p:sp>
      <p:sp>
        <p:nvSpPr>
          <p:cNvPr id="180227" name="Content Placeholder 2"/>
          <p:cNvSpPr>
            <a:spLocks noGrp="1"/>
          </p:cNvSpPr>
          <p:nvPr>
            <p:ph idx="1"/>
          </p:nvPr>
        </p:nvSpPr>
        <p:spPr>
          <a:xfrm>
            <a:off x="1740071" y="2005413"/>
            <a:ext cx="8915400" cy="3777622"/>
          </a:xfrm>
          <a:solidFill>
            <a:schemeClr val="accent5">
              <a:lumMod val="60000"/>
              <a:lumOff val="40000"/>
            </a:schemeClr>
          </a:solidFill>
        </p:spPr>
        <p:txBody>
          <a:bodyPr>
            <a:normAutofit/>
          </a:bodyPr>
          <a:lstStyle/>
          <a:p>
            <a:pPr marL="0" indent="0" algn="ctr">
              <a:spcBef>
                <a:spcPct val="0"/>
              </a:spcBef>
              <a:buNone/>
            </a:pPr>
            <a:r>
              <a:rPr lang="en" altLang="en-US" sz="2400" b="1" dirty="0">
                <a:solidFill>
                  <a:schemeClr val="accent6">
                    <a:lumMod val="75000"/>
                  </a:schemeClr>
                </a:solidFill>
                <a:cs typeface="Calibri" panose="020F0502020204030204" pitchFamily="34" charset="0"/>
              </a:rPr>
              <a:t>Increased permeability</a:t>
            </a:r>
          </a:p>
          <a:p>
            <a:pPr marL="0" indent="0" algn="ctr">
              <a:spcBef>
                <a:spcPct val="0"/>
              </a:spcBef>
              <a:buNone/>
            </a:pPr>
            <a:r>
              <a:rPr lang="en" altLang="en-US" sz="2400" b="1" dirty="0">
                <a:solidFill>
                  <a:schemeClr val="accent6">
                    <a:lumMod val="75000"/>
                  </a:schemeClr>
                </a:solidFill>
                <a:cs typeface="Calibri" panose="020F0502020204030204" pitchFamily="34" charset="0"/>
              </a:rPr>
              <a:t>↓              </a:t>
            </a:r>
          </a:p>
          <a:p>
            <a:pPr marL="0" indent="0" algn="ctr">
              <a:spcBef>
                <a:spcPct val="0"/>
              </a:spcBef>
              <a:buNone/>
            </a:pPr>
            <a:r>
              <a:rPr lang="en" altLang="en-US" sz="2400" b="1" dirty="0">
                <a:solidFill>
                  <a:schemeClr val="accent6">
                    <a:lumMod val="75000"/>
                  </a:schemeClr>
                </a:solidFill>
                <a:cs typeface="Calibri" panose="020F0502020204030204" pitchFamily="34" charset="0"/>
              </a:rPr>
              <a:t>Edema of the interstitium</a:t>
            </a:r>
          </a:p>
          <a:p>
            <a:pPr marL="0" indent="0" algn="ctr">
              <a:spcBef>
                <a:spcPct val="0"/>
              </a:spcBef>
              <a:buNone/>
            </a:pPr>
            <a:r>
              <a:rPr lang="en" altLang="en-US" sz="2400" b="1" dirty="0">
                <a:solidFill>
                  <a:schemeClr val="accent6">
                    <a:lumMod val="75000"/>
                  </a:schemeClr>
                </a:solidFill>
                <a:cs typeface="Calibri" panose="020F0502020204030204" pitchFamily="34" charset="0"/>
              </a:rPr>
              <a:t>↓</a:t>
            </a:r>
            <a:endParaRPr lang="en-US" altLang="en-US" sz="2400" b="1" dirty="0">
              <a:solidFill>
                <a:schemeClr val="accent6">
                  <a:lumMod val="75000"/>
                </a:schemeClr>
              </a:solidFill>
              <a:cs typeface="Calibri" panose="020F0502020204030204" pitchFamily="34" charset="0"/>
            </a:endParaRPr>
          </a:p>
          <a:p>
            <a:pPr marL="0" indent="0" algn="ctr">
              <a:spcBef>
                <a:spcPct val="0"/>
              </a:spcBef>
              <a:buNone/>
            </a:pPr>
            <a:r>
              <a:rPr lang="en" altLang="en-US" sz="2400" b="1" dirty="0">
                <a:solidFill>
                  <a:schemeClr val="accent6">
                    <a:lumMod val="75000"/>
                  </a:schemeClr>
                </a:solidFill>
                <a:cs typeface="Calibri" panose="020F0502020204030204" pitchFamily="34" charset="0"/>
              </a:rPr>
              <a:t>Alveolar edema</a:t>
            </a:r>
          </a:p>
          <a:p>
            <a:pPr marL="0" indent="0" algn="ctr">
              <a:spcBef>
                <a:spcPct val="0"/>
              </a:spcBef>
              <a:buNone/>
            </a:pPr>
            <a:endParaRPr lang="en-US" altLang="en-US" sz="2400" b="1" dirty="0">
              <a:solidFill>
                <a:schemeClr val="accent6">
                  <a:lumMod val="75000"/>
                </a:schemeClr>
              </a:solidFill>
              <a:cs typeface="Calibri" panose="020F0502020204030204" pitchFamily="34" charset="0"/>
            </a:endParaRPr>
          </a:p>
          <a:p>
            <a:pPr marL="0" indent="0">
              <a:spcBef>
                <a:spcPct val="0"/>
              </a:spcBef>
              <a:buNone/>
            </a:pPr>
            <a:endParaRPr lang="en-US" altLang="en-US" sz="2400" b="1" dirty="0">
              <a:solidFill>
                <a:schemeClr val="accent6">
                  <a:lumMod val="75000"/>
                </a:schemeClr>
              </a:solidFill>
              <a:cs typeface="Calibri" panose="020F0502020204030204" pitchFamily="34" charset="0"/>
            </a:endParaRPr>
          </a:p>
          <a:p>
            <a:pPr marL="0" indent="0">
              <a:spcBef>
                <a:spcPct val="0"/>
              </a:spcBef>
              <a:buNone/>
            </a:pPr>
            <a:r>
              <a:rPr lang="en" altLang="en-US" sz="2400" b="1" dirty="0">
                <a:solidFill>
                  <a:schemeClr val="accent6">
                    <a:lumMod val="75000"/>
                  </a:schemeClr>
                </a:solidFill>
                <a:cs typeface="Calibri" panose="020F0502020204030204" pitchFamily="34" charset="0"/>
              </a:rPr>
              <a:t>Atelectasis – collapse of the alveoli / secondary phenomenon </a:t>
            </a:r>
            <a:r>
              <a:rPr lang="en" altLang="en-US" sz="2400" b="1" dirty="0" smtClean="0">
                <a:solidFill>
                  <a:schemeClr val="accent6">
                    <a:lumMod val="75000"/>
                  </a:schemeClr>
                </a:solidFill>
                <a:cs typeface="Calibri" panose="020F0502020204030204" pitchFamily="34" charset="0"/>
              </a:rPr>
              <a:t>(</a:t>
            </a:r>
            <a:r>
              <a:rPr lang="en" altLang="en-US" sz="2400" b="1" dirty="0">
                <a:solidFill>
                  <a:schemeClr val="accent6">
                    <a:lumMod val="75000"/>
                  </a:schemeClr>
                </a:solidFill>
                <a:cs typeface="Calibri" panose="020F0502020204030204" pitchFamily="34" charset="0"/>
              </a:rPr>
              <a:t>deficiency of surfactant: ↑decomposition and ↓ creation due </a:t>
            </a:r>
            <a:r>
              <a:rPr lang="en" altLang="en-US" sz="2400" b="1" dirty="0" smtClean="0">
                <a:solidFill>
                  <a:schemeClr val="accent6">
                    <a:lumMod val="75000"/>
                  </a:schemeClr>
                </a:solidFill>
                <a:cs typeface="Calibri" panose="020F0502020204030204" pitchFamily="34" charset="0"/>
              </a:rPr>
              <a:t>to</a:t>
            </a:r>
            <a:r>
              <a:rPr lang="sr-Latn-RS" altLang="en-US" sz="2400" b="1" dirty="0" smtClean="0">
                <a:solidFill>
                  <a:schemeClr val="accent6">
                    <a:lumMod val="75000"/>
                  </a:schemeClr>
                </a:solidFill>
                <a:cs typeface="Calibri" panose="020F0502020204030204" pitchFamily="34" charset="0"/>
              </a:rPr>
              <a:t> </a:t>
            </a:r>
            <a:r>
              <a:rPr lang="en" altLang="en-US" sz="2400" b="1" dirty="0" smtClean="0">
                <a:solidFill>
                  <a:schemeClr val="accent6">
                    <a:lumMod val="75000"/>
                  </a:schemeClr>
                </a:solidFill>
                <a:cs typeface="Calibri" panose="020F0502020204030204" pitchFamily="34" charset="0"/>
              </a:rPr>
              <a:t>damage </a:t>
            </a:r>
            <a:r>
              <a:rPr lang="en" altLang="en-US" sz="2400" b="1" dirty="0">
                <a:solidFill>
                  <a:schemeClr val="accent6">
                    <a:lumMod val="75000"/>
                  </a:schemeClr>
                </a:solidFill>
                <a:cs typeface="Calibri" panose="020F0502020204030204" pitchFamily="34" charset="0"/>
              </a:rPr>
              <a:t>to pneumocytes type II)</a:t>
            </a:r>
          </a:p>
          <a:p>
            <a:pPr marL="0" indent="0">
              <a:spcBef>
                <a:spcPct val="0"/>
              </a:spcBef>
              <a:buNone/>
            </a:pPr>
            <a:endParaRPr lang="en-US" altLang="en-US" sz="2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941723573"/>
      </p:ext>
    </p:extLst>
  </p:cSld>
  <p:clrMapOvr>
    <a:masterClrMapping/>
  </p:clrMapOvr>
  <p:transition spd="slow"/>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5" name="Content Placeholder 2"/>
          <p:cNvSpPr>
            <a:spLocks noGrp="1"/>
          </p:cNvSpPr>
          <p:nvPr>
            <p:ph idx="1"/>
          </p:nvPr>
        </p:nvSpPr>
        <p:spPr>
          <a:xfrm>
            <a:off x="1816311" y="1807874"/>
            <a:ext cx="8915400" cy="3777622"/>
          </a:xfrm>
        </p:spPr>
        <p:txBody>
          <a:bodyPr>
            <a:normAutofit/>
          </a:bodyPr>
          <a:lstStyle/>
          <a:p>
            <a:endParaRPr lang="en-US" altLang="en-US" dirty="0" smtClean="0">
              <a:latin typeface="Calibri" panose="020F0502020204030204" pitchFamily="34" charset="0"/>
              <a:cs typeface="Calibri" panose="020F0502020204030204" pitchFamily="34" charset="0"/>
            </a:endParaRPr>
          </a:p>
          <a:p>
            <a:r>
              <a:rPr lang="en" altLang="en-US" sz="2400" b="1" dirty="0">
                <a:solidFill>
                  <a:schemeClr val="accent6">
                    <a:lumMod val="75000"/>
                  </a:schemeClr>
                </a:solidFill>
                <a:cs typeface="Calibri" panose="020F0502020204030204" pitchFamily="34" charset="0"/>
              </a:rPr>
              <a:t>After the initial phase of exudation, proliferation </a:t>
            </a:r>
            <a:r>
              <a:rPr lang="sr-Latn-RS" altLang="en-US" sz="2400" b="1" dirty="0" smtClean="0">
                <a:solidFill>
                  <a:schemeClr val="accent6">
                    <a:lumMod val="75000"/>
                  </a:schemeClr>
                </a:solidFill>
                <a:cs typeface="Calibri" panose="020F0502020204030204" pitchFamily="34" charset="0"/>
              </a:rPr>
              <a:t>phase </a:t>
            </a:r>
            <a:r>
              <a:rPr lang="en" altLang="en-US" sz="2400" b="1" dirty="0" smtClean="0">
                <a:solidFill>
                  <a:schemeClr val="accent6">
                    <a:lumMod val="75000"/>
                  </a:schemeClr>
                </a:solidFill>
                <a:cs typeface="Calibri" panose="020F0502020204030204" pitchFamily="34" charset="0"/>
              </a:rPr>
              <a:t>follows </a:t>
            </a:r>
            <a:r>
              <a:rPr lang="sr-Latn-RS" altLang="en-US" sz="2400" b="1" dirty="0" smtClean="0">
                <a:solidFill>
                  <a:schemeClr val="accent6">
                    <a:lumMod val="75000"/>
                  </a:schemeClr>
                </a:solidFill>
                <a:cs typeface="Calibri" panose="020F0502020204030204" pitchFamily="34" charset="0"/>
              </a:rPr>
              <a:t>- </a:t>
            </a:r>
            <a:r>
              <a:rPr lang="en" altLang="en-US" sz="2400" b="1" dirty="0" smtClean="0">
                <a:solidFill>
                  <a:schemeClr val="accent6">
                    <a:lumMod val="75000"/>
                  </a:schemeClr>
                </a:solidFill>
                <a:cs typeface="Calibri" panose="020F0502020204030204" pitchFamily="34" charset="0"/>
              </a:rPr>
              <a:t>fibroblasts </a:t>
            </a:r>
            <a:r>
              <a:rPr lang="en" altLang="en-US" sz="2400" b="1" dirty="0">
                <a:solidFill>
                  <a:schemeClr val="accent6">
                    <a:lumMod val="75000"/>
                  </a:schemeClr>
                </a:solidFill>
                <a:cs typeface="Calibri" panose="020F0502020204030204" pitchFamily="34" charset="0"/>
              </a:rPr>
              <a:t>mixed with inflammatory cells mainly                            within </a:t>
            </a:r>
            <a:r>
              <a:rPr lang="sr-Latn-RS" altLang="en-US" sz="2400" b="1" dirty="0" smtClean="0">
                <a:solidFill>
                  <a:schemeClr val="accent6">
                    <a:lumMod val="75000"/>
                  </a:schemeClr>
                </a:solidFill>
                <a:cs typeface="Calibri" panose="020F0502020204030204" pitchFamily="34" charset="0"/>
              </a:rPr>
              <a:t>the interstitium</a:t>
            </a:r>
            <a:r>
              <a:rPr lang="en" altLang="en-US" sz="2400" b="1" dirty="0" smtClean="0">
                <a:solidFill>
                  <a:schemeClr val="accent6">
                    <a:lumMod val="75000"/>
                  </a:schemeClr>
                </a:solidFill>
                <a:cs typeface="Calibri" panose="020F0502020204030204" pitchFamily="34" charset="0"/>
              </a:rPr>
              <a:t> </a:t>
            </a:r>
            <a:r>
              <a:rPr lang="en" altLang="en-US" sz="2400" b="1" dirty="0">
                <a:solidFill>
                  <a:schemeClr val="accent6">
                    <a:lumMod val="75000"/>
                  </a:schemeClr>
                </a:solidFill>
                <a:cs typeface="Calibri" panose="020F0502020204030204" pitchFamily="34" charset="0"/>
              </a:rPr>
              <a:t>and type II pneumocyte </a:t>
            </a:r>
            <a:r>
              <a:rPr lang="sr-Latn-RS" altLang="en-US" sz="2400" b="1" dirty="0" smtClean="0">
                <a:solidFill>
                  <a:schemeClr val="accent6">
                    <a:lumMod val="75000"/>
                  </a:schemeClr>
                </a:solidFill>
                <a:cs typeface="Calibri" panose="020F0502020204030204" pitchFamily="34" charset="0"/>
              </a:rPr>
              <a:t>proliferate, which causes </a:t>
            </a:r>
            <a:r>
              <a:rPr lang="en" altLang="en-US" sz="2400" b="1" dirty="0" smtClean="0">
                <a:solidFill>
                  <a:srgbClr val="002060"/>
                </a:solidFill>
                <a:cs typeface="Calibri" panose="020F0502020204030204" pitchFamily="34" charset="0"/>
              </a:rPr>
              <a:t>"PROLIFERATIVE</a:t>
            </a:r>
            <a:r>
              <a:rPr lang="en" altLang="en-US" sz="2400" b="1" dirty="0">
                <a:solidFill>
                  <a:srgbClr val="002060"/>
                </a:solidFill>
                <a:cs typeface="Calibri" panose="020F0502020204030204" pitchFamily="34" charset="0"/>
              </a:rPr>
              <a:t>" phase </a:t>
            </a:r>
            <a:r>
              <a:rPr lang="en" altLang="en-US" sz="2400" b="1" dirty="0">
                <a:solidFill>
                  <a:schemeClr val="accent6">
                    <a:lumMod val="75000"/>
                  </a:schemeClr>
                </a:solidFill>
                <a:cs typeface="Calibri" panose="020F0502020204030204" pitchFamily="34" charset="0"/>
              </a:rPr>
              <a:t>which usually lasts 3 weeks in survivors</a:t>
            </a:r>
          </a:p>
          <a:p>
            <a:endParaRPr lang="en-US" altLang="en-US" sz="2400" b="1" dirty="0">
              <a:solidFill>
                <a:schemeClr val="accent6">
                  <a:lumMod val="75000"/>
                </a:schemeClr>
              </a:solidFill>
              <a:cs typeface="Calibri" panose="020F0502020204030204" pitchFamily="34" charset="0"/>
            </a:endParaRPr>
          </a:p>
          <a:p>
            <a:r>
              <a:rPr lang="en" altLang="en-US" sz="2400" b="1" dirty="0">
                <a:solidFill>
                  <a:schemeClr val="accent6">
                    <a:lumMod val="75000"/>
                  </a:schemeClr>
                </a:solidFill>
                <a:cs typeface="Calibri" panose="020F0502020204030204" pitchFamily="34" charset="0"/>
              </a:rPr>
              <a:t>Interstitial fibrosis is a characteristic of the third </a:t>
            </a:r>
            <a:r>
              <a:rPr lang="sr-Latn-RS" altLang="en-US" sz="2400" b="1" dirty="0" smtClean="0">
                <a:solidFill>
                  <a:schemeClr val="accent6">
                    <a:lumMod val="75000"/>
                  </a:schemeClr>
                </a:solidFill>
                <a:cs typeface="Calibri" panose="020F0502020204030204" pitchFamily="34" charset="0"/>
              </a:rPr>
              <a:t>- </a:t>
            </a:r>
            <a:r>
              <a:rPr lang="en" altLang="en-US" sz="2400" b="1" dirty="0" smtClean="0">
                <a:solidFill>
                  <a:srgbClr val="002060"/>
                </a:solidFill>
                <a:cs typeface="Calibri" panose="020F0502020204030204" pitchFamily="34" charset="0"/>
              </a:rPr>
              <a:t>"</a:t>
            </a:r>
            <a:r>
              <a:rPr lang="en" altLang="en-US" sz="2400" b="1" dirty="0">
                <a:solidFill>
                  <a:srgbClr val="002060"/>
                </a:solidFill>
                <a:cs typeface="Calibri" panose="020F0502020204030204" pitchFamily="34" charset="0"/>
              </a:rPr>
              <a:t>FIBROTIC" phase</a:t>
            </a:r>
            <a:endParaRPr lang="en-US" altLang="en-US" sz="2400" b="1" dirty="0">
              <a:solidFill>
                <a:srgbClr val="002060"/>
              </a:solidFill>
            </a:endParaRPr>
          </a:p>
        </p:txBody>
      </p:sp>
    </p:spTree>
    <p:extLst>
      <p:ext uri="{BB962C8B-B14F-4D97-AF65-F5344CB8AC3E}">
        <p14:creationId xmlns:p14="http://schemas.microsoft.com/office/powerpoint/2010/main" val="1667556915"/>
      </p:ext>
    </p:extLst>
  </p:cSld>
  <p:clrMapOvr>
    <a:masterClrMapping/>
  </p:clrMapOvr>
  <p:transition spd="slow"/>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Title 1"/>
          <p:cNvSpPr>
            <a:spLocks noGrp="1"/>
          </p:cNvSpPr>
          <p:nvPr>
            <p:ph type="title"/>
          </p:nvPr>
        </p:nvSpPr>
        <p:spPr>
          <a:xfrm>
            <a:off x="1724025" y="395510"/>
            <a:ext cx="8911687" cy="1280890"/>
          </a:xfrm>
        </p:spPr>
        <p:txBody>
          <a:bodyPr>
            <a:normAutofit fontScale="90000"/>
          </a:bodyPr>
          <a:lstStyle/>
          <a:p>
            <a:r>
              <a:rPr lang="en" altLang="en-US" sz="4000" b="1" dirty="0">
                <a:solidFill>
                  <a:schemeClr val="accent6">
                    <a:lumMod val="75000"/>
                  </a:schemeClr>
                </a:solidFill>
                <a:cs typeface="Calibri" panose="020F0502020204030204" pitchFamily="34" charset="0"/>
              </a:rPr>
              <a:t>PATHOPHYSIOLOGY </a:t>
            </a:r>
            <a:r>
              <a:rPr lang="en-US" altLang="en-US" sz="4000" b="1" dirty="0">
                <a:solidFill>
                  <a:schemeClr val="accent6">
                    <a:lumMod val="75000"/>
                  </a:schemeClr>
                </a:solidFill>
                <a:cs typeface="Calibri" panose="020F0502020204030204" pitchFamily="34" charset="0"/>
              </a:rPr>
              <a:t/>
            </a:r>
            <a:br>
              <a:rPr lang="en-US" altLang="en-US" sz="4000" b="1" dirty="0">
                <a:solidFill>
                  <a:schemeClr val="accent6">
                    <a:lumMod val="75000"/>
                  </a:schemeClr>
                </a:solidFill>
                <a:cs typeface="Calibri" panose="020F0502020204030204" pitchFamily="34" charset="0"/>
              </a:rPr>
            </a:br>
            <a:r>
              <a:rPr lang="en" altLang="en-US" sz="2400" b="1" dirty="0">
                <a:solidFill>
                  <a:schemeClr val="accent6">
                    <a:lumMod val="75000"/>
                  </a:schemeClr>
                </a:solidFill>
                <a:cs typeface="Calibri" panose="020F0502020204030204" pitchFamily="34" charset="0"/>
              </a:rPr>
              <a:t>of inflammation, destruction, edema of alveoli </a:t>
            </a:r>
            <a:r>
              <a:rPr lang="en" altLang="en-US" sz="2400" b="1" dirty="0" smtClean="0">
                <a:solidFill>
                  <a:schemeClr val="accent6">
                    <a:lumMod val="75000"/>
                  </a:schemeClr>
                </a:solidFill>
                <a:cs typeface="Calibri" panose="020F0502020204030204" pitchFamily="34" charset="0"/>
              </a:rPr>
              <a:t>and </a:t>
            </a:r>
            <a:r>
              <a:rPr lang="en" altLang="en-US" sz="2400" b="1" dirty="0">
                <a:solidFill>
                  <a:schemeClr val="accent6">
                    <a:lumMod val="75000"/>
                  </a:schemeClr>
                </a:solidFill>
                <a:cs typeface="Calibri" panose="020F0502020204030204" pitchFamily="34" charset="0"/>
              </a:rPr>
              <a:t>interstitium:</a:t>
            </a:r>
            <a:r>
              <a:rPr lang="en-US" altLang="en-US" sz="2400" b="1" dirty="0">
                <a:solidFill>
                  <a:schemeClr val="accent6">
                    <a:lumMod val="75000"/>
                  </a:schemeClr>
                </a:solidFill>
                <a:cs typeface="Calibri" panose="020F0502020204030204" pitchFamily="34" charset="0"/>
              </a:rPr>
              <a:t/>
            </a:r>
            <a:br>
              <a:rPr lang="en-US" altLang="en-US" sz="2400" b="1" dirty="0">
                <a:solidFill>
                  <a:schemeClr val="accent6">
                    <a:lumMod val="75000"/>
                  </a:schemeClr>
                </a:solidFill>
                <a:cs typeface="Calibri" panose="020F0502020204030204" pitchFamily="34" charset="0"/>
              </a:rPr>
            </a:br>
            <a:endParaRPr lang="en-US" altLang="en-US" sz="2400" b="1" dirty="0">
              <a:solidFill>
                <a:schemeClr val="accent6">
                  <a:lumMod val="75000"/>
                </a:schemeClr>
              </a:solidFill>
              <a:cs typeface="Calibri" panose="020F0502020204030204" pitchFamily="34" charset="0"/>
            </a:endParaRPr>
          </a:p>
        </p:txBody>
      </p:sp>
      <p:sp>
        <p:nvSpPr>
          <p:cNvPr id="3" name="Content Placeholder 2"/>
          <p:cNvSpPr>
            <a:spLocks noGrp="1"/>
          </p:cNvSpPr>
          <p:nvPr>
            <p:ph idx="1"/>
          </p:nvPr>
        </p:nvSpPr>
        <p:spPr>
          <a:xfrm>
            <a:off x="1266092" y="1835150"/>
            <a:ext cx="10436469" cy="4114800"/>
          </a:xfrm>
        </p:spPr>
        <p:txBody>
          <a:bodyPr>
            <a:normAutofit fontScale="92500" lnSpcReduction="10000"/>
          </a:bodyPr>
          <a:lstStyle/>
          <a:p>
            <a:pPr>
              <a:spcBef>
                <a:spcPts val="600"/>
              </a:spcBef>
              <a:buFontTx/>
              <a:buChar char="-"/>
              <a:defRPr/>
            </a:pPr>
            <a:r>
              <a:rPr lang="sr-Latn-RS" sz="2400" b="1" dirty="0" smtClean="0">
                <a:solidFill>
                  <a:schemeClr val="accent6">
                    <a:lumMod val="75000"/>
                  </a:schemeClr>
                </a:solidFill>
                <a:cs typeface="Calibri" panose="020F0502020204030204" pitchFamily="34" charset="0"/>
              </a:rPr>
              <a:t>d</a:t>
            </a:r>
            <a:r>
              <a:rPr lang="en" sz="2400" b="1" dirty="0" smtClean="0">
                <a:solidFill>
                  <a:schemeClr val="accent6">
                    <a:lumMod val="75000"/>
                  </a:schemeClr>
                </a:solidFill>
                <a:cs typeface="Calibri" panose="020F0502020204030204" pitchFamily="34" charset="0"/>
              </a:rPr>
              <a:t>isorder</a:t>
            </a:r>
            <a:r>
              <a:rPr lang="sr-Latn-RS" sz="2400" b="1" dirty="0" smtClean="0">
                <a:solidFill>
                  <a:schemeClr val="accent6">
                    <a:lumMod val="75000"/>
                  </a:schemeClr>
                </a:solidFill>
                <a:cs typeface="Calibri" panose="020F0502020204030204" pitchFamily="34" charset="0"/>
              </a:rPr>
              <a:t> of </a:t>
            </a:r>
            <a:r>
              <a:rPr lang="en" sz="2400" b="1" dirty="0" smtClean="0">
                <a:solidFill>
                  <a:schemeClr val="accent6">
                    <a:lumMod val="75000"/>
                  </a:schemeClr>
                </a:solidFill>
                <a:cs typeface="Calibri" panose="020F0502020204030204" pitchFamily="34" charset="0"/>
              </a:rPr>
              <a:t>ventilation/perfusion</a:t>
            </a:r>
            <a:r>
              <a:rPr lang="sr-Latn-RS" sz="2400" b="1" dirty="0" smtClean="0">
                <a:solidFill>
                  <a:schemeClr val="accent6">
                    <a:lumMod val="75000"/>
                  </a:schemeClr>
                </a:solidFill>
                <a:cs typeface="Calibri" panose="020F0502020204030204" pitchFamily="34" charset="0"/>
              </a:rPr>
              <a:t> ratio</a:t>
            </a:r>
          </a:p>
          <a:p>
            <a:pPr>
              <a:spcBef>
                <a:spcPts val="600"/>
              </a:spcBef>
              <a:buFontTx/>
              <a:buChar char="-"/>
              <a:defRPr/>
            </a:pPr>
            <a:r>
              <a:rPr lang="sr-Latn-RS" sz="2400" b="1" dirty="0" smtClean="0">
                <a:solidFill>
                  <a:schemeClr val="accent6">
                    <a:lumMod val="75000"/>
                  </a:schemeClr>
                </a:solidFill>
                <a:cs typeface="Calibri" panose="020F0502020204030204" pitchFamily="34" charset="0"/>
              </a:rPr>
              <a:t>I</a:t>
            </a:r>
            <a:r>
              <a:rPr lang="en" sz="2400" b="1" dirty="0" smtClean="0">
                <a:solidFill>
                  <a:schemeClr val="accent6">
                    <a:lumMod val="75000"/>
                  </a:schemeClr>
                </a:solidFill>
                <a:cs typeface="Calibri" panose="020F0502020204030204" pitchFamily="34" charset="0"/>
              </a:rPr>
              <a:t>ncrease</a:t>
            </a:r>
            <a:r>
              <a:rPr lang="sr-Latn-RS" sz="2400" b="1" dirty="0" smtClean="0">
                <a:solidFill>
                  <a:schemeClr val="accent6">
                    <a:lumMod val="75000"/>
                  </a:schemeClr>
                </a:solidFill>
                <a:cs typeface="Calibri" panose="020F0502020204030204" pitchFamily="34" charset="0"/>
              </a:rPr>
              <a:t> of</a:t>
            </a:r>
            <a:r>
              <a:rPr lang="en" sz="2400" b="1" dirty="0" smtClean="0">
                <a:solidFill>
                  <a:schemeClr val="accent6">
                    <a:lumMod val="75000"/>
                  </a:schemeClr>
                </a:solidFill>
                <a:cs typeface="Calibri" panose="020F0502020204030204" pitchFamily="34" charset="0"/>
              </a:rPr>
              <a:t> alveolo-arterial </a:t>
            </a:r>
            <a:r>
              <a:rPr lang="en" sz="2400" b="1" dirty="0">
                <a:solidFill>
                  <a:schemeClr val="accent6">
                    <a:lumMod val="75000"/>
                  </a:schemeClr>
                </a:solidFill>
                <a:cs typeface="Calibri" panose="020F0502020204030204" pitchFamily="34" charset="0"/>
              </a:rPr>
              <a:t>gradient </a:t>
            </a:r>
            <a:r>
              <a:rPr lang="sr-Latn-RS" sz="2400" b="1" dirty="0" err="1">
                <a:solidFill>
                  <a:schemeClr val="accent6">
                    <a:lumMod val="75000"/>
                  </a:schemeClr>
                </a:solidFill>
                <a:cs typeface="Calibri" panose="020F0502020204030204" pitchFamily="34" charset="0"/>
              </a:rPr>
              <a:t>f</a:t>
            </a:r>
            <a:r>
              <a:rPr lang="en" sz="2400" b="1" dirty="0" smtClean="0">
                <a:solidFill>
                  <a:schemeClr val="accent6">
                    <a:lumMod val="75000"/>
                  </a:schemeClr>
                </a:solidFill>
                <a:cs typeface="Calibri" panose="020F0502020204030204" pitchFamily="34" charset="0"/>
              </a:rPr>
              <a:t>or </a:t>
            </a:r>
            <a:r>
              <a:rPr lang="en" sz="2400" b="1" dirty="0">
                <a:solidFill>
                  <a:schemeClr val="accent6">
                    <a:lumMod val="75000"/>
                  </a:schemeClr>
                </a:solidFill>
                <a:cs typeface="Calibri" panose="020F0502020204030204" pitchFamily="34" charset="0"/>
              </a:rPr>
              <a:t>oxygen</a:t>
            </a:r>
            <a:endParaRPr lang="en-US" sz="2400" b="1" dirty="0">
              <a:solidFill>
                <a:schemeClr val="accent6">
                  <a:lumMod val="75000"/>
                </a:schemeClr>
              </a:solidFill>
              <a:cs typeface="Calibri" panose="020F0502020204030204" pitchFamily="34" charset="0"/>
            </a:endParaRPr>
          </a:p>
          <a:p>
            <a:pPr>
              <a:spcBef>
                <a:spcPts val="600"/>
              </a:spcBef>
              <a:buFontTx/>
              <a:buChar char="-"/>
              <a:defRPr/>
            </a:pPr>
            <a:r>
              <a:rPr lang="en" sz="2400" b="1" dirty="0" smtClean="0">
                <a:solidFill>
                  <a:schemeClr val="accent6">
                    <a:lumMod val="75000"/>
                  </a:schemeClr>
                </a:solidFill>
                <a:cs typeface="Calibri" panose="020F0502020204030204" pitchFamily="34" charset="0"/>
              </a:rPr>
              <a:t>venous-arterial shunt</a:t>
            </a:r>
            <a:endParaRPr lang="sr-Latn-RS" sz="2400" b="1" dirty="0">
              <a:solidFill>
                <a:schemeClr val="accent6">
                  <a:lumMod val="75000"/>
                </a:schemeClr>
              </a:solidFill>
              <a:cs typeface="Calibri" panose="020F0502020204030204" pitchFamily="34" charset="0"/>
            </a:endParaRPr>
          </a:p>
          <a:p>
            <a:pPr>
              <a:spcBef>
                <a:spcPts val="600"/>
              </a:spcBef>
              <a:buFontTx/>
              <a:buChar char="-"/>
              <a:defRPr/>
            </a:pPr>
            <a:r>
              <a:rPr lang="en" sz="2400" b="1" dirty="0" smtClean="0">
                <a:solidFill>
                  <a:schemeClr val="accent6">
                    <a:lumMod val="75000"/>
                  </a:schemeClr>
                </a:solidFill>
                <a:cs typeface="Calibri" panose="020F0502020204030204" pitchFamily="34" charset="0"/>
              </a:rPr>
              <a:t>reduced </a:t>
            </a:r>
            <a:r>
              <a:rPr lang="en" sz="2400" b="1" dirty="0">
                <a:solidFill>
                  <a:schemeClr val="accent6">
                    <a:lumMod val="75000"/>
                  </a:schemeClr>
                </a:solidFill>
                <a:cs typeface="Calibri" panose="020F0502020204030204" pitchFamily="34" charset="0"/>
              </a:rPr>
              <a:t>diffusion </a:t>
            </a:r>
            <a:r>
              <a:rPr lang="sr-Latn-RS" sz="2400" b="1" dirty="0" smtClean="0">
                <a:solidFill>
                  <a:schemeClr val="accent6">
                    <a:lumMod val="75000"/>
                  </a:schemeClr>
                </a:solidFill>
                <a:cs typeface="Calibri" panose="020F0502020204030204" pitchFamily="34" charset="0"/>
              </a:rPr>
              <a:t>of the </a:t>
            </a:r>
            <a:r>
              <a:rPr lang="en" sz="2400" b="1" dirty="0" smtClean="0">
                <a:solidFill>
                  <a:schemeClr val="accent6">
                    <a:lumMod val="75000"/>
                  </a:schemeClr>
                </a:solidFill>
                <a:cs typeface="Calibri" panose="020F0502020204030204" pitchFamily="34" charset="0"/>
              </a:rPr>
              <a:t>oxygen </a:t>
            </a:r>
            <a:r>
              <a:rPr lang="en" sz="2400" b="1" dirty="0">
                <a:solidFill>
                  <a:schemeClr val="accent6">
                    <a:lumMod val="75000"/>
                  </a:schemeClr>
                </a:solidFill>
                <a:cs typeface="Calibri" panose="020F0502020204030204" pitchFamily="34" charset="0"/>
              </a:rPr>
              <a:t>through the alveolo-capillary membrane</a:t>
            </a:r>
            <a:endParaRPr lang="sr-Latn-RS" sz="2400" b="1" dirty="0">
              <a:solidFill>
                <a:schemeClr val="accent6">
                  <a:lumMod val="75000"/>
                </a:schemeClr>
              </a:solidFill>
              <a:cs typeface="Calibri" panose="020F0502020204030204" pitchFamily="34" charset="0"/>
            </a:endParaRPr>
          </a:p>
          <a:p>
            <a:pPr>
              <a:spcBef>
                <a:spcPts val="600"/>
              </a:spcBef>
              <a:buFontTx/>
              <a:buChar char="-"/>
              <a:defRPr/>
            </a:pPr>
            <a:r>
              <a:rPr lang="en" sz="2400" b="1" dirty="0" err="1">
                <a:solidFill>
                  <a:schemeClr val="accent6">
                    <a:lumMod val="75000"/>
                  </a:schemeClr>
                </a:solidFill>
                <a:cs typeface="Calibri" panose="020F0502020204030204" pitchFamily="34" charset="0"/>
              </a:rPr>
              <a:t>hypoxemia</a:t>
            </a:r>
            <a:r>
              <a:rPr lang="en" sz="2400" b="1" dirty="0">
                <a:solidFill>
                  <a:schemeClr val="accent6">
                    <a:lumMod val="75000"/>
                  </a:schemeClr>
                </a:solidFill>
                <a:cs typeface="Calibri" panose="020F0502020204030204" pitchFamily="34" charset="0"/>
              </a:rPr>
              <a:t> </a:t>
            </a:r>
            <a:r>
              <a:rPr lang="en" sz="2400" b="1" dirty="0" err="1">
                <a:solidFill>
                  <a:schemeClr val="accent6">
                    <a:lumMod val="75000"/>
                  </a:schemeClr>
                </a:solidFill>
                <a:cs typeface="Calibri" panose="020F0502020204030204" pitchFamily="34" charset="0"/>
              </a:rPr>
              <a:t>with</a:t>
            </a:r>
            <a:r>
              <a:rPr lang="en" sz="2400" b="1" dirty="0">
                <a:solidFill>
                  <a:schemeClr val="accent6">
                    <a:lumMod val="75000"/>
                  </a:schemeClr>
                </a:solidFill>
                <a:cs typeface="Calibri" panose="020F0502020204030204" pitchFamily="34" charset="0"/>
              </a:rPr>
              <a:t> </a:t>
            </a:r>
            <a:r>
              <a:rPr lang="en" sz="2400" b="1" dirty="0" err="1">
                <a:solidFill>
                  <a:schemeClr val="accent6">
                    <a:lumMod val="75000"/>
                  </a:schemeClr>
                </a:solidFill>
                <a:cs typeface="Calibri" panose="020F0502020204030204" pitchFamily="34" charset="0"/>
              </a:rPr>
              <a:t>hypocapnia</a:t>
            </a:r>
            <a:endParaRPr lang="sr-Latn-RS" sz="2400" b="1" dirty="0">
              <a:solidFill>
                <a:schemeClr val="accent6">
                  <a:lumMod val="75000"/>
                </a:schemeClr>
              </a:solidFill>
              <a:cs typeface="Calibri" panose="020F0502020204030204" pitchFamily="34" charset="0"/>
            </a:endParaRPr>
          </a:p>
          <a:p>
            <a:pPr>
              <a:spcBef>
                <a:spcPts val="600"/>
              </a:spcBef>
              <a:buFontTx/>
              <a:buChar char="-"/>
              <a:defRPr/>
            </a:pPr>
            <a:r>
              <a:rPr lang="sr-Latn-RS" sz="2400" b="1" dirty="0">
                <a:solidFill>
                  <a:schemeClr val="accent6">
                    <a:lumMod val="75000"/>
                  </a:schemeClr>
                </a:solidFill>
                <a:cs typeface="Calibri" panose="020F0502020204030204" pitchFamily="34" charset="0"/>
              </a:rPr>
              <a:t>d</a:t>
            </a:r>
            <a:r>
              <a:rPr lang="en" sz="2400" b="1" dirty="0" smtClean="0">
                <a:solidFill>
                  <a:schemeClr val="accent6">
                    <a:lumMod val="75000"/>
                  </a:schemeClr>
                </a:solidFill>
                <a:cs typeface="Calibri" panose="020F0502020204030204" pitchFamily="34" charset="0"/>
              </a:rPr>
              <a:t>eterioration</a:t>
            </a:r>
            <a:r>
              <a:rPr lang="sr-Latn-RS" sz="2400" b="1" dirty="0" smtClean="0">
                <a:solidFill>
                  <a:schemeClr val="accent6">
                    <a:lumMod val="75000"/>
                  </a:schemeClr>
                </a:solidFill>
                <a:cs typeface="Calibri" panose="020F0502020204030204" pitchFamily="34" charset="0"/>
              </a:rPr>
              <a:t> of</a:t>
            </a:r>
            <a:r>
              <a:rPr lang="en" sz="2400" b="1" dirty="0" smtClean="0">
                <a:solidFill>
                  <a:schemeClr val="accent6">
                    <a:lumMod val="75000"/>
                  </a:schemeClr>
                </a:solidFill>
                <a:cs typeface="Calibri" panose="020F0502020204030204" pitchFamily="34" charset="0"/>
              </a:rPr>
              <a:t> </a:t>
            </a:r>
            <a:r>
              <a:rPr lang="en" sz="2400" b="1" dirty="0">
                <a:solidFill>
                  <a:schemeClr val="accent6">
                    <a:lumMod val="75000"/>
                  </a:schemeClr>
                </a:solidFill>
                <a:cs typeface="Calibri" panose="020F0502020204030204" pitchFamily="34" charset="0"/>
              </a:rPr>
              <a:t>hypoxemia and hypercapnia </a:t>
            </a:r>
            <a:r>
              <a:rPr lang="en" sz="2400" b="1" dirty="0" smtClean="0">
                <a:solidFill>
                  <a:schemeClr val="accent6">
                    <a:lumMod val="75000"/>
                  </a:schemeClr>
                </a:solidFill>
                <a:cs typeface="Calibri" panose="020F0502020204030204" pitchFamily="34" charset="0"/>
              </a:rPr>
              <a:t>(dead space </a:t>
            </a:r>
            <a:r>
              <a:rPr lang="sr-Latn-RS" sz="2400" b="1" dirty="0" smtClean="0">
                <a:solidFill>
                  <a:schemeClr val="accent6">
                    <a:lumMod val="75000"/>
                  </a:schemeClr>
                </a:solidFill>
                <a:cs typeface="Calibri" panose="020F0502020204030204" pitchFamily="34" charset="0"/>
              </a:rPr>
              <a:t>ventilation</a:t>
            </a:r>
            <a:r>
              <a:rPr lang="en" sz="2400" b="1" dirty="0" smtClean="0">
                <a:solidFill>
                  <a:schemeClr val="accent6">
                    <a:lumMod val="75000"/>
                  </a:schemeClr>
                </a:solidFill>
                <a:cs typeface="Calibri" panose="020F0502020204030204" pitchFamily="34" charset="0"/>
              </a:rPr>
              <a:t>&gt;60%)</a:t>
            </a:r>
            <a:endParaRPr lang="sr-Latn-RS" sz="2400" b="1" dirty="0" smtClean="0">
              <a:solidFill>
                <a:schemeClr val="accent6">
                  <a:lumMod val="75000"/>
                </a:schemeClr>
              </a:solidFill>
              <a:cs typeface="Calibri" panose="020F0502020204030204" pitchFamily="34" charset="0"/>
            </a:endParaRPr>
          </a:p>
          <a:p>
            <a:pPr>
              <a:spcBef>
                <a:spcPts val="600"/>
              </a:spcBef>
              <a:buFontTx/>
              <a:buChar char="-"/>
              <a:defRPr/>
            </a:pPr>
            <a:r>
              <a:rPr lang="en" sz="2400" b="1" dirty="0" smtClean="0">
                <a:solidFill>
                  <a:schemeClr val="accent6">
                    <a:lumMod val="75000"/>
                  </a:schemeClr>
                </a:solidFill>
                <a:cs typeface="Calibri" panose="020F0502020204030204" pitchFamily="34" charset="0"/>
              </a:rPr>
              <a:t>reduced </a:t>
            </a:r>
            <a:r>
              <a:rPr lang="sr-Latn-RS" sz="2400" b="1" dirty="0" smtClean="0">
                <a:solidFill>
                  <a:schemeClr val="accent6">
                    <a:lumMod val="75000"/>
                  </a:schemeClr>
                </a:solidFill>
                <a:cs typeface="Calibri" panose="020F0502020204030204" pitchFamily="34" charset="0"/>
              </a:rPr>
              <a:t>lung </a:t>
            </a:r>
            <a:r>
              <a:rPr lang="en" sz="2400" b="1" dirty="0" smtClean="0">
                <a:solidFill>
                  <a:schemeClr val="accent6">
                    <a:lumMod val="75000"/>
                  </a:schemeClr>
                </a:solidFill>
                <a:cs typeface="Calibri" panose="020F0502020204030204" pitchFamily="34" charset="0"/>
              </a:rPr>
              <a:t>compliance (increased </a:t>
            </a:r>
            <a:r>
              <a:rPr lang="en" sz="2400" b="1" dirty="0">
                <a:solidFill>
                  <a:schemeClr val="accent6">
                    <a:lumMod val="75000"/>
                  </a:schemeClr>
                </a:solidFill>
                <a:cs typeface="Calibri" panose="020F0502020204030204" pitchFamily="34" charset="0"/>
              </a:rPr>
              <a:t>respiratory work - </a:t>
            </a:r>
            <a:r>
              <a:rPr lang="en" sz="2400" b="1" dirty="0" smtClean="0">
                <a:solidFill>
                  <a:schemeClr val="accent6">
                    <a:lumMod val="75000"/>
                  </a:schemeClr>
                </a:solidFill>
                <a:cs typeface="Calibri" panose="020F0502020204030204" pitchFamily="34" charset="0"/>
              </a:rPr>
              <a:t>fatigue)</a:t>
            </a:r>
            <a:endParaRPr lang="sr-Latn-RS" sz="2400" b="1" dirty="0">
              <a:solidFill>
                <a:schemeClr val="accent6">
                  <a:lumMod val="75000"/>
                </a:schemeClr>
              </a:solidFill>
              <a:cs typeface="Calibri" panose="020F0502020204030204" pitchFamily="34" charset="0"/>
            </a:endParaRPr>
          </a:p>
          <a:p>
            <a:pPr>
              <a:spcBef>
                <a:spcPts val="600"/>
              </a:spcBef>
              <a:buFontTx/>
              <a:buChar char="-"/>
              <a:defRPr/>
            </a:pPr>
            <a:r>
              <a:rPr lang="en" sz="2400" b="1" dirty="0" smtClean="0">
                <a:solidFill>
                  <a:schemeClr val="accent6">
                    <a:lumMod val="75000"/>
                  </a:schemeClr>
                </a:solidFill>
                <a:cs typeface="Calibri" panose="020F0502020204030204" pitchFamily="34" charset="0"/>
              </a:rPr>
              <a:t>increase </a:t>
            </a:r>
            <a:r>
              <a:rPr lang="sr-Latn-RS" sz="2400" b="1" dirty="0" smtClean="0">
                <a:solidFill>
                  <a:schemeClr val="accent6">
                    <a:lumMod val="75000"/>
                  </a:schemeClr>
                </a:solidFill>
                <a:cs typeface="Calibri" panose="020F0502020204030204" pitchFamily="34" charset="0"/>
              </a:rPr>
              <a:t>of </a:t>
            </a:r>
            <a:r>
              <a:rPr lang="en" sz="2400" b="1" dirty="0" smtClean="0">
                <a:solidFill>
                  <a:schemeClr val="accent6">
                    <a:lumMod val="75000"/>
                  </a:schemeClr>
                </a:solidFill>
                <a:cs typeface="Calibri" panose="020F0502020204030204" pitchFamily="34" charset="0"/>
              </a:rPr>
              <a:t>pulmonary </a:t>
            </a:r>
            <a:r>
              <a:rPr lang="en" sz="2400" b="1" dirty="0">
                <a:solidFill>
                  <a:schemeClr val="accent6">
                    <a:lumMod val="75000"/>
                  </a:schemeClr>
                </a:solidFill>
                <a:cs typeface="Calibri" panose="020F0502020204030204" pitchFamily="34" charset="0"/>
              </a:rPr>
              <a:t>vascular </a:t>
            </a:r>
            <a:r>
              <a:rPr lang="en" sz="2400" b="1" dirty="0" smtClean="0">
                <a:solidFill>
                  <a:schemeClr val="accent6">
                    <a:lumMod val="75000"/>
                  </a:schemeClr>
                </a:solidFill>
                <a:cs typeface="Calibri" panose="020F0502020204030204" pitchFamily="34" charset="0"/>
              </a:rPr>
              <a:t>resistance</a:t>
            </a:r>
            <a:r>
              <a:rPr lang="sr-Latn-RS" sz="2400" b="1" dirty="0" smtClean="0">
                <a:solidFill>
                  <a:schemeClr val="accent6">
                    <a:lumMod val="75000"/>
                  </a:schemeClr>
                </a:solidFill>
                <a:cs typeface="Calibri" panose="020F0502020204030204" pitchFamily="34" charset="0"/>
              </a:rPr>
              <a:t> </a:t>
            </a:r>
            <a:r>
              <a:rPr lang="en" sz="2400" b="1" dirty="0" smtClean="0">
                <a:solidFill>
                  <a:schemeClr val="accent6">
                    <a:lumMod val="75000"/>
                  </a:schemeClr>
                </a:solidFill>
                <a:cs typeface="Calibri" panose="020F0502020204030204" pitchFamily="34" charset="0"/>
              </a:rPr>
              <a:t>–</a:t>
            </a:r>
            <a:r>
              <a:rPr lang="sr-Latn-RS" sz="2400" b="1" dirty="0" smtClean="0">
                <a:solidFill>
                  <a:schemeClr val="accent6">
                    <a:lumMod val="75000"/>
                  </a:schemeClr>
                </a:solidFill>
                <a:cs typeface="Calibri" panose="020F0502020204030204" pitchFamily="34" charset="0"/>
              </a:rPr>
              <a:t> </a:t>
            </a:r>
            <a:r>
              <a:rPr lang="en" sz="2400" b="1" dirty="0" smtClean="0">
                <a:solidFill>
                  <a:schemeClr val="accent6">
                    <a:lumMod val="75000"/>
                  </a:schemeClr>
                </a:solidFill>
                <a:cs typeface="Calibri" panose="020F0502020204030204" pitchFamily="34" charset="0"/>
              </a:rPr>
              <a:t>pulmonary</a:t>
            </a:r>
            <a:r>
              <a:rPr lang="sr-Latn-RS" sz="2400" b="1" dirty="0" smtClean="0">
                <a:solidFill>
                  <a:schemeClr val="accent6">
                    <a:lumMod val="75000"/>
                  </a:schemeClr>
                </a:solidFill>
                <a:cs typeface="Calibri" panose="020F0502020204030204" pitchFamily="34" charset="0"/>
              </a:rPr>
              <a:t> </a:t>
            </a:r>
            <a:r>
              <a:rPr lang="en" sz="2400" b="1" dirty="0" smtClean="0">
                <a:solidFill>
                  <a:schemeClr val="accent6">
                    <a:lumMod val="75000"/>
                  </a:schemeClr>
                </a:solidFill>
                <a:cs typeface="Calibri" panose="020F0502020204030204" pitchFamily="34" charset="0"/>
              </a:rPr>
              <a:t>hypertension</a:t>
            </a:r>
            <a:endParaRPr lang="sr-Latn-RS" sz="2400" b="1" dirty="0">
              <a:solidFill>
                <a:schemeClr val="accent6">
                  <a:lumMod val="75000"/>
                </a:schemeClr>
              </a:solidFill>
              <a:cs typeface="Calibri" panose="020F0502020204030204" pitchFamily="34" charset="0"/>
            </a:endParaRPr>
          </a:p>
          <a:p>
            <a:pPr>
              <a:spcBef>
                <a:spcPts val="600"/>
              </a:spcBef>
              <a:buFontTx/>
              <a:buChar char="-"/>
              <a:defRPr/>
            </a:pPr>
            <a:r>
              <a:rPr lang="en" sz="2400" b="1" dirty="0" smtClean="0">
                <a:solidFill>
                  <a:schemeClr val="accent6">
                    <a:lumMod val="75000"/>
                  </a:schemeClr>
                </a:solidFill>
                <a:cs typeface="Calibri" panose="020F0502020204030204" pitchFamily="34" charset="0"/>
              </a:rPr>
              <a:t>acute </a:t>
            </a:r>
            <a:r>
              <a:rPr lang="en" sz="2400" b="1" dirty="0">
                <a:solidFill>
                  <a:schemeClr val="accent6">
                    <a:lumMod val="75000"/>
                  </a:schemeClr>
                </a:solidFill>
                <a:cs typeface="Calibri" panose="020F0502020204030204" pitchFamily="34" charset="0"/>
              </a:rPr>
              <a:t>load </a:t>
            </a:r>
            <a:r>
              <a:rPr lang="sr-Latn-RS" sz="2400" b="1" dirty="0" smtClean="0">
                <a:solidFill>
                  <a:schemeClr val="accent6">
                    <a:lumMod val="75000"/>
                  </a:schemeClr>
                </a:solidFill>
                <a:cs typeface="Calibri" panose="020F0502020204030204" pitchFamily="34" charset="0"/>
              </a:rPr>
              <a:t>of </a:t>
            </a:r>
            <a:r>
              <a:rPr lang="en" sz="2400" b="1" dirty="0" smtClean="0">
                <a:solidFill>
                  <a:schemeClr val="accent6">
                    <a:lumMod val="75000"/>
                  </a:schemeClr>
                </a:solidFill>
                <a:cs typeface="Calibri" panose="020F0502020204030204" pitchFamily="34" charset="0"/>
              </a:rPr>
              <a:t>the </a:t>
            </a:r>
            <a:r>
              <a:rPr lang="en" sz="2400" b="1" dirty="0">
                <a:solidFill>
                  <a:schemeClr val="accent6">
                    <a:lumMod val="75000"/>
                  </a:schemeClr>
                </a:solidFill>
                <a:cs typeface="Calibri" panose="020F0502020204030204" pitchFamily="34" charset="0"/>
              </a:rPr>
              <a:t>right </a:t>
            </a:r>
            <a:r>
              <a:rPr lang="sr-Latn-RS" sz="2400" b="1" dirty="0" smtClean="0">
                <a:solidFill>
                  <a:schemeClr val="accent6">
                    <a:lumMod val="75000"/>
                  </a:schemeClr>
                </a:solidFill>
                <a:cs typeface="Calibri" panose="020F0502020204030204" pitchFamily="34" charset="0"/>
              </a:rPr>
              <a:t>heart</a:t>
            </a:r>
            <a:endParaRPr lang="en-US" sz="2400" b="1" dirty="0">
              <a:solidFill>
                <a:schemeClr val="accent6">
                  <a:lumMod val="75000"/>
                </a:schemeClr>
              </a:solidFill>
              <a:cs typeface="Calibri" panose="020F0502020204030204" pitchFamily="34" charset="0"/>
            </a:endParaRPr>
          </a:p>
        </p:txBody>
      </p:sp>
    </p:spTree>
    <p:extLst>
      <p:ext uri="{BB962C8B-B14F-4D97-AF65-F5344CB8AC3E}">
        <p14:creationId xmlns:p14="http://schemas.microsoft.com/office/powerpoint/2010/main" val="3756236289"/>
      </p:ext>
    </p:extLst>
  </p:cSld>
  <p:clrMapOvr>
    <a:masterClrMapping/>
  </p:clrMapOvr>
  <p:transition spd="slow"/>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Title 1"/>
          <p:cNvSpPr>
            <a:spLocks noGrp="1"/>
          </p:cNvSpPr>
          <p:nvPr>
            <p:ph type="title"/>
          </p:nvPr>
        </p:nvSpPr>
        <p:spPr>
          <a:xfrm>
            <a:off x="1747985" y="492226"/>
            <a:ext cx="8911687" cy="1280890"/>
          </a:xfrm>
        </p:spPr>
        <p:txBody>
          <a:bodyPr>
            <a:normAutofit/>
          </a:bodyPr>
          <a:lstStyle/>
          <a:p>
            <a:pPr eaLnBrk="1" hangingPunct="1"/>
            <a:r>
              <a:rPr lang="en" altLang="en-US" b="1" dirty="0">
                <a:solidFill>
                  <a:schemeClr val="accent6">
                    <a:lumMod val="75000"/>
                  </a:schemeClr>
                </a:solidFill>
                <a:cs typeface="Calibri" panose="020F0502020204030204" pitchFamily="34" charset="0"/>
              </a:rPr>
              <a:t>ARDS: CLINICAL </a:t>
            </a:r>
            <a:r>
              <a:rPr lang="sr-Latn-RS" altLang="en-US" b="1" dirty="0" smtClean="0">
                <a:solidFill>
                  <a:schemeClr val="accent6">
                    <a:lumMod val="75000"/>
                  </a:schemeClr>
                </a:solidFill>
                <a:cs typeface="Calibri" panose="020F0502020204030204" pitchFamily="34" charset="0"/>
              </a:rPr>
              <a:t>A</a:t>
            </a:r>
            <a:r>
              <a:rPr lang="en" altLang="en-US" b="1" dirty="0" smtClean="0">
                <a:solidFill>
                  <a:schemeClr val="accent6">
                    <a:lumMod val="75000"/>
                  </a:schemeClr>
                </a:solidFill>
                <a:cs typeface="Calibri" panose="020F0502020204030204" pitchFamily="34" charset="0"/>
              </a:rPr>
              <a:t>P</a:t>
            </a:r>
            <a:r>
              <a:rPr lang="sr-Latn-RS" altLang="en-US" b="1" dirty="0" smtClean="0">
                <a:solidFill>
                  <a:schemeClr val="accent6">
                    <a:lumMod val="75000"/>
                  </a:schemeClr>
                </a:solidFill>
                <a:cs typeface="Calibri" panose="020F0502020204030204" pitchFamily="34" charset="0"/>
              </a:rPr>
              <a:t>PEARANCE</a:t>
            </a:r>
            <a:endParaRPr lang="en" altLang="en-US" b="1" dirty="0">
              <a:solidFill>
                <a:schemeClr val="accent6">
                  <a:lumMod val="75000"/>
                </a:schemeClr>
              </a:solidFill>
              <a:cs typeface="Calibri" panose="020F0502020204030204" pitchFamily="34" charset="0"/>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428305937"/>
              </p:ext>
            </p:extLst>
          </p:nvPr>
        </p:nvGraphicFramePr>
        <p:xfrm>
          <a:off x="1724025" y="1628775"/>
          <a:ext cx="8743950" cy="1939926"/>
        </p:xfrm>
        <a:graphic>
          <a:graphicData uri="http://schemas.openxmlformats.org/drawingml/2006/table">
            <a:tbl>
              <a:tblPr firstRow="1" bandRow="1">
                <a:tableStyleId>{5C22544A-7EE6-4342-B048-85BDC9FD1C3A}</a:tableStyleId>
              </a:tblPr>
              <a:tblGrid>
                <a:gridCol w="2508768"/>
                <a:gridCol w="6235182"/>
              </a:tblGrid>
              <a:tr h="457162">
                <a:tc gridSpan="2">
                  <a:txBody>
                    <a:bodyPr/>
                    <a:lstStyle/>
                    <a:p>
                      <a:pPr algn="ctr"/>
                      <a:r>
                        <a:rPr lang="en" sz="2400" dirty="0" smtClean="0">
                          <a:latin typeface="Calibri" panose="020F0502020204030204" pitchFamily="34" charset="0"/>
                          <a:cs typeface="Calibri" panose="020F0502020204030204" pitchFamily="34" charset="0"/>
                        </a:rPr>
                        <a:t>Latent period </a:t>
                      </a:r>
                      <a:r>
                        <a:rPr lang="sr-Latn-RS" sz="2400" dirty="0" smtClean="0">
                          <a:latin typeface="Calibri" panose="020F0502020204030204" pitchFamily="34" charset="0"/>
                          <a:cs typeface="Calibri" panose="020F0502020204030204" pitchFamily="34" charset="0"/>
                        </a:rPr>
                        <a:t>- </a:t>
                      </a:r>
                      <a:r>
                        <a:rPr lang="en" sz="2400" dirty="0" smtClean="0">
                          <a:latin typeface="Calibri" panose="020F0502020204030204" pitchFamily="34" charset="0"/>
                          <a:cs typeface="Calibri" panose="020F0502020204030204" pitchFamily="34" charset="0"/>
                        </a:rPr>
                        <a:t>most often</a:t>
                      </a:r>
                      <a:r>
                        <a:rPr lang="en" sz="2400" baseline="0" dirty="0" smtClean="0">
                          <a:latin typeface="Calibri" panose="020F0502020204030204" pitchFamily="34" charset="0"/>
                          <a:cs typeface="Calibri" panose="020F0502020204030204" pitchFamily="34" charset="0"/>
                        </a:rPr>
                        <a:t> </a:t>
                      </a:r>
                      <a:r>
                        <a:rPr lang="en" sz="2400" dirty="0" smtClean="0">
                          <a:latin typeface="Calibri" panose="020F0502020204030204" pitchFamily="34" charset="0"/>
                          <a:cs typeface="Calibri" panose="020F0502020204030204" pitchFamily="34" charset="0"/>
                        </a:rPr>
                        <a:t>24h-72h</a:t>
                      </a:r>
                      <a:endParaRPr lang="en-US" sz="2400" dirty="0">
                        <a:latin typeface="Calibri" panose="020F0502020204030204" pitchFamily="34" charset="0"/>
                        <a:cs typeface="Calibri" panose="020F0502020204030204" pitchFamily="34" charset="0"/>
                      </a:endParaRPr>
                    </a:p>
                  </a:txBody>
                  <a:tcPr marL="102870" marR="102870" marT="45701" marB="45701">
                    <a:solidFill>
                      <a:srgbClr val="0070C0"/>
                    </a:solidFill>
                  </a:tcPr>
                </a:tc>
                <a:tc hMerge="1">
                  <a:txBody>
                    <a:bodyPr/>
                    <a:lstStyle/>
                    <a:p>
                      <a:endParaRPr lang="en-US"/>
                    </a:p>
                  </a:txBody>
                  <a:tcPr/>
                </a:tc>
              </a:tr>
              <a:tr h="370691">
                <a:tc>
                  <a:txBody>
                    <a:bodyPr/>
                    <a:lstStyle/>
                    <a:p>
                      <a:r>
                        <a:rPr lang="en" sz="1800" dirty="0" err="1" smtClean="0">
                          <a:latin typeface="Calibri" panose="020F0502020204030204" pitchFamily="34" charset="0"/>
                          <a:cs typeface="Calibri" panose="020F0502020204030204" pitchFamily="34" charset="0"/>
                        </a:rPr>
                        <a:t>Symptoms </a:t>
                      </a:r>
                      <a:r>
                        <a:rPr lang="en" sz="1800" dirty="0" smtClean="0">
                          <a:latin typeface="Calibri" panose="020F0502020204030204" pitchFamily="34" charset="0"/>
                          <a:cs typeface="Calibri" panose="020F0502020204030204" pitchFamily="34" charset="0"/>
                        </a:rPr>
                        <a:t>and signs</a:t>
                      </a:r>
                      <a:endParaRPr lang="en-US" sz="1800" dirty="0" smtClean="0">
                        <a:latin typeface="Calibri" panose="020F0502020204030204" pitchFamily="34" charset="0"/>
                        <a:cs typeface="Calibri" panose="020F0502020204030204" pitchFamily="34" charset="0"/>
                      </a:endParaRPr>
                    </a:p>
                  </a:txBody>
                  <a:tcPr marL="102870" marR="102870" marT="45701" marB="45701"/>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 sz="1800" dirty="0" smtClean="0">
                          <a:latin typeface="Calibri" panose="020F0502020204030204" pitchFamily="34" charset="0"/>
                          <a:cs typeface="Calibri" panose="020F0502020204030204" pitchFamily="34" charset="0"/>
                        </a:rPr>
                        <a:t>Tachypnea and dyspnea </a:t>
                      </a:r>
                    </a:p>
                  </a:txBody>
                  <a:tcPr marL="102870" marR="102870" marT="45701" marB="45701"/>
                </a:tc>
              </a:tr>
              <a:tr h="370691">
                <a:tc>
                  <a:txBody>
                    <a:bodyPr/>
                    <a:lstStyle/>
                    <a:p>
                      <a:r>
                        <a:rPr lang="en" sz="1800" dirty="0" err="1" smtClean="0">
                          <a:latin typeface="Calibri" panose="020F0502020204030204" pitchFamily="34" charset="0"/>
                          <a:cs typeface="Calibri" panose="020F0502020204030204" pitchFamily="34" charset="0"/>
                        </a:rPr>
                        <a:t>Physical</a:t>
                      </a:r>
                      <a:r>
                        <a:rPr lang="en" sz="1800" baseline="0" dirty="0" smtClean="0">
                          <a:latin typeface="Calibri" panose="020F0502020204030204" pitchFamily="34" charset="0"/>
                          <a:cs typeface="Calibri" panose="020F0502020204030204" pitchFamily="34" charset="0"/>
                        </a:rPr>
                        <a:t> </a:t>
                      </a:r>
                      <a:r>
                        <a:rPr lang="en" sz="1800" dirty="0" err="1" smtClean="0">
                          <a:latin typeface="Calibri" panose="020F0502020204030204" pitchFamily="34" charset="0"/>
                          <a:cs typeface="Calibri" panose="020F0502020204030204" pitchFamily="34" charset="0"/>
                        </a:rPr>
                        <a:t>finding</a:t>
                      </a:r>
                      <a:endParaRPr lang="en-US" sz="1800" dirty="0">
                        <a:latin typeface="Calibri" panose="020F0502020204030204" pitchFamily="34" charset="0"/>
                        <a:cs typeface="Calibri" panose="020F0502020204030204" pitchFamily="34" charset="0"/>
                      </a:endParaRPr>
                    </a:p>
                  </a:txBody>
                  <a:tcPr marL="102870" marR="102870" marT="45701" marB="45701"/>
                </a:tc>
                <a:tc>
                  <a:txBody>
                    <a:bodyPr/>
                    <a:lstStyle/>
                    <a:p>
                      <a:r>
                        <a:rPr lang="en" sz="1800" dirty="0" smtClean="0">
                          <a:latin typeface="Calibri" panose="020F0502020204030204" pitchFamily="34" charset="0"/>
                          <a:cs typeface="Calibri" panose="020F0502020204030204" pitchFamily="34" charset="0"/>
                        </a:rPr>
                        <a:t>Normal or rare late</a:t>
                      </a:r>
                      <a:r>
                        <a:rPr lang="en" sz="1800" baseline="0" dirty="0" smtClean="0">
                          <a:latin typeface="Calibri" panose="020F0502020204030204" pitchFamily="34" charset="0"/>
                          <a:cs typeface="Calibri" panose="020F0502020204030204" pitchFamily="34" charset="0"/>
                        </a:rPr>
                        <a:t>-</a:t>
                      </a:r>
                      <a:r>
                        <a:rPr lang="en" sz="1800" dirty="0" smtClean="0">
                          <a:latin typeface="Calibri" panose="020F0502020204030204" pitchFamily="34" charset="0"/>
                          <a:cs typeface="Calibri" panose="020F0502020204030204" pitchFamily="34" charset="0"/>
                        </a:rPr>
                        <a:t>inspirat</a:t>
                      </a:r>
                      <a:r>
                        <a:rPr lang="sr-Latn-RS" sz="1800" dirty="0" smtClean="0">
                          <a:latin typeface="Calibri" panose="020F0502020204030204" pitchFamily="34" charset="0"/>
                          <a:cs typeface="Calibri" panose="020F0502020204030204" pitchFamily="34" charset="0"/>
                        </a:rPr>
                        <a:t>ory</a:t>
                      </a:r>
                      <a:r>
                        <a:rPr lang="en" sz="1800" baseline="0" dirty="0" smtClean="0">
                          <a:latin typeface="Calibri" panose="020F0502020204030204" pitchFamily="34" charset="0"/>
                          <a:cs typeface="Calibri" panose="020F0502020204030204" pitchFamily="34" charset="0"/>
                        </a:rPr>
                        <a:t> </a:t>
                      </a:r>
                      <a:r>
                        <a:rPr lang="en" sz="1800" dirty="0" smtClean="0">
                          <a:latin typeface="Calibri" panose="020F0502020204030204" pitchFamily="34" charset="0"/>
                          <a:cs typeface="Calibri" panose="020F0502020204030204" pitchFamily="34" charset="0"/>
                        </a:rPr>
                        <a:t>crack</a:t>
                      </a:r>
                      <a:r>
                        <a:rPr lang="sr-Latn-RS" sz="1800" dirty="0" smtClean="0">
                          <a:latin typeface="Calibri" panose="020F0502020204030204" pitchFamily="34" charset="0"/>
                          <a:cs typeface="Calibri" panose="020F0502020204030204" pitchFamily="34" charset="0"/>
                        </a:rPr>
                        <a:t>les</a:t>
                      </a:r>
                      <a:endParaRPr lang="en-US" sz="1800" dirty="0" smtClean="0">
                        <a:latin typeface="Calibri" panose="020F0502020204030204" pitchFamily="34" charset="0"/>
                        <a:cs typeface="Calibri" panose="020F0502020204030204" pitchFamily="34" charset="0"/>
                      </a:endParaRPr>
                    </a:p>
                  </a:txBody>
                  <a:tcPr marL="102870" marR="102870" marT="45701" marB="45701"/>
                </a:tc>
              </a:tr>
              <a:tr h="370691">
                <a:tc>
                  <a:txBody>
                    <a:bodyPr/>
                    <a:lstStyle/>
                    <a:p>
                      <a:r>
                        <a:rPr lang="en" sz="1800" dirty="0" smtClean="0">
                          <a:latin typeface="Calibri" panose="020F0502020204030204" pitchFamily="34" charset="0"/>
                          <a:cs typeface="Calibri" panose="020F0502020204030204" pitchFamily="34" charset="0"/>
                        </a:rPr>
                        <a:t>RDG </a:t>
                      </a:r>
                      <a:r>
                        <a:rPr lang="en" sz="1800" dirty="0" err="1" smtClean="0">
                          <a:latin typeface="Calibri" panose="020F0502020204030204" pitchFamily="34" charset="0"/>
                          <a:cs typeface="Calibri" panose="020F0502020204030204" pitchFamily="34" charset="0"/>
                        </a:rPr>
                        <a:t>of the lungs</a:t>
                      </a:r>
                      <a:r>
                        <a:rPr lang="en" sz="1800" dirty="0" smtClean="0">
                          <a:latin typeface="Calibri" panose="020F0502020204030204" pitchFamily="34" charset="0"/>
                          <a:cs typeface="Calibri" panose="020F0502020204030204" pitchFamily="34" charset="0"/>
                        </a:rPr>
                        <a:t> </a:t>
                      </a:r>
                      <a:endParaRPr lang="en-US" sz="1800" dirty="0">
                        <a:latin typeface="Calibri" panose="020F0502020204030204" pitchFamily="34" charset="0"/>
                        <a:cs typeface="Calibri" panose="020F0502020204030204" pitchFamily="34" charset="0"/>
                      </a:endParaRPr>
                    </a:p>
                  </a:txBody>
                  <a:tcPr marL="102870" marR="102870" marT="45701" marB="45701"/>
                </a:tc>
                <a:tc>
                  <a:txBody>
                    <a:bodyPr/>
                    <a:lstStyle/>
                    <a:p>
                      <a:r>
                        <a:rPr lang="en" sz="1800" dirty="0" smtClean="0">
                          <a:latin typeface="Calibri" panose="020F0502020204030204" pitchFamily="34" charset="0"/>
                          <a:cs typeface="Calibri" panose="020F0502020204030204" pitchFamily="34" charset="0"/>
                        </a:rPr>
                        <a:t>Normal or minimal interstitial</a:t>
                      </a:r>
                      <a:r>
                        <a:rPr lang="en" sz="1800" baseline="0" dirty="0" smtClean="0">
                          <a:latin typeface="Calibri" panose="020F0502020204030204" pitchFamily="34" charset="0"/>
                          <a:cs typeface="Calibri" panose="020F0502020204030204" pitchFamily="34" charset="0"/>
                        </a:rPr>
                        <a:t> </a:t>
                      </a:r>
                      <a:r>
                        <a:rPr lang="en" sz="1800" dirty="0" smtClean="0">
                          <a:latin typeface="Calibri" panose="020F0502020204030204" pitchFamily="34" charset="0"/>
                          <a:cs typeface="Calibri" panose="020F0502020204030204" pitchFamily="34" charset="0"/>
                        </a:rPr>
                        <a:t>changes</a:t>
                      </a:r>
                      <a:endParaRPr lang="en-US" sz="1800" dirty="0" smtClean="0">
                        <a:latin typeface="Calibri" panose="020F0502020204030204" pitchFamily="34" charset="0"/>
                        <a:cs typeface="Calibri" panose="020F0502020204030204" pitchFamily="34" charset="0"/>
                      </a:endParaRPr>
                    </a:p>
                  </a:txBody>
                  <a:tcPr marL="102870" marR="102870" marT="45701" marB="45701"/>
                </a:tc>
              </a:tr>
              <a:tr h="370691">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sr-Latn-RS" sz="1800" dirty="0" smtClean="0">
                          <a:latin typeface="Calibri" panose="020F0502020204030204" pitchFamily="34" charset="0"/>
                          <a:cs typeface="Calibri" panose="020F0502020204030204" pitchFamily="34" charset="0"/>
                        </a:rPr>
                        <a:t>Gas</a:t>
                      </a:r>
                      <a:r>
                        <a:rPr lang="en" sz="1800" dirty="0" smtClean="0">
                          <a:latin typeface="Calibri" panose="020F0502020204030204" pitchFamily="34" charset="0"/>
                          <a:cs typeface="Calibri" panose="020F0502020204030204" pitchFamily="34" charset="0"/>
                        </a:rPr>
                        <a:t> analysis            </a:t>
                      </a:r>
                    </a:p>
                  </a:txBody>
                  <a:tcPr marL="102870" marR="102870" marT="45701" marB="45701"/>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sr-Latn-RS" sz="1800" dirty="0" smtClean="0">
                          <a:latin typeface="Calibri" panose="020F0502020204030204" pitchFamily="34" charset="0"/>
                          <a:cs typeface="Calibri" panose="020F0502020204030204" pitchFamily="34" charset="0"/>
                        </a:rPr>
                        <a:t>H</a:t>
                      </a:r>
                      <a:r>
                        <a:rPr lang="en" sz="1800" dirty="0" smtClean="0">
                          <a:latin typeface="Calibri" panose="020F0502020204030204" pitchFamily="34" charset="0"/>
                          <a:cs typeface="Calibri" panose="020F0502020204030204" pitchFamily="34" charset="0"/>
                        </a:rPr>
                        <a:t>ypoxemia with hypocapnia</a:t>
                      </a:r>
                      <a:endParaRPr lang="en-US" sz="1800" dirty="0" smtClean="0">
                        <a:latin typeface="Calibri" panose="020F0502020204030204" pitchFamily="34" charset="0"/>
                        <a:cs typeface="Calibri" panose="020F0502020204030204" pitchFamily="34" charset="0"/>
                      </a:endParaRPr>
                    </a:p>
                  </a:txBody>
                  <a:tcPr marL="102870" marR="102870" marT="45701" marB="45701"/>
                </a:tc>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2119647666"/>
              </p:ext>
            </p:extLst>
          </p:nvPr>
        </p:nvGraphicFramePr>
        <p:xfrm>
          <a:off x="1724025" y="4210050"/>
          <a:ext cx="8743950" cy="2209800"/>
        </p:xfrm>
        <a:graphic>
          <a:graphicData uri="http://schemas.openxmlformats.org/drawingml/2006/table">
            <a:tbl>
              <a:tblPr firstRow="1" bandRow="1">
                <a:tableStyleId>{5C22544A-7EE6-4342-B048-85BDC9FD1C3A}</a:tableStyleId>
              </a:tblPr>
              <a:tblGrid>
                <a:gridCol w="2508768"/>
                <a:gridCol w="6235182"/>
              </a:tblGrid>
              <a:tr h="370840">
                <a:tc gridSpan="2">
                  <a:txBody>
                    <a:bodyPr/>
                    <a:lstStyle/>
                    <a:p>
                      <a:pPr algn="ctr"/>
                      <a:r>
                        <a:rPr lang="en" sz="2400" dirty="0" smtClean="0">
                          <a:latin typeface="Calibri" panose="020F0502020204030204" pitchFamily="34" charset="0"/>
                          <a:cs typeface="Calibri" panose="020F0502020204030204" pitchFamily="34" charset="0"/>
                        </a:rPr>
                        <a:t>Rapid progression of the disease</a:t>
                      </a:r>
                      <a:endParaRPr lang="en-US" sz="2400" dirty="0">
                        <a:latin typeface="Calibri" panose="020F0502020204030204" pitchFamily="34" charset="0"/>
                        <a:cs typeface="Calibri" panose="020F0502020204030204" pitchFamily="34" charset="0"/>
                      </a:endParaRPr>
                    </a:p>
                  </a:txBody>
                  <a:tcPr marL="102870" marR="102870">
                    <a:solidFill>
                      <a:srgbClr val="00B050"/>
                    </a:solidFill>
                  </a:tcPr>
                </a:tc>
                <a:tc hMerge="1">
                  <a:txBody>
                    <a:bodyPr/>
                    <a:lstStyle/>
                    <a:p>
                      <a:endParaRPr lang="en-US" dirty="0"/>
                    </a:p>
                  </a:txBody>
                  <a:tcPr/>
                </a:tc>
              </a:tr>
              <a:tr h="370840">
                <a:tc>
                  <a:txBody>
                    <a:bodyPr/>
                    <a:lstStyle/>
                    <a:p>
                      <a:r>
                        <a:rPr lang="en" sz="1800" dirty="0" err="1" smtClean="0">
                          <a:latin typeface="Calibri" panose="020F0502020204030204" pitchFamily="34" charset="0"/>
                          <a:cs typeface="Calibri" panose="020F0502020204030204" pitchFamily="34" charset="0"/>
                        </a:rPr>
                        <a:t>Symptoms </a:t>
                      </a:r>
                      <a:r>
                        <a:rPr lang="en" sz="1800" dirty="0" smtClean="0">
                          <a:latin typeface="Calibri" panose="020F0502020204030204" pitchFamily="34" charset="0"/>
                          <a:cs typeface="Calibri" panose="020F0502020204030204" pitchFamily="34" charset="0"/>
                        </a:rPr>
                        <a:t>and signs</a:t>
                      </a:r>
                      <a:endParaRPr lang="en-US" sz="1800" dirty="0" smtClean="0">
                        <a:latin typeface="Calibri" panose="020F0502020204030204" pitchFamily="34" charset="0"/>
                        <a:cs typeface="Calibri" panose="020F0502020204030204" pitchFamily="34" charset="0"/>
                      </a:endParaRPr>
                    </a:p>
                  </a:txBody>
                  <a:tcPr marL="102870" marR="102870"/>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 sz="1800" dirty="0" smtClean="0">
                          <a:latin typeface="Calibri" panose="020F0502020204030204" pitchFamily="34" charset="0"/>
                          <a:cs typeface="Calibri" panose="020F0502020204030204" pitchFamily="34" charset="0"/>
                        </a:rPr>
                        <a:t>Aggravation</a:t>
                      </a:r>
                      <a:r>
                        <a:rPr lang="en" sz="1800" baseline="0" dirty="0" smtClean="0">
                          <a:latin typeface="Calibri" panose="020F0502020204030204" pitchFamily="34" charset="0"/>
                          <a:cs typeface="Calibri" panose="020F0502020204030204" pitchFamily="34" charset="0"/>
                        </a:rPr>
                        <a:t> </a:t>
                      </a:r>
                      <a:r>
                        <a:rPr lang="sr-Latn-RS" sz="1800" baseline="0" dirty="0" smtClean="0">
                          <a:latin typeface="Calibri" panose="020F0502020204030204" pitchFamily="34" charset="0"/>
                          <a:cs typeface="Calibri" panose="020F0502020204030204" pitchFamily="34" charset="0"/>
                        </a:rPr>
                        <a:t>of </a:t>
                      </a:r>
                      <a:r>
                        <a:rPr lang="en" sz="1800" dirty="0" smtClean="0">
                          <a:latin typeface="Calibri" panose="020F0502020204030204" pitchFamily="34" charset="0"/>
                          <a:cs typeface="Calibri" panose="020F0502020204030204" pitchFamily="34" charset="0"/>
                        </a:rPr>
                        <a:t>dyspnea and </a:t>
                      </a:r>
                      <a:r>
                        <a:rPr lang="en" sz="1800" baseline="0" dirty="0" smtClean="0">
                          <a:latin typeface="Calibri" panose="020F0502020204030204" pitchFamily="34" charset="0"/>
                          <a:cs typeface="Calibri" panose="020F0502020204030204" pitchFamily="34" charset="0"/>
                        </a:rPr>
                        <a:t>tachypnea, central cyanosis</a:t>
                      </a:r>
                      <a:r>
                        <a:rPr lang="en" sz="1800" dirty="0" smtClean="0">
                          <a:latin typeface="Calibri" panose="020F0502020204030204" pitchFamily="34" charset="0"/>
                          <a:cs typeface="Calibri" panose="020F0502020204030204" pitchFamily="34" charset="0"/>
                        </a:rPr>
                        <a:t> </a:t>
                      </a:r>
                    </a:p>
                  </a:txBody>
                  <a:tcPr marL="102870" marR="102870"/>
                </a:tc>
              </a:tr>
              <a:tr h="370840">
                <a:tc>
                  <a:txBody>
                    <a:bodyPr/>
                    <a:lstStyle/>
                    <a:p>
                      <a:r>
                        <a:rPr lang="en" sz="1800" dirty="0" err="1" smtClean="0">
                          <a:latin typeface="Calibri" panose="020F0502020204030204" pitchFamily="34" charset="0"/>
                          <a:cs typeface="Calibri" panose="020F0502020204030204" pitchFamily="34" charset="0"/>
                        </a:rPr>
                        <a:t>Physical</a:t>
                      </a:r>
                      <a:r>
                        <a:rPr lang="en" sz="1800" baseline="0" dirty="0" smtClean="0">
                          <a:latin typeface="Calibri" panose="020F0502020204030204" pitchFamily="34" charset="0"/>
                          <a:cs typeface="Calibri" panose="020F0502020204030204" pitchFamily="34" charset="0"/>
                        </a:rPr>
                        <a:t> </a:t>
                      </a:r>
                      <a:r>
                        <a:rPr lang="en" sz="1800" dirty="0" err="1" smtClean="0">
                          <a:latin typeface="Calibri" panose="020F0502020204030204" pitchFamily="34" charset="0"/>
                          <a:cs typeface="Calibri" panose="020F0502020204030204" pitchFamily="34" charset="0"/>
                        </a:rPr>
                        <a:t>finding</a:t>
                      </a:r>
                      <a:endParaRPr lang="en-US" sz="1800" dirty="0">
                        <a:latin typeface="Calibri" panose="020F0502020204030204" pitchFamily="34" charset="0"/>
                        <a:cs typeface="Calibri" panose="020F0502020204030204" pitchFamily="34" charset="0"/>
                      </a:endParaRPr>
                    </a:p>
                  </a:txBody>
                  <a:tcPr marL="102870" marR="102870"/>
                </a:tc>
                <a:tc>
                  <a:txBody>
                    <a:bodyPr/>
                    <a:lstStyle/>
                    <a:p>
                      <a:r>
                        <a:rPr lang="en" sz="1800" dirty="0" smtClean="0">
                          <a:latin typeface="Calibri" panose="020F0502020204030204" pitchFamily="34" charset="0"/>
                          <a:cs typeface="Calibri" panose="020F0502020204030204" pitchFamily="34" charset="0"/>
                        </a:rPr>
                        <a:t>Mass</a:t>
                      </a:r>
                      <a:r>
                        <a:rPr lang="sr-Latn-RS" sz="1800" dirty="0" smtClean="0">
                          <a:latin typeface="Calibri" panose="020F0502020204030204" pitchFamily="34" charset="0"/>
                          <a:cs typeface="Calibri" panose="020F0502020204030204" pitchFamily="34" charset="0"/>
                        </a:rPr>
                        <a:t>ive</a:t>
                      </a:r>
                      <a:r>
                        <a:rPr lang="en" sz="1800" baseline="0" dirty="0" smtClean="0">
                          <a:latin typeface="Calibri" panose="020F0502020204030204" pitchFamily="34" charset="0"/>
                          <a:cs typeface="Calibri" panose="020F0502020204030204" pitchFamily="34" charset="0"/>
                        </a:rPr>
                        <a:t> </a:t>
                      </a:r>
                      <a:r>
                        <a:rPr lang="en" sz="1800" dirty="0" smtClean="0">
                          <a:latin typeface="Calibri" panose="020F0502020204030204" pitchFamily="34" charset="0"/>
                          <a:cs typeface="Calibri" panose="020F0502020204030204" pitchFamily="34" charset="0"/>
                        </a:rPr>
                        <a:t>late</a:t>
                      </a:r>
                      <a:r>
                        <a:rPr lang="sr-Latn-RS" sz="1800" dirty="0" smtClean="0">
                          <a:latin typeface="Calibri" panose="020F0502020204030204" pitchFamily="34" charset="0"/>
                          <a:cs typeface="Calibri" panose="020F0502020204030204" pitchFamily="34" charset="0"/>
                        </a:rPr>
                        <a:t>-</a:t>
                      </a:r>
                      <a:r>
                        <a:rPr lang="en" sz="1800" dirty="0" smtClean="0">
                          <a:latin typeface="Calibri" panose="020F0502020204030204" pitchFamily="34" charset="0"/>
                          <a:cs typeface="Calibri" panose="020F0502020204030204" pitchFamily="34" charset="0"/>
                        </a:rPr>
                        <a:t>inspirat</a:t>
                      </a:r>
                      <a:r>
                        <a:rPr lang="sr-Latn-RS" sz="1800" dirty="0" smtClean="0">
                          <a:latin typeface="Calibri" panose="020F0502020204030204" pitchFamily="34" charset="0"/>
                          <a:cs typeface="Calibri" panose="020F0502020204030204" pitchFamily="34" charset="0"/>
                        </a:rPr>
                        <a:t>ory</a:t>
                      </a:r>
                      <a:r>
                        <a:rPr lang="en" sz="1800" dirty="0" smtClean="0">
                          <a:latin typeface="Calibri" panose="020F0502020204030204" pitchFamily="34" charset="0"/>
                          <a:cs typeface="Calibri" panose="020F0502020204030204" pitchFamily="34" charset="0"/>
                        </a:rPr>
                        <a:t> crack</a:t>
                      </a:r>
                      <a:r>
                        <a:rPr lang="sr-Latn-RS" sz="1800" dirty="0" smtClean="0">
                          <a:latin typeface="Calibri" panose="020F0502020204030204" pitchFamily="34" charset="0"/>
                          <a:cs typeface="Calibri" panose="020F0502020204030204" pitchFamily="34" charset="0"/>
                        </a:rPr>
                        <a:t>les</a:t>
                      </a:r>
                      <a:endParaRPr lang="en-US" sz="1800" dirty="0" smtClean="0">
                        <a:latin typeface="Calibri" panose="020F0502020204030204" pitchFamily="34" charset="0"/>
                        <a:cs typeface="Calibri" panose="020F0502020204030204" pitchFamily="34" charset="0"/>
                      </a:endParaRPr>
                    </a:p>
                  </a:txBody>
                  <a:tcPr marL="102870" marR="102870"/>
                </a:tc>
              </a:tr>
              <a:tr h="370840">
                <a:tc>
                  <a:txBody>
                    <a:bodyPr/>
                    <a:lstStyle/>
                    <a:p>
                      <a:r>
                        <a:rPr lang="en" sz="1800" dirty="0" smtClean="0">
                          <a:latin typeface="Calibri" panose="020F0502020204030204" pitchFamily="34" charset="0"/>
                          <a:cs typeface="Calibri" panose="020F0502020204030204" pitchFamily="34" charset="0"/>
                        </a:rPr>
                        <a:t>RDG </a:t>
                      </a:r>
                      <a:r>
                        <a:rPr lang="en" sz="1800" dirty="0" err="1" smtClean="0">
                          <a:latin typeface="Calibri" panose="020F0502020204030204" pitchFamily="34" charset="0"/>
                          <a:cs typeface="Calibri" panose="020F0502020204030204" pitchFamily="34" charset="0"/>
                        </a:rPr>
                        <a:t>of the lungs</a:t>
                      </a:r>
                      <a:r>
                        <a:rPr lang="en" sz="1800" dirty="0" smtClean="0">
                          <a:latin typeface="Calibri" panose="020F0502020204030204" pitchFamily="34" charset="0"/>
                          <a:cs typeface="Calibri" panose="020F0502020204030204" pitchFamily="34" charset="0"/>
                        </a:rPr>
                        <a:t> </a:t>
                      </a:r>
                      <a:endParaRPr lang="en-US" sz="1800" dirty="0">
                        <a:latin typeface="Calibri" panose="020F0502020204030204" pitchFamily="34" charset="0"/>
                        <a:cs typeface="Calibri" panose="020F0502020204030204" pitchFamily="34" charset="0"/>
                      </a:endParaRPr>
                    </a:p>
                  </a:txBody>
                  <a:tcPr marL="102870" marR="102870"/>
                </a:tc>
                <a:tc>
                  <a:txBody>
                    <a:bodyPr/>
                    <a:lstStyle/>
                    <a:p>
                      <a:r>
                        <a:rPr lang="en" sz="1800" dirty="0" smtClean="0">
                          <a:latin typeface="Calibri" panose="020F0502020204030204" pitchFamily="34" charset="0"/>
                          <a:cs typeface="Calibri" panose="020F0502020204030204" pitchFamily="34" charset="0"/>
                        </a:rPr>
                        <a:t>Diffuse, </a:t>
                      </a:r>
                      <a:r>
                        <a:rPr lang="en" sz="1800" baseline="0" dirty="0" smtClean="0">
                          <a:latin typeface="Calibri" panose="020F0502020204030204" pitchFamily="34" charset="0"/>
                          <a:cs typeface="Calibri" panose="020F0502020204030204" pitchFamily="34" charset="0"/>
                        </a:rPr>
                        <a:t>bilateral pulmonary infiltrates</a:t>
                      </a:r>
                      <a:endParaRPr lang="en-US" sz="1800" dirty="0" smtClean="0">
                        <a:latin typeface="Calibri" panose="020F0502020204030204" pitchFamily="34" charset="0"/>
                        <a:cs typeface="Calibri" panose="020F0502020204030204" pitchFamily="34" charset="0"/>
                      </a:endParaRPr>
                    </a:p>
                  </a:txBody>
                  <a:tcPr marL="102870" marR="102870"/>
                </a:tc>
              </a:tr>
              <a:tr h="37084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sr-Latn-RS" sz="1800" dirty="0" smtClean="0">
                          <a:latin typeface="Calibri" panose="020F0502020204030204" pitchFamily="34" charset="0"/>
                          <a:cs typeface="Calibri" panose="020F0502020204030204" pitchFamily="34" charset="0"/>
                        </a:rPr>
                        <a:t>Gas</a:t>
                      </a:r>
                      <a:r>
                        <a:rPr lang="en" sz="1800" dirty="0" smtClean="0">
                          <a:latin typeface="Calibri" panose="020F0502020204030204" pitchFamily="34" charset="0"/>
                          <a:cs typeface="Calibri" panose="020F0502020204030204" pitchFamily="34" charset="0"/>
                        </a:rPr>
                        <a:t> analysis            </a:t>
                      </a:r>
                    </a:p>
                  </a:txBody>
                  <a:tcPr marL="102870" marR="102870"/>
                </a:tc>
                <a:tc>
                  <a:txBody>
                    <a:bodyPr/>
                    <a:lstStyle/>
                    <a:p>
                      <a:r>
                        <a:rPr lang="sr-Latn-RS" sz="1800" baseline="0" dirty="0" smtClean="0">
                          <a:latin typeface="Calibri" pitchFamily="34" charset="0"/>
                          <a:cs typeface="Calibri" pitchFamily="34" charset="0"/>
                        </a:rPr>
                        <a:t>Severe</a:t>
                      </a:r>
                      <a:r>
                        <a:rPr lang="en" sz="1800" baseline="0" dirty="0" smtClean="0">
                          <a:latin typeface="Calibri" pitchFamily="34" charset="0"/>
                          <a:cs typeface="Calibri" pitchFamily="34" charset="0"/>
                        </a:rPr>
                        <a:t> </a:t>
                      </a:r>
                      <a:r>
                        <a:rPr lang="en" sz="1800" dirty="0" smtClean="0">
                          <a:latin typeface="Calibri" pitchFamily="34" charset="0"/>
                          <a:cs typeface="Calibri" pitchFamily="34" charset="0"/>
                        </a:rPr>
                        <a:t>hypoxemia refractory to oxygen therapy, hypercapnia with</a:t>
                      </a:r>
                      <a:r>
                        <a:rPr lang="en" sz="1800" baseline="0" dirty="0" smtClean="0">
                          <a:latin typeface="Calibri" pitchFamily="34" charset="0"/>
                          <a:cs typeface="Calibri" pitchFamily="34" charset="0"/>
                        </a:rPr>
                        <a:t> </a:t>
                      </a:r>
                      <a:r>
                        <a:rPr lang="en" sz="1800" dirty="0" smtClean="0">
                          <a:latin typeface="Calibri" pitchFamily="34" charset="0"/>
                          <a:cs typeface="Calibri" pitchFamily="34" charset="0"/>
                        </a:rPr>
                        <a:t>respiratory acidosis</a:t>
                      </a:r>
                      <a:endParaRPr lang="en-US" sz="1800" dirty="0" smtClean="0">
                        <a:latin typeface="Calibri" pitchFamily="34" charset="0"/>
                        <a:cs typeface="Calibri" pitchFamily="34" charset="0"/>
                      </a:endParaRPr>
                    </a:p>
                  </a:txBody>
                  <a:tcPr marL="102870" marR="102870"/>
                </a:tc>
              </a:tr>
            </a:tbl>
          </a:graphicData>
        </a:graphic>
      </p:graphicFrame>
      <p:sp>
        <p:nvSpPr>
          <p:cNvPr id="185385" name="Rectangle 5"/>
          <p:cNvSpPr>
            <a:spLocks noChangeArrowheads="1"/>
          </p:cNvSpPr>
          <p:nvPr/>
        </p:nvSpPr>
        <p:spPr bwMode="auto">
          <a:xfrm>
            <a:off x="5875338" y="3779838"/>
            <a:ext cx="4635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685800" eaLnBrk="0" hangingPunct="0">
              <a:defRPr kumimoji="1" sz="2400">
                <a:solidFill>
                  <a:schemeClr val="tx1"/>
                </a:solidFill>
                <a:latin typeface="Times New Roman" panose="02020603050405020304" pitchFamily="18" charset="0"/>
                <a:ea typeface="Gulim" pitchFamily="34" charset="-127"/>
              </a:defRPr>
            </a:lvl1pPr>
            <a:lvl2pPr marL="742950" indent="-285750" defTabSz="685800" eaLnBrk="0" hangingPunct="0">
              <a:defRPr kumimoji="1" sz="2400">
                <a:solidFill>
                  <a:schemeClr val="tx1"/>
                </a:solidFill>
                <a:latin typeface="Times New Roman" panose="02020603050405020304" pitchFamily="18" charset="0"/>
                <a:ea typeface="Gulim" pitchFamily="34" charset="-127"/>
              </a:defRPr>
            </a:lvl2pPr>
            <a:lvl3pPr marL="1143000" indent="-228600" defTabSz="685800" eaLnBrk="0" hangingPunct="0">
              <a:defRPr kumimoji="1" sz="2400">
                <a:solidFill>
                  <a:schemeClr val="tx1"/>
                </a:solidFill>
                <a:latin typeface="Times New Roman" panose="02020603050405020304" pitchFamily="18" charset="0"/>
                <a:ea typeface="Gulim" pitchFamily="34" charset="-127"/>
              </a:defRPr>
            </a:lvl3pPr>
            <a:lvl4pPr marL="1600200" indent="-228600" defTabSz="685800" eaLnBrk="0" hangingPunct="0">
              <a:defRPr kumimoji="1" sz="2400">
                <a:solidFill>
                  <a:schemeClr val="tx1"/>
                </a:solidFill>
                <a:latin typeface="Times New Roman" panose="02020603050405020304" pitchFamily="18" charset="0"/>
                <a:ea typeface="Gulim" pitchFamily="34" charset="-127"/>
              </a:defRPr>
            </a:lvl4pPr>
            <a:lvl5pPr marL="2057400" indent="-228600" defTabSz="685800" eaLnBrk="0" hangingPunct="0">
              <a:defRPr kumimoji="1" sz="2400">
                <a:solidFill>
                  <a:schemeClr val="tx1"/>
                </a:solidFill>
                <a:latin typeface="Times New Roman" panose="02020603050405020304" pitchFamily="18" charset="0"/>
                <a:ea typeface="Gulim" pitchFamily="34" charset="-127"/>
              </a:defRPr>
            </a:lvl5pPr>
            <a:lvl6pPr marL="2514600" indent="-228600" defTabSz="6858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6pPr>
            <a:lvl7pPr marL="2971800" indent="-228600" defTabSz="6858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7pPr>
            <a:lvl8pPr marL="3429000" indent="-228600" defTabSz="6858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8pPr>
            <a:lvl9pPr marL="3886200" indent="-228600" defTabSz="6858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9pPr>
          </a:lstStyle>
          <a:p>
            <a:pPr eaLnBrk="1" hangingPunct="1"/>
            <a:r>
              <a:rPr lang="en" altLang="en-US">
                <a:latin typeface="Calibri" panose="020F0502020204030204" pitchFamily="34" charset="0"/>
                <a:cs typeface="Calibri" panose="020F0502020204030204" pitchFamily="34" charset="0"/>
              </a:rPr>
              <a:t>↓</a:t>
            </a:r>
          </a:p>
        </p:txBody>
      </p:sp>
    </p:spTree>
    <p:extLst>
      <p:ext uri="{BB962C8B-B14F-4D97-AF65-F5344CB8AC3E}">
        <p14:creationId xmlns:p14="http://schemas.microsoft.com/office/powerpoint/2010/main" val="3349511681"/>
      </p:ext>
    </p:extLst>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Grp="1" noChangeArrowheads="1"/>
          </p:cNvSpPr>
          <p:nvPr>
            <p:ph type="title"/>
          </p:nvPr>
        </p:nvSpPr>
        <p:spPr>
          <a:xfrm>
            <a:off x="1738313" y="598472"/>
            <a:ext cx="8229600" cy="1143000"/>
          </a:xfrm>
        </p:spPr>
        <p:txBody>
          <a:bodyPr>
            <a:normAutofit/>
          </a:bodyPr>
          <a:lstStyle/>
          <a:p>
            <a:pPr eaLnBrk="1" hangingPunct="1"/>
            <a:r>
              <a:rPr lang="en" sz="2800" b="1" dirty="0" smtClean="0">
                <a:solidFill>
                  <a:schemeClr val="tx1"/>
                </a:solidFill>
                <a:cs typeface="Arial" panose="020B0604020202020204" pitchFamily="34" charset="0"/>
              </a:rPr>
              <a:t>Causes and reasons for chronic respiratory </a:t>
            </a:r>
            <a:r>
              <a:rPr lang="sr-Latn-RS" sz="2800" b="1" dirty="0" smtClean="0">
                <a:solidFill>
                  <a:schemeClr val="tx1"/>
                </a:solidFill>
                <a:cs typeface="Arial" panose="020B0604020202020204" pitchFamily="34" charset="0"/>
              </a:rPr>
              <a:t>failure</a:t>
            </a:r>
            <a:endParaRPr lang="sr-Latn-CS" sz="2800" b="1" dirty="0" smtClean="0">
              <a:solidFill>
                <a:schemeClr val="tx1"/>
              </a:solidFill>
              <a:cs typeface="Arial" panose="020B0604020202020204" pitchFamily="34"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27673" y="1478280"/>
            <a:ext cx="7250879" cy="5303500"/>
          </a:xfrm>
          <a:prstGeom prst="rect">
            <a:avLst/>
          </a:prstGeom>
        </p:spPr>
      </p:pic>
    </p:spTree>
    <p:extLst>
      <p:ext uri="{BB962C8B-B14F-4D97-AF65-F5344CB8AC3E}">
        <p14:creationId xmlns:p14="http://schemas.microsoft.com/office/powerpoint/2010/main" val="4177154128"/>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Title 1"/>
          <p:cNvSpPr>
            <a:spLocks noGrp="1"/>
          </p:cNvSpPr>
          <p:nvPr>
            <p:ph type="title"/>
          </p:nvPr>
        </p:nvSpPr>
        <p:spPr>
          <a:xfrm>
            <a:off x="1772529" y="538652"/>
            <a:ext cx="8911687" cy="1280890"/>
          </a:xfrm>
        </p:spPr>
        <p:txBody>
          <a:bodyPr>
            <a:normAutofit/>
          </a:bodyPr>
          <a:lstStyle/>
          <a:p>
            <a:pPr eaLnBrk="1" hangingPunct="1"/>
            <a:r>
              <a:rPr lang="en" altLang="en-US" b="1" dirty="0">
                <a:solidFill>
                  <a:schemeClr val="accent6">
                    <a:lumMod val="75000"/>
                  </a:schemeClr>
                </a:solidFill>
                <a:cs typeface="Calibri" panose="020F0502020204030204" pitchFamily="34" charset="0"/>
              </a:rPr>
              <a:t>CLINICAL COURSE</a:t>
            </a:r>
          </a:p>
        </p:txBody>
      </p:sp>
      <p:sp>
        <p:nvSpPr>
          <p:cNvPr id="155651" name="Content Placeholder 2"/>
          <p:cNvSpPr>
            <a:spLocks noGrp="1"/>
          </p:cNvSpPr>
          <p:nvPr>
            <p:ph idx="1"/>
          </p:nvPr>
        </p:nvSpPr>
        <p:spPr>
          <a:xfrm>
            <a:off x="1768816" y="1620852"/>
            <a:ext cx="8915400" cy="3777622"/>
          </a:xfrm>
        </p:spPr>
        <p:txBody>
          <a:bodyPr>
            <a:normAutofit fontScale="92500" lnSpcReduction="20000"/>
          </a:bodyPr>
          <a:lstStyle/>
          <a:p>
            <a:pPr eaLnBrk="1" hangingPunct="1">
              <a:defRPr/>
            </a:pPr>
            <a:r>
              <a:rPr lang="sr-Latn-RS" altLang="en-US" sz="2400" b="1" dirty="0">
                <a:solidFill>
                  <a:srgbClr val="002060"/>
                </a:solidFill>
                <a:cs typeface="Calibri" panose="020F0502020204030204" pitchFamily="34" charset="0"/>
              </a:rPr>
              <a:t>R</a:t>
            </a:r>
            <a:r>
              <a:rPr lang="en" altLang="en-US" sz="2400" b="1" dirty="0" smtClean="0">
                <a:solidFill>
                  <a:srgbClr val="002060"/>
                </a:solidFill>
                <a:cs typeface="Calibri" panose="020F0502020204030204" pitchFamily="34" charset="0"/>
              </a:rPr>
              <a:t>ight </a:t>
            </a:r>
            <a:r>
              <a:rPr lang="sr-Latn-RS" altLang="en-US" sz="2400" b="1" dirty="0" smtClean="0">
                <a:solidFill>
                  <a:srgbClr val="002060"/>
                </a:solidFill>
                <a:cs typeface="Calibri" panose="020F0502020204030204" pitchFamily="34" charset="0"/>
              </a:rPr>
              <a:t>heart failure</a:t>
            </a:r>
            <a:r>
              <a:rPr lang="en" altLang="en-US" sz="2400" b="1" dirty="0" smtClean="0">
                <a:solidFill>
                  <a:srgbClr val="002060"/>
                </a:solidFill>
                <a:cs typeface="Calibri" panose="020F0502020204030204" pitchFamily="34" charset="0"/>
              </a:rPr>
              <a:t> </a:t>
            </a:r>
            <a:r>
              <a:rPr lang="en" altLang="en-US" sz="2400" b="1" dirty="0">
                <a:solidFill>
                  <a:srgbClr val="002060"/>
                </a:solidFill>
                <a:cs typeface="Calibri" panose="020F0502020204030204" pitchFamily="34" charset="0"/>
              </a:rPr>
              <a:t>→ Systemic hypotension </a:t>
            </a:r>
            <a:r>
              <a:rPr lang="sr-Latn-RS" altLang="en-US" sz="2400" b="1" dirty="0" smtClean="0">
                <a:solidFill>
                  <a:srgbClr val="002060"/>
                </a:solidFill>
                <a:cs typeface="Calibri" panose="020F0502020204030204" pitchFamily="34" charset="0"/>
              </a:rPr>
              <a:t>and </a:t>
            </a:r>
            <a:r>
              <a:rPr lang="en" altLang="en-US" sz="2400" b="1" dirty="0" smtClean="0">
                <a:solidFill>
                  <a:srgbClr val="002060"/>
                </a:solidFill>
                <a:cs typeface="Calibri" panose="020F0502020204030204" pitchFamily="34" charset="0"/>
              </a:rPr>
              <a:t>circulat</a:t>
            </a:r>
            <a:r>
              <a:rPr lang="sr-Latn-RS" altLang="en-US" sz="2400" b="1" dirty="0" smtClean="0">
                <a:solidFill>
                  <a:srgbClr val="002060"/>
                </a:solidFill>
                <a:cs typeface="Calibri" panose="020F0502020204030204" pitchFamily="34" charset="0"/>
              </a:rPr>
              <a:t>ory shock</a:t>
            </a:r>
            <a:r>
              <a:rPr lang="en" altLang="en-US" sz="2400" b="1" dirty="0" smtClean="0">
                <a:solidFill>
                  <a:srgbClr val="002060"/>
                </a:solidFill>
                <a:cs typeface="Calibri" panose="020F0502020204030204" pitchFamily="34" charset="0"/>
              </a:rPr>
              <a:t> </a:t>
            </a:r>
            <a:r>
              <a:rPr lang="en" altLang="en-US" sz="2400" b="1" dirty="0">
                <a:solidFill>
                  <a:srgbClr val="002060"/>
                </a:solidFill>
                <a:cs typeface="Calibri" panose="020F0502020204030204" pitchFamily="34" charset="0"/>
              </a:rPr>
              <a:t>→ </a:t>
            </a:r>
            <a:r>
              <a:rPr lang="sr-Latn-RS" altLang="en-US" sz="2400" b="1" dirty="0" smtClean="0">
                <a:solidFill>
                  <a:srgbClr val="002060"/>
                </a:solidFill>
                <a:cs typeface="Calibri" panose="020F0502020204030204" pitchFamily="34" charset="0"/>
              </a:rPr>
              <a:t>Failure of</a:t>
            </a:r>
            <a:r>
              <a:rPr lang="en" altLang="en-US" sz="2400" b="1" dirty="0" smtClean="0">
                <a:solidFill>
                  <a:srgbClr val="002060"/>
                </a:solidFill>
                <a:cs typeface="Calibri" panose="020F0502020204030204" pitchFamily="34" charset="0"/>
              </a:rPr>
              <a:t> </a:t>
            </a:r>
            <a:r>
              <a:rPr lang="en" altLang="en-US" sz="2400" b="1" dirty="0">
                <a:solidFill>
                  <a:srgbClr val="002060"/>
                </a:solidFill>
                <a:cs typeface="Calibri" panose="020F0502020204030204" pitchFamily="34" charset="0"/>
              </a:rPr>
              <a:t>other organs and </a:t>
            </a:r>
            <a:r>
              <a:rPr lang="en" altLang="en-US" sz="2400" b="1" dirty="0" smtClean="0">
                <a:solidFill>
                  <a:srgbClr val="002060"/>
                </a:solidFill>
                <a:cs typeface="Calibri" panose="020F0502020204030204" pitchFamily="34" charset="0"/>
              </a:rPr>
              <a:t>system</a:t>
            </a:r>
            <a:r>
              <a:rPr lang="sr-Latn-RS" altLang="en-US" sz="2400" b="1" dirty="0" smtClean="0">
                <a:solidFill>
                  <a:srgbClr val="002060"/>
                </a:solidFill>
                <a:cs typeface="Calibri" panose="020F0502020204030204" pitchFamily="34" charset="0"/>
              </a:rPr>
              <a:t>s</a:t>
            </a:r>
            <a:r>
              <a:rPr lang="en" altLang="en-US" sz="2400" b="1" dirty="0" smtClean="0">
                <a:solidFill>
                  <a:srgbClr val="002060"/>
                </a:solidFill>
                <a:cs typeface="Calibri" panose="020F0502020204030204" pitchFamily="34" charset="0"/>
              </a:rPr>
              <a:t> (cardiovascular, renal, hepatic, gastrointestinal,</a:t>
            </a:r>
            <a:r>
              <a:rPr lang="sr-Latn-RS" altLang="en-US" sz="2400" b="1" dirty="0" smtClean="0">
                <a:solidFill>
                  <a:srgbClr val="002060"/>
                </a:solidFill>
                <a:cs typeface="Calibri" panose="020F0502020204030204" pitchFamily="34" charset="0"/>
              </a:rPr>
              <a:t> </a:t>
            </a:r>
            <a:r>
              <a:rPr lang="en" altLang="en-US" sz="2400" b="1" dirty="0" smtClean="0">
                <a:solidFill>
                  <a:srgbClr val="002060"/>
                </a:solidFill>
                <a:cs typeface="Calibri" panose="020F0502020204030204" pitchFamily="34" charset="0"/>
              </a:rPr>
              <a:t>hematological, </a:t>
            </a:r>
            <a:r>
              <a:rPr lang="en" altLang="en-US" sz="2400" b="1" dirty="0">
                <a:solidFill>
                  <a:srgbClr val="002060"/>
                </a:solidFill>
                <a:cs typeface="Calibri" panose="020F0502020204030204" pitchFamily="34" charset="0"/>
              </a:rPr>
              <a:t>CNS) → </a:t>
            </a:r>
            <a:r>
              <a:rPr lang="sr-Latn-RS" altLang="en-US" sz="2400" b="1" dirty="0" smtClean="0">
                <a:solidFill>
                  <a:srgbClr val="002060"/>
                </a:solidFill>
                <a:cs typeface="Calibri" panose="020F0502020204030204" pitchFamily="34" charset="0"/>
              </a:rPr>
              <a:t>M</a:t>
            </a:r>
            <a:r>
              <a:rPr lang="en" altLang="en-US" sz="2400" b="1" dirty="0" smtClean="0">
                <a:solidFill>
                  <a:srgbClr val="002060"/>
                </a:solidFill>
                <a:cs typeface="Calibri" panose="020F0502020204030204" pitchFamily="34" charset="0"/>
              </a:rPr>
              <a:t>ultiorgan </a:t>
            </a:r>
            <a:r>
              <a:rPr lang="en" altLang="en-US" sz="2400" b="1" dirty="0">
                <a:solidFill>
                  <a:srgbClr val="002060"/>
                </a:solidFill>
                <a:cs typeface="Calibri" panose="020F0502020204030204" pitchFamily="34" charset="0"/>
              </a:rPr>
              <a:t>insufficiency</a:t>
            </a:r>
            <a:endParaRPr lang="sr-Latn-RS" altLang="en-US" sz="2400" b="1" dirty="0">
              <a:solidFill>
                <a:srgbClr val="002060"/>
              </a:solidFill>
              <a:cs typeface="Calibri" panose="020F0502020204030204" pitchFamily="34" charset="0"/>
            </a:endParaRPr>
          </a:p>
          <a:p>
            <a:pPr marL="0" indent="0">
              <a:buNone/>
              <a:defRPr/>
            </a:pPr>
            <a:endParaRPr lang="pl-PL" altLang="en-US" sz="2400" b="1" dirty="0">
              <a:solidFill>
                <a:schemeClr val="accent6">
                  <a:lumMod val="75000"/>
                </a:schemeClr>
              </a:solidFill>
              <a:cs typeface="Calibri" panose="020F0502020204030204" pitchFamily="34" charset="0"/>
            </a:endParaRPr>
          </a:p>
          <a:p>
            <a:pPr marL="0" indent="0">
              <a:buNone/>
              <a:defRPr/>
            </a:pPr>
            <a:r>
              <a:rPr lang="en" altLang="en-US" sz="2400" b="1" dirty="0">
                <a:solidFill>
                  <a:schemeClr val="accent6">
                    <a:lumMod val="75000"/>
                  </a:schemeClr>
                </a:solidFill>
                <a:cs typeface="Calibri" panose="020F0502020204030204" pitchFamily="34" charset="0"/>
              </a:rPr>
              <a:t>Frequency of damage to other organs in </a:t>
            </a:r>
            <a:r>
              <a:rPr lang="en" altLang="en-US" sz="2400" b="1" dirty="0" smtClean="0">
                <a:solidFill>
                  <a:schemeClr val="accent6">
                    <a:lumMod val="75000"/>
                  </a:schemeClr>
                </a:solidFill>
                <a:cs typeface="Calibri" panose="020F0502020204030204" pitchFamily="34" charset="0"/>
              </a:rPr>
              <a:t>ARDS</a:t>
            </a:r>
            <a:r>
              <a:rPr lang="sr-Latn-RS" altLang="en-US" sz="2400" b="1" dirty="0" smtClean="0">
                <a:solidFill>
                  <a:schemeClr val="accent6">
                    <a:lumMod val="75000"/>
                  </a:schemeClr>
                </a:solidFill>
                <a:cs typeface="Calibri" panose="020F0502020204030204" pitchFamily="34" charset="0"/>
              </a:rPr>
              <a:t>:</a:t>
            </a:r>
            <a:endParaRPr lang="en-US" altLang="en-US" sz="2400" b="1" dirty="0">
              <a:solidFill>
                <a:schemeClr val="accent6">
                  <a:lumMod val="75000"/>
                </a:schemeClr>
              </a:solidFill>
              <a:cs typeface="Calibri" panose="020F0502020204030204" pitchFamily="34" charset="0"/>
            </a:endParaRPr>
          </a:p>
          <a:p>
            <a:pPr eaLnBrk="1" hangingPunct="1">
              <a:defRPr/>
            </a:pPr>
            <a:r>
              <a:rPr lang="en" altLang="en-US" sz="2400" b="1" dirty="0" err="1">
                <a:solidFill>
                  <a:schemeClr val="accent6">
                    <a:lumMod val="75000"/>
                  </a:schemeClr>
                </a:solidFill>
                <a:cs typeface="Calibri" panose="020F0502020204030204" pitchFamily="34" charset="0"/>
              </a:rPr>
              <a:t>Hepatic</a:t>
            </a:r>
            <a:r>
              <a:rPr lang="en" altLang="en-US" sz="2400" b="1" dirty="0">
                <a:solidFill>
                  <a:schemeClr val="accent6">
                    <a:lumMod val="75000"/>
                  </a:schemeClr>
                </a:solidFill>
                <a:cs typeface="Calibri" panose="020F0502020204030204" pitchFamily="34" charset="0"/>
              </a:rPr>
              <a:t> </a:t>
            </a:r>
            <a:r>
              <a:rPr lang="en" altLang="en-US" sz="2400" b="1" dirty="0" err="1">
                <a:solidFill>
                  <a:schemeClr val="accent6">
                    <a:lumMod val="75000"/>
                  </a:schemeClr>
                </a:solidFill>
                <a:cs typeface="Calibri" panose="020F0502020204030204" pitchFamily="34" charset="0"/>
              </a:rPr>
              <a:t>and</a:t>
            </a:r>
            <a:r>
              <a:rPr lang="en" altLang="en-US" sz="2400" b="1" dirty="0">
                <a:solidFill>
                  <a:schemeClr val="accent6">
                    <a:lumMod val="75000"/>
                  </a:schemeClr>
                </a:solidFill>
                <a:cs typeface="Calibri" panose="020F0502020204030204" pitchFamily="34" charset="0"/>
              </a:rPr>
              <a:t> </a:t>
            </a:r>
            <a:r>
              <a:rPr lang="en" altLang="en-US" sz="2400" b="1" dirty="0" err="1">
                <a:solidFill>
                  <a:schemeClr val="accent6">
                    <a:lumMod val="75000"/>
                  </a:schemeClr>
                </a:solidFill>
                <a:cs typeface="Calibri" panose="020F0502020204030204" pitchFamily="34" charset="0"/>
              </a:rPr>
              <a:t>gastrointestinal </a:t>
            </a:r>
            <a:r>
              <a:rPr lang="en" altLang="en-US" sz="2400" b="1" dirty="0">
                <a:solidFill>
                  <a:schemeClr val="accent6">
                    <a:lumMod val="75000"/>
                  </a:schemeClr>
                </a:solidFill>
                <a:cs typeface="Calibri" panose="020F0502020204030204" pitchFamily="34" charset="0"/>
              </a:rPr>
              <a:t>12 - 95%</a:t>
            </a:r>
            <a:endParaRPr lang="sr-Latn-RS" altLang="en-US" sz="2400" b="1" dirty="0">
              <a:solidFill>
                <a:schemeClr val="accent6">
                  <a:lumMod val="75000"/>
                </a:schemeClr>
              </a:solidFill>
              <a:cs typeface="Calibri" panose="020F0502020204030204" pitchFamily="34" charset="0"/>
            </a:endParaRPr>
          </a:p>
          <a:p>
            <a:pPr eaLnBrk="1" hangingPunct="1">
              <a:defRPr/>
            </a:pPr>
            <a:r>
              <a:rPr lang="en" altLang="en-US" sz="2400" b="1" dirty="0" err="1">
                <a:solidFill>
                  <a:schemeClr val="accent6">
                    <a:lumMod val="75000"/>
                  </a:schemeClr>
                </a:solidFill>
                <a:cs typeface="Calibri" panose="020F0502020204030204" pitchFamily="34" charset="0"/>
              </a:rPr>
              <a:t>Renal </a:t>
            </a:r>
            <a:r>
              <a:rPr lang="en" altLang="en-US" sz="2400" b="1" dirty="0">
                <a:solidFill>
                  <a:schemeClr val="accent6">
                    <a:lumMod val="75000"/>
                  </a:schemeClr>
                </a:solidFill>
                <a:cs typeface="Calibri" panose="020F0502020204030204" pitchFamily="34" charset="0"/>
              </a:rPr>
              <a:t>40-55%</a:t>
            </a:r>
          </a:p>
          <a:p>
            <a:pPr eaLnBrk="1" hangingPunct="1">
              <a:defRPr/>
            </a:pPr>
            <a:r>
              <a:rPr lang="sr-Latn-RS" altLang="en-US" sz="2400" b="1" dirty="0" smtClean="0">
                <a:solidFill>
                  <a:schemeClr val="accent6">
                    <a:lumMod val="75000"/>
                  </a:schemeClr>
                </a:solidFill>
                <a:cs typeface="Calibri" panose="020F0502020204030204" pitchFamily="34" charset="0"/>
              </a:rPr>
              <a:t>CNS</a:t>
            </a:r>
            <a:r>
              <a:rPr lang="en" altLang="en-US" sz="2400" b="1" dirty="0" smtClean="0">
                <a:solidFill>
                  <a:schemeClr val="accent6">
                    <a:lumMod val="75000"/>
                  </a:schemeClr>
                </a:solidFill>
                <a:cs typeface="Calibri" panose="020F0502020204030204" pitchFamily="34" charset="0"/>
              </a:rPr>
              <a:t> </a:t>
            </a:r>
            <a:r>
              <a:rPr lang="en" altLang="en-US" sz="2400" b="1" dirty="0">
                <a:solidFill>
                  <a:schemeClr val="accent6">
                    <a:lumMod val="75000"/>
                  </a:schemeClr>
                </a:solidFill>
                <a:cs typeface="Calibri" panose="020F0502020204030204" pitchFamily="34" charset="0"/>
              </a:rPr>
              <a:t>7-30%</a:t>
            </a:r>
          </a:p>
          <a:p>
            <a:pPr eaLnBrk="1" hangingPunct="1">
              <a:defRPr/>
            </a:pPr>
            <a:r>
              <a:rPr lang="en" altLang="en-US" sz="2400" b="1" dirty="0" err="1">
                <a:solidFill>
                  <a:schemeClr val="accent6">
                    <a:lumMod val="75000"/>
                  </a:schemeClr>
                </a:solidFill>
                <a:cs typeface="Calibri" panose="020F0502020204030204" pitchFamily="34" charset="0"/>
              </a:rPr>
              <a:t>Cardiac </a:t>
            </a:r>
            <a:r>
              <a:rPr lang="en" altLang="en-US" sz="2400" b="1" dirty="0">
                <a:solidFill>
                  <a:schemeClr val="accent6">
                    <a:lumMod val="75000"/>
                  </a:schemeClr>
                </a:solidFill>
                <a:cs typeface="Calibri" panose="020F0502020204030204" pitchFamily="34" charset="0"/>
              </a:rPr>
              <a:t>10-23%</a:t>
            </a:r>
          </a:p>
          <a:p>
            <a:pPr eaLnBrk="1" hangingPunct="1">
              <a:defRPr/>
            </a:pPr>
            <a:endParaRPr lang="en-US" altLang="en-US" sz="2400" dirty="0"/>
          </a:p>
        </p:txBody>
      </p:sp>
      <p:graphicFrame>
        <p:nvGraphicFramePr>
          <p:cNvPr id="4" name="Object 4"/>
          <p:cNvGraphicFramePr>
            <a:graphicFrameLocks noChangeAspect="1"/>
          </p:cNvGraphicFramePr>
          <p:nvPr>
            <p:extLst>
              <p:ext uri="{D42A27DB-BD31-4B8C-83A1-F6EECF244321}">
                <p14:modId xmlns:p14="http://schemas.microsoft.com/office/powerpoint/2010/main" val="1336685575"/>
              </p:ext>
            </p:extLst>
          </p:nvPr>
        </p:nvGraphicFramePr>
        <p:xfrm>
          <a:off x="7615426" y="3509663"/>
          <a:ext cx="4382245" cy="3260221"/>
        </p:xfrm>
        <a:graphic>
          <a:graphicData uri="http://schemas.openxmlformats.org/presentationml/2006/ole">
            <mc:AlternateContent xmlns:mc="http://schemas.openxmlformats.org/markup-compatibility/2006">
              <mc:Choice xmlns:v="urn:schemas-microsoft-com:vml" Requires="v">
                <p:oleObj spid="_x0000_s3082" name="Image" r:id="rId3" imgW="2835366" imgH="2347561" progId="Photoshop.Image.5">
                  <p:embed/>
                </p:oleObj>
              </mc:Choice>
              <mc:Fallback>
                <p:oleObj name="Image" r:id="rId3" imgW="2835366" imgH="2347561" progId="Photoshop.Image.5">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15426" y="3509663"/>
                        <a:ext cx="4382245" cy="3260221"/>
                      </a:xfrm>
                      <a:prstGeom prst="rect">
                        <a:avLst/>
                      </a:prstGeom>
                      <a:noFill/>
                      <a:ln>
                        <a:noFill/>
                      </a:ln>
                      <a:effectLst/>
                      <a:extLst/>
                    </p:spPr>
                  </p:pic>
                </p:oleObj>
              </mc:Fallback>
            </mc:AlternateContent>
          </a:graphicData>
        </a:graphic>
      </p:graphicFrame>
    </p:spTree>
    <p:extLst>
      <p:ext uri="{BB962C8B-B14F-4D97-AF65-F5344CB8AC3E}">
        <p14:creationId xmlns:p14="http://schemas.microsoft.com/office/powerpoint/2010/main" val="61948001"/>
      </p:ext>
    </p:extLst>
  </p:cSld>
  <p:clrMapOvr>
    <a:masterClrMapping/>
  </p:clrMapOvr>
  <p:transition spd="slow"/>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Title 1"/>
          <p:cNvSpPr>
            <a:spLocks noGrp="1"/>
          </p:cNvSpPr>
          <p:nvPr>
            <p:ph type="title"/>
          </p:nvPr>
        </p:nvSpPr>
        <p:spPr>
          <a:xfrm>
            <a:off x="1729799" y="470286"/>
            <a:ext cx="8911687" cy="1280890"/>
          </a:xfrm>
        </p:spPr>
        <p:txBody>
          <a:bodyPr>
            <a:normAutofit/>
          </a:bodyPr>
          <a:lstStyle/>
          <a:p>
            <a:pPr eaLnBrk="1" hangingPunct="1"/>
            <a:r>
              <a:rPr lang="en" altLang="en-US" b="1" dirty="0">
                <a:solidFill>
                  <a:schemeClr val="accent6">
                    <a:lumMod val="75000"/>
                  </a:schemeClr>
                </a:solidFill>
                <a:cs typeface="Calibri" panose="020F0502020204030204" pitchFamily="34" charset="0"/>
              </a:rPr>
              <a:t>THERAPY</a:t>
            </a:r>
          </a:p>
        </p:txBody>
      </p:sp>
      <p:sp>
        <p:nvSpPr>
          <p:cNvPr id="188419" name="Content Placeholder 2"/>
          <p:cNvSpPr>
            <a:spLocks noGrp="1"/>
          </p:cNvSpPr>
          <p:nvPr>
            <p:ph idx="1"/>
          </p:nvPr>
        </p:nvSpPr>
        <p:spPr/>
        <p:txBody>
          <a:bodyPr/>
          <a:lstStyle/>
          <a:p>
            <a:pPr marL="514350" indent="-514350">
              <a:buFont typeface="Times New Roman" panose="02020603050405020304" pitchFamily="18" charset="0"/>
              <a:buAutoNum type="arabicPeriod"/>
            </a:pPr>
            <a:endParaRPr lang="en-US" altLang="en-US" sz="2800" dirty="0">
              <a:latin typeface="Calibri" panose="020F0502020204030204" pitchFamily="34" charset="0"/>
              <a:cs typeface="Calibri" panose="020F0502020204030204" pitchFamily="34" charset="0"/>
            </a:endParaRPr>
          </a:p>
          <a:p>
            <a:pPr marL="514350" indent="-514350">
              <a:buFont typeface="Times New Roman" panose="02020603050405020304" pitchFamily="18" charset="0"/>
              <a:buAutoNum type="arabicPeriod"/>
            </a:pPr>
            <a:r>
              <a:rPr lang="en" altLang="en-US" sz="2800" b="1" dirty="0">
                <a:solidFill>
                  <a:srgbClr val="002060"/>
                </a:solidFill>
                <a:cs typeface="Calibri" panose="020F0502020204030204" pitchFamily="34" charset="0"/>
              </a:rPr>
              <a:t>Provide oxygenation</a:t>
            </a:r>
          </a:p>
          <a:p>
            <a:pPr marL="514350" indent="-514350">
              <a:buFont typeface="Times New Roman" panose="02020603050405020304" pitchFamily="18" charset="0"/>
              <a:buAutoNum type="arabicPeriod"/>
            </a:pPr>
            <a:r>
              <a:rPr lang="en" altLang="en-US" sz="2800" b="1" dirty="0">
                <a:solidFill>
                  <a:srgbClr val="002060"/>
                </a:solidFill>
                <a:cs typeface="Calibri" panose="020F0502020204030204" pitchFamily="34" charset="0"/>
              </a:rPr>
              <a:t>Supportive therapy</a:t>
            </a:r>
          </a:p>
          <a:p>
            <a:pPr marL="514350" indent="-514350">
              <a:buFont typeface="Times New Roman" panose="02020603050405020304" pitchFamily="18" charset="0"/>
              <a:buAutoNum type="arabicPeriod"/>
            </a:pPr>
            <a:r>
              <a:rPr lang="en" altLang="en-US" sz="2800" b="1" dirty="0">
                <a:solidFill>
                  <a:srgbClr val="002060"/>
                </a:solidFill>
                <a:cs typeface="Calibri" panose="020F0502020204030204" pitchFamily="34" charset="0"/>
              </a:rPr>
              <a:t>Therapy of causative factors</a:t>
            </a:r>
          </a:p>
          <a:p>
            <a:pPr marL="514350" indent="-514350">
              <a:buFont typeface="Times New Roman" panose="02020603050405020304" pitchFamily="18" charset="0"/>
              <a:buAutoNum type="arabicPeriod"/>
            </a:pPr>
            <a:r>
              <a:rPr lang="en" altLang="en-US" sz="2800" b="1" dirty="0">
                <a:solidFill>
                  <a:srgbClr val="002060"/>
                </a:solidFill>
                <a:cs typeface="Calibri" panose="020F0502020204030204" pitchFamily="34" charset="0"/>
              </a:rPr>
              <a:t>Anti-inflammatory therapy</a:t>
            </a:r>
          </a:p>
        </p:txBody>
      </p:sp>
    </p:spTree>
    <p:extLst>
      <p:ext uri="{BB962C8B-B14F-4D97-AF65-F5344CB8AC3E}">
        <p14:creationId xmlns:p14="http://schemas.microsoft.com/office/powerpoint/2010/main" val="1215098945"/>
      </p:ext>
    </p:extLst>
  </p:cSld>
  <p:clrMapOvr>
    <a:masterClrMapping/>
  </p:clrMapOvr>
  <p:transition spd="slow"/>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7" name="Content Placeholder 2"/>
          <p:cNvSpPr>
            <a:spLocks noGrp="1"/>
          </p:cNvSpPr>
          <p:nvPr>
            <p:ph idx="1"/>
          </p:nvPr>
        </p:nvSpPr>
        <p:spPr>
          <a:xfrm>
            <a:off x="1307343" y="1526849"/>
            <a:ext cx="9537270" cy="2592224"/>
          </a:xfrm>
          <a:solidFill>
            <a:schemeClr val="accent2">
              <a:lumMod val="40000"/>
              <a:lumOff val="60000"/>
            </a:schemeClr>
          </a:solidFill>
        </p:spPr>
        <p:txBody>
          <a:bodyPr/>
          <a:lstStyle/>
          <a:p>
            <a:r>
              <a:rPr lang="en" sz="2800" b="1" dirty="0">
                <a:solidFill>
                  <a:schemeClr val="accent6">
                    <a:lumMod val="75000"/>
                  </a:schemeClr>
                </a:solidFill>
                <a:cs typeface="Calibri" panose="020F0502020204030204" pitchFamily="34" charset="0"/>
              </a:rPr>
              <a:t>In patients with ARDS, the basis of treatment is                             therapy of the basic disease with the application of mechanical </a:t>
            </a:r>
            <a:r>
              <a:rPr lang="en" sz="2800" b="1" dirty="0" smtClean="0">
                <a:solidFill>
                  <a:schemeClr val="accent6">
                    <a:lumMod val="75000"/>
                  </a:schemeClr>
                </a:solidFill>
                <a:cs typeface="Calibri" panose="020F0502020204030204" pitchFamily="34" charset="0"/>
              </a:rPr>
              <a:t>ventilation</a:t>
            </a:r>
            <a:r>
              <a:rPr lang="en" sz="2800" b="1" dirty="0">
                <a:solidFill>
                  <a:schemeClr val="accent6">
                    <a:lumMod val="75000"/>
                  </a:schemeClr>
                </a:solidFill>
                <a:cs typeface="Calibri" panose="020F0502020204030204" pitchFamily="34" charset="0"/>
              </a:rPr>
              <a:t>, which aims to reduce the work of breathing </a:t>
            </a:r>
            <a:r>
              <a:rPr lang="en" sz="2800" b="1" dirty="0" smtClean="0">
                <a:solidFill>
                  <a:schemeClr val="accent6">
                    <a:lumMod val="75000"/>
                  </a:schemeClr>
                </a:solidFill>
                <a:cs typeface="Calibri" panose="020F0502020204030204" pitchFamily="34" charset="0"/>
              </a:rPr>
              <a:t>during </a:t>
            </a:r>
            <a:r>
              <a:rPr lang="en" sz="2800" b="1" dirty="0">
                <a:solidFill>
                  <a:schemeClr val="accent6">
                    <a:lumMod val="75000"/>
                  </a:schemeClr>
                </a:solidFill>
                <a:cs typeface="Calibri" panose="020F0502020204030204" pitchFamily="34" charset="0"/>
              </a:rPr>
              <a:t>ventilation </a:t>
            </a:r>
            <a:r>
              <a:rPr lang="sr-Latn-RS" sz="2800" b="1" dirty="0" smtClean="0">
                <a:solidFill>
                  <a:schemeClr val="accent6">
                    <a:lumMod val="75000"/>
                  </a:schemeClr>
                </a:solidFill>
                <a:cs typeface="Calibri" panose="020F0502020204030204" pitchFamily="34" charset="0"/>
              </a:rPr>
              <a:t>of </a:t>
            </a:r>
            <a:r>
              <a:rPr lang="en" sz="2800" b="1" dirty="0" smtClean="0">
                <a:solidFill>
                  <a:schemeClr val="accent6">
                    <a:lumMod val="75000"/>
                  </a:schemeClr>
                </a:solidFill>
                <a:cs typeface="Calibri" panose="020F0502020204030204" pitchFamily="34" charset="0"/>
              </a:rPr>
              <a:t>non-compliant </a:t>
            </a:r>
            <a:r>
              <a:rPr lang="en" sz="2800" b="1" dirty="0">
                <a:solidFill>
                  <a:schemeClr val="accent6">
                    <a:lumMod val="75000"/>
                  </a:schemeClr>
                </a:solidFill>
                <a:cs typeface="Calibri" panose="020F0502020204030204" pitchFamily="34" charset="0"/>
              </a:rPr>
              <a:t>lungs and </a:t>
            </a:r>
            <a:r>
              <a:rPr lang="sr-Latn-RS" sz="2800" b="1" dirty="0" smtClean="0">
                <a:solidFill>
                  <a:schemeClr val="accent6">
                    <a:lumMod val="75000"/>
                  </a:schemeClr>
                </a:solidFill>
                <a:cs typeface="Calibri" panose="020F0502020204030204" pitchFamily="34" charset="0"/>
              </a:rPr>
              <a:t>to </a:t>
            </a:r>
            <a:r>
              <a:rPr lang="en" sz="2800" b="1" dirty="0" smtClean="0">
                <a:solidFill>
                  <a:schemeClr val="accent6">
                    <a:lumMod val="75000"/>
                  </a:schemeClr>
                </a:solidFill>
                <a:cs typeface="Calibri" panose="020F0502020204030204" pitchFamily="34" charset="0"/>
              </a:rPr>
              <a:t>improve</a:t>
            </a:r>
            <a:r>
              <a:rPr lang="sr-Latn-RS" sz="2800" b="1" dirty="0" smtClean="0">
                <a:solidFill>
                  <a:schemeClr val="accent6">
                    <a:lumMod val="75000"/>
                  </a:schemeClr>
                </a:solidFill>
                <a:cs typeface="Calibri" panose="020F0502020204030204" pitchFamily="34" charset="0"/>
              </a:rPr>
              <a:t> o</a:t>
            </a:r>
            <a:r>
              <a:rPr lang="en" sz="2800" b="1" dirty="0" smtClean="0">
                <a:solidFill>
                  <a:schemeClr val="accent6">
                    <a:lumMod val="75000"/>
                  </a:schemeClr>
                </a:solidFill>
                <a:cs typeface="Calibri" panose="020F0502020204030204" pitchFamily="34" charset="0"/>
              </a:rPr>
              <a:t>xygen </a:t>
            </a:r>
            <a:r>
              <a:rPr lang="en" sz="2800" b="1" dirty="0">
                <a:solidFill>
                  <a:schemeClr val="accent6">
                    <a:lumMod val="75000"/>
                  </a:schemeClr>
                </a:solidFill>
                <a:cs typeface="Calibri" panose="020F0502020204030204" pitchFamily="34" charset="0"/>
              </a:rPr>
              <a:t>transport</a:t>
            </a:r>
          </a:p>
        </p:txBody>
      </p:sp>
    </p:spTree>
    <p:extLst>
      <p:ext uri="{BB962C8B-B14F-4D97-AF65-F5344CB8AC3E}">
        <p14:creationId xmlns:p14="http://schemas.microsoft.com/office/powerpoint/2010/main" val="2897780880"/>
      </p:ext>
    </p:extLst>
  </p:cSld>
  <p:clrMapOvr>
    <a:masterClrMapping/>
  </p:clrMapOvr>
  <p:transition spd="slow"/>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Title 1"/>
          <p:cNvSpPr>
            <a:spLocks noGrp="1"/>
          </p:cNvSpPr>
          <p:nvPr>
            <p:ph type="title"/>
          </p:nvPr>
        </p:nvSpPr>
        <p:spPr>
          <a:xfrm>
            <a:off x="1704162" y="564289"/>
            <a:ext cx="8911687" cy="1280890"/>
          </a:xfrm>
        </p:spPr>
        <p:txBody>
          <a:bodyPr>
            <a:normAutofit/>
          </a:bodyPr>
          <a:lstStyle/>
          <a:p>
            <a:pPr eaLnBrk="1" hangingPunct="1"/>
            <a:r>
              <a:rPr lang="en" altLang="en-US" b="1" dirty="0">
                <a:solidFill>
                  <a:schemeClr val="accent6">
                    <a:lumMod val="75000"/>
                  </a:schemeClr>
                </a:solidFill>
                <a:cs typeface="Calibri" panose="020F0502020204030204" pitchFamily="34" charset="0"/>
              </a:rPr>
              <a:t>OXYGENATION</a:t>
            </a:r>
          </a:p>
        </p:txBody>
      </p:sp>
      <p:sp>
        <p:nvSpPr>
          <p:cNvPr id="191491" name="Content Placeholder 2"/>
          <p:cNvSpPr>
            <a:spLocks noGrp="1"/>
          </p:cNvSpPr>
          <p:nvPr>
            <p:ph idx="1"/>
          </p:nvPr>
        </p:nvSpPr>
        <p:spPr>
          <a:xfrm>
            <a:off x="1640628" y="1569576"/>
            <a:ext cx="8915400" cy="4762857"/>
          </a:xfrm>
        </p:spPr>
        <p:txBody>
          <a:bodyPr>
            <a:normAutofit fontScale="70000" lnSpcReduction="20000"/>
          </a:bodyPr>
          <a:lstStyle/>
          <a:p>
            <a:pPr eaLnBrk="1" hangingPunct="1"/>
            <a:endParaRPr lang="en-US" altLang="en-US" dirty="0" smtClean="0">
              <a:latin typeface="Calibri" panose="020F0502020204030204" pitchFamily="34" charset="0"/>
              <a:cs typeface="Calibri" panose="020F0502020204030204" pitchFamily="34" charset="0"/>
            </a:endParaRPr>
          </a:p>
          <a:p>
            <a:pPr eaLnBrk="1" hangingPunct="1"/>
            <a:r>
              <a:rPr lang="en" altLang="en-US" sz="3200" b="1" dirty="0">
                <a:solidFill>
                  <a:schemeClr val="accent6">
                    <a:lumMod val="75000"/>
                  </a:schemeClr>
                </a:solidFill>
                <a:cs typeface="Calibri" panose="020F0502020204030204" pitchFamily="34" charset="0"/>
              </a:rPr>
              <a:t>Oxygen therapy</a:t>
            </a:r>
          </a:p>
          <a:p>
            <a:pPr eaLnBrk="1" hangingPunct="1"/>
            <a:r>
              <a:rPr lang="en" altLang="en-US" sz="3200" b="1" dirty="0">
                <a:solidFill>
                  <a:schemeClr val="accent6">
                    <a:lumMod val="75000"/>
                  </a:schemeClr>
                </a:solidFill>
                <a:cs typeface="Calibri" panose="020F0502020204030204" pitchFamily="34" charset="0"/>
              </a:rPr>
              <a:t>Mechanical </a:t>
            </a:r>
            <a:r>
              <a:rPr lang="en" altLang="en-US" sz="3200" b="1" dirty="0" smtClean="0">
                <a:solidFill>
                  <a:schemeClr val="accent6">
                    <a:lumMod val="75000"/>
                  </a:schemeClr>
                </a:solidFill>
                <a:cs typeface="Calibri" panose="020F0502020204030204" pitchFamily="34" charset="0"/>
              </a:rPr>
              <a:t>ventilation</a:t>
            </a:r>
            <a:endParaRPr lang="sr-Latn-RS" altLang="en-US" sz="3200" b="1" dirty="0" smtClean="0">
              <a:solidFill>
                <a:schemeClr val="accent6">
                  <a:lumMod val="75000"/>
                </a:schemeClr>
              </a:solidFill>
              <a:cs typeface="Calibri" panose="020F0502020204030204" pitchFamily="34" charset="0"/>
            </a:endParaRPr>
          </a:p>
          <a:p>
            <a:pPr eaLnBrk="1" hangingPunct="1"/>
            <a:endParaRPr lang="sr-Latn-RS" altLang="en-US" sz="3200" b="1" dirty="0">
              <a:solidFill>
                <a:schemeClr val="accent6">
                  <a:lumMod val="75000"/>
                </a:schemeClr>
              </a:solidFill>
              <a:cs typeface="Calibri" panose="020F0502020204030204" pitchFamily="34" charset="0"/>
            </a:endParaRPr>
          </a:p>
          <a:p>
            <a:pPr>
              <a:defRPr/>
            </a:pPr>
            <a:r>
              <a:rPr lang="en" sz="3200" b="1" dirty="0">
                <a:solidFill>
                  <a:schemeClr val="accent6">
                    <a:lumMod val="75000"/>
                  </a:schemeClr>
                </a:solidFill>
                <a:cs typeface="Calibri" panose="020F0502020204030204" pitchFamily="34" charset="0"/>
              </a:rPr>
              <a:t>Ensure adequate gas exchange</a:t>
            </a:r>
          </a:p>
          <a:p>
            <a:pPr marL="0" indent="0" algn="ctr">
              <a:buNone/>
              <a:defRPr/>
            </a:pPr>
            <a:r>
              <a:rPr lang="en" sz="3200" b="1" dirty="0">
                <a:solidFill>
                  <a:schemeClr val="accent6">
                    <a:lumMod val="75000"/>
                  </a:schemeClr>
                </a:solidFill>
                <a:cs typeface="Calibri" panose="020F0502020204030204" pitchFamily="34" charset="0"/>
              </a:rPr>
              <a:t>↓</a:t>
            </a:r>
          </a:p>
          <a:p>
            <a:pPr algn="ctr">
              <a:buNone/>
              <a:defRPr/>
            </a:pPr>
            <a:r>
              <a:rPr lang="en" sz="3200" b="1" dirty="0" smtClean="0">
                <a:solidFill>
                  <a:schemeClr val="accent6">
                    <a:lumMod val="75000"/>
                  </a:schemeClr>
                </a:solidFill>
                <a:cs typeface="Calibri" panose="020F0502020204030204" pitchFamily="34" charset="0"/>
              </a:rPr>
              <a:t>PaO</a:t>
            </a:r>
            <a:r>
              <a:rPr lang="en" sz="3200" b="1" baseline="-25000" dirty="0" smtClean="0">
                <a:solidFill>
                  <a:schemeClr val="accent6">
                    <a:lumMod val="75000"/>
                  </a:schemeClr>
                </a:solidFill>
                <a:cs typeface="Calibri" panose="020F0502020204030204" pitchFamily="34" charset="0"/>
              </a:rPr>
              <a:t>2 </a:t>
            </a:r>
            <a:r>
              <a:rPr lang="en" sz="3200" b="1" dirty="0">
                <a:solidFill>
                  <a:schemeClr val="accent6">
                    <a:lumMod val="75000"/>
                  </a:schemeClr>
                </a:solidFill>
                <a:cs typeface="Calibri" panose="020F0502020204030204" pitchFamily="34" charset="0"/>
              </a:rPr>
              <a:t>&gt; 8 kPa</a:t>
            </a:r>
          </a:p>
          <a:p>
            <a:pPr algn="ctr">
              <a:buNone/>
              <a:defRPr/>
            </a:pPr>
            <a:r>
              <a:rPr lang="en" sz="3200" b="1" dirty="0" smtClean="0">
                <a:solidFill>
                  <a:schemeClr val="accent6">
                    <a:lumMod val="75000"/>
                  </a:schemeClr>
                </a:solidFill>
                <a:cs typeface="Calibri" panose="020F0502020204030204" pitchFamily="34" charset="0"/>
              </a:rPr>
              <a:t>SaO</a:t>
            </a:r>
            <a:r>
              <a:rPr lang="en" sz="3200" b="1" baseline="-25000" dirty="0" smtClean="0">
                <a:solidFill>
                  <a:schemeClr val="accent6">
                    <a:lumMod val="75000"/>
                  </a:schemeClr>
                </a:solidFill>
                <a:cs typeface="Calibri" panose="020F0502020204030204" pitchFamily="34" charset="0"/>
              </a:rPr>
              <a:t>2 </a:t>
            </a:r>
            <a:r>
              <a:rPr lang="en" sz="3200" b="1" dirty="0">
                <a:solidFill>
                  <a:schemeClr val="accent6">
                    <a:lumMod val="75000"/>
                  </a:schemeClr>
                </a:solidFill>
                <a:cs typeface="Calibri" panose="020F0502020204030204" pitchFamily="34" charset="0"/>
              </a:rPr>
              <a:t>&gt; 90 %</a:t>
            </a:r>
          </a:p>
          <a:p>
            <a:pPr algn="ctr">
              <a:buNone/>
              <a:defRPr/>
            </a:pPr>
            <a:r>
              <a:rPr lang="en" sz="3200" b="1" dirty="0">
                <a:solidFill>
                  <a:schemeClr val="accent6">
                    <a:lumMod val="75000"/>
                  </a:schemeClr>
                </a:solidFill>
                <a:cs typeface="Calibri" panose="020F0502020204030204" pitchFamily="34" charset="0"/>
              </a:rPr>
              <a:t>pH: 7.3 - 7.4</a:t>
            </a:r>
          </a:p>
          <a:p>
            <a:pPr algn="ctr">
              <a:buNone/>
              <a:defRPr/>
            </a:pPr>
            <a:endParaRPr lang="hr-HR" sz="3200" b="1" dirty="0">
              <a:solidFill>
                <a:schemeClr val="accent6">
                  <a:lumMod val="75000"/>
                </a:schemeClr>
              </a:solidFill>
              <a:cs typeface="Calibri" panose="020F0502020204030204" pitchFamily="34" charset="0"/>
            </a:endParaRPr>
          </a:p>
          <a:p>
            <a:pPr algn="ctr">
              <a:buNone/>
              <a:defRPr/>
            </a:pPr>
            <a:r>
              <a:rPr lang="en" sz="3200" b="1" dirty="0">
                <a:solidFill>
                  <a:srgbClr val="002060"/>
                </a:solidFill>
                <a:cs typeface="Calibri" panose="020F0502020204030204" pitchFamily="34" charset="0"/>
              </a:rPr>
              <a:t>improve the flow of oxygen to the tissues</a:t>
            </a:r>
          </a:p>
          <a:p>
            <a:pPr algn="ctr">
              <a:buNone/>
              <a:defRPr/>
            </a:pPr>
            <a:r>
              <a:rPr lang="en" sz="3200" b="1" dirty="0">
                <a:solidFill>
                  <a:srgbClr val="002060"/>
                </a:solidFill>
                <a:cs typeface="Calibri" panose="020F0502020204030204" pitchFamily="34" charset="0"/>
              </a:rPr>
              <a:t>avoid iatrogenic lung damage</a:t>
            </a:r>
          </a:p>
          <a:p>
            <a:pPr eaLnBrk="1" hangingPunct="1"/>
            <a:endParaRPr lang="en" altLang="en-US" sz="28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641802032"/>
      </p:ext>
    </p:extLst>
  </p:cSld>
  <p:clrMapOvr>
    <a:masterClrMapping/>
  </p:clrMapOvr>
  <p:transition spd="slow"/>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2"/>
          <p:cNvSpPr>
            <a:spLocks noGrp="1" noChangeArrowheads="1"/>
          </p:cNvSpPr>
          <p:nvPr>
            <p:ph type="title"/>
          </p:nvPr>
        </p:nvSpPr>
        <p:spPr>
          <a:xfrm>
            <a:off x="1736725" y="549275"/>
            <a:ext cx="8743950" cy="1143000"/>
          </a:xfrm>
        </p:spPr>
        <p:txBody>
          <a:bodyPr/>
          <a:lstStyle/>
          <a:p>
            <a:pPr eaLnBrk="1" hangingPunct="1"/>
            <a:r>
              <a:rPr lang="en" altLang="en-US" b="1" dirty="0">
                <a:solidFill>
                  <a:schemeClr val="accent6">
                    <a:lumMod val="75000"/>
                  </a:schemeClr>
                </a:solidFill>
                <a:cs typeface="Calibri" panose="020F0502020204030204" pitchFamily="34" charset="0"/>
              </a:rPr>
              <a:t>TREATMENT</a:t>
            </a:r>
          </a:p>
        </p:txBody>
      </p:sp>
      <p:sp>
        <p:nvSpPr>
          <p:cNvPr id="195587" name="Rectangle 3"/>
          <p:cNvSpPr>
            <a:spLocks noGrp="1" noChangeArrowheads="1"/>
          </p:cNvSpPr>
          <p:nvPr>
            <p:ph idx="1"/>
          </p:nvPr>
        </p:nvSpPr>
        <p:spPr>
          <a:xfrm>
            <a:off x="1479550" y="1989138"/>
            <a:ext cx="9258300" cy="2864873"/>
          </a:xfrm>
          <a:solidFill>
            <a:schemeClr val="accent2">
              <a:lumMod val="40000"/>
              <a:lumOff val="60000"/>
            </a:schemeClr>
          </a:solidFill>
        </p:spPr>
        <p:txBody>
          <a:bodyPr/>
          <a:lstStyle/>
          <a:p>
            <a:pPr eaLnBrk="1" hangingPunct="1">
              <a:lnSpc>
                <a:spcPct val="150000"/>
              </a:lnSpc>
            </a:pPr>
            <a:r>
              <a:rPr lang="en" altLang="en-US" sz="2400" b="1" dirty="0">
                <a:solidFill>
                  <a:schemeClr val="accent6">
                    <a:lumMod val="75000"/>
                  </a:schemeClr>
                </a:solidFill>
                <a:cs typeface="Calibri" panose="020F0502020204030204" pitchFamily="34" charset="0"/>
              </a:rPr>
              <a:t>If the patient is exhausted with a respiratory rate of 30 - 35/minute, </a:t>
            </a:r>
            <a:r>
              <a:rPr lang="en" altLang="en-US" sz="2400" b="1" dirty="0" smtClean="0">
                <a:solidFill>
                  <a:schemeClr val="accent6">
                    <a:lumMod val="75000"/>
                  </a:schemeClr>
                </a:solidFill>
                <a:cs typeface="Calibri" panose="020F0502020204030204" pitchFamily="34" charset="0"/>
              </a:rPr>
              <a:t>PaO</a:t>
            </a:r>
            <a:r>
              <a:rPr lang="en" altLang="en-US" sz="2400" b="1" baseline="-25000" dirty="0" smtClean="0">
                <a:solidFill>
                  <a:schemeClr val="accent6">
                    <a:lumMod val="75000"/>
                  </a:schemeClr>
                </a:solidFill>
                <a:cs typeface="Calibri" panose="020F0502020204030204" pitchFamily="34" charset="0"/>
              </a:rPr>
              <a:t>2 </a:t>
            </a:r>
            <a:r>
              <a:rPr lang="en" altLang="en-US" sz="2400" b="1" dirty="0">
                <a:solidFill>
                  <a:schemeClr val="accent6">
                    <a:lumMod val="75000"/>
                  </a:schemeClr>
                </a:solidFill>
                <a:cs typeface="Calibri" panose="020F0502020204030204" pitchFamily="34" charset="0"/>
              </a:rPr>
              <a:t>&lt; 7 - 8 kPa with oxygen supplementation with an increase in </a:t>
            </a:r>
            <a:r>
              <a:rPr lang="en" altLang="en-US" sz="2400" b="1" dirty="0" smtClean="0">
                <a:solidFill>
                  <a:schemeClr val="accent6">
                    <a:lumMod val="75000"/>
                  </a:schemeClr>
                </a:solidFill>
                <a:cs typeface="Calibri" panose="020F0502020204030204" pitchFamily="34" charset="0"/>
              </a:rPr>
              <a:t>PaCO</a:t>
            </a:r>
            <a:r>
              <a:rPr lang="en" altLang="en-US" sz="2400" b="1" baseline="-25000" dirty="0" smtClean="0">
                <a:solidFill>
                  <a:schemeClr val="accent6">
                    <a:lumMod val="75000"/>
                  </a:schemeClr>
                </a:solidFill>
                <a:cs typeface="Calibri" panose="020F0502020204030204" pitchFamily="34" charset="0"/>
              </a:rPr>
              <a:t>2 </a:t>
            </a:r>
            <a:r>
              <a:rPr lang="en" altLang="en-US" sz="2400" b="1" dirty="0">
                <a:solidFill>
                  <a:schemeClr val="accent6">
                    <a:lumMod val="75000"/>
                  </a:schemeClr>
                </a:solidFill>
                <a:cs typeface="Calibri" panose="020F0502020204030204" pitchFamily="34" charset="0"/>
              </a:rPr>
              <a:t>or pH &lt; 7.3</a:t>
            </a:r>
            <a:endParaRPr lang="en-US" altLang="en-US" sz="2400" b="1" dirty="0">
              <a:solidFill>
                <a:schemeClr val="accent6">
                  <a:lumMod val="75000"/>
                </a:schemeClr>
              </a:solidFill>
              <a:cs typeface="Calibri" panose="020F0502020204030204" pitchFamily="34" charset="0"/>
            </a:endParaRPr>
          </a:p>
          <a:p>
            <a:pPr eaLnBrk="1" hangingPunct="1">
              <a:lnSpc>
                <a:spcPct val="150000"/>
              </a:lnSpc>
              <a:buFont typeface="Wingdings" panose="05000000000000000000" pitchFamily="2" charset="2"/>
              <a:buNone/>
            </a:pPr>
            <a:r>
              <a:rPr lang="en" altLang="en-US" sz="2400" b="1" dirty="0">
                <a:solidFill>
                  <a:schemeClr val="accent6">
                    <a:lumMod val="75000"/>
                  </a:schemeClr>
                </a:solidFill>
                <a:cs typeface="Calibri" panose="020F0502020204030204" pitchFamily="34" charset="0"/>
              </a:rPr>
              <a:t>                      </a:t>
            </a:r>
            <a:r>
              <a:rPr lang="en" altLang="en-US" sz="2400" b="1" u="sng" dirty="0">
                <a:solidFill>
                  <a:srgbClr val="002060"/>
                </a:solidFill>
                <a:cs typeface="Calibri" panose="020F0502020204030204" pitchFamily="34" charset="0"/>
              </a:rPr>
              <a:t>mechanical ventilation is indicated</a:t>
            </a:r>
            <a:endParaRPr lang="en-US" altLang="en-US" sz="2400" b="1" u="sng" dirty="0">
              <a:solidFill>
                <a:srgbClr val="002060"/>
              </a:solidFill>
              <a:cs typeface="Calibri" panose="020F0502020204030204" pitchFamily="34" charset="0"/>
            </a:endParaRPr>
          </a:p>
        </p:txBody>
      </p:sp>
    </p:spTree>
    <p:extLst>
      <p:ext uri="{BB962C8B-B14F-4D97-AF65-F5344CB8AC3E}">
        <p14:creationId xmlns:p14="http://schemas.microsoft.com/office/powerpoint/2010/main" val="1296052833"/>
      </p:ext>
    </p:extLst>
  </p:cSld>
  <p:clrMapOvr>
    <a:masterClrMapping/>
  </p:clrMapOvr>
  <p:transition spd="slow" advTm="25228"/>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2"/>
          <p:cNvSpPr>
            <a:spLocks noGrp="1" noChangeArrowheads="1"/>
          </p:cNvSpPr>
          <p:nvPr>
            <p:ph type="title"/>
          </p:nvPr>
        </p:nvSpPr>
        <p:spPr>
          <a:xfrm>
            <a:off x="1490885" y="96852"/>
            <a:ext cx="10287000" cy="1143000"/>
          </a:xfrm>
        </p:spPr>
        <p:txBody>
          <a:bodyPr>
            <a:normAutofit fontScale="90000"/>
          </a:bodyPr>
          <a:lstStyle/>
          <a:p>
            <a:pPr eaLnBrk="1" hangingPunct="1"/>
            <a:r>
              <a:rPr lang="en-US" altLang="en-US" sz="4000" dirty="0">
                <a:solidFill>
                  <a:srgbClr val="CCECFF"/>
                </a:solidFill>
              </a:rPr>
              <a:t/>
            </a:r>
            <a:br>
              <a:rPr lang="en-US" altLang="en-US" sz="4000" dirty="0">
                <a:solidFill>
                  <a:srgbClr val="CCECFF"/>
                </a:solidFill>
              </a:rPr>
            </a:br>
            <a:r>
              <a:rPr lang="en" altLang="en-US" b="1" dirty="0">
                <a:solidFill>
                  <a:schemeClr val="accent6">
                    <a:lumMod val="75000"/>
                  </a:schemeClr>
                </a:solidFill>
              </a:rPr>
              <a:t>MECHANICAL </a:t>
            </a:r>
            <a:r>
              <a:rPr lang="en" altLang="en-US" b="1" dirty="0" smtClean="0">
                <a:solidFill>
                  <a:schemeClr val="accent6">
                    <a:lumMod val="75000"/>
                  </a:schemeClr>
                </a:solidFill>
              </a:rPr>
              <a:t>VENTILATION</a:t>
            </a:r>
            <a:r>
              <a:rPr lang="en-US" altLang="en-US" sz="4000" b="1" dirty="0">
                <a:solidFill>
                  <a:schemeClr val="accent6">
                    <a:lumMod val="75000"/>
                  </a:schemeClr>
                </a:solidFill>
              </a:rPr>
              <a:t/>
            </a:r>
            <a:br>
              <a:rPr lang="en-US" altLang="en-US" sz="4000" b="1" dirty="0">
                <a:solidFill>
                  <a:schemeClr val="accent6">
                    <a:lumMod val="75000"/>
                  </a:schemeClr>
                </a:solidFill>
              </a:rPr>
            </a:br>
            <a:r>
              <a:rPr lang="sr-Latn-RS" altLang="en-US" sz="4000" b="1" dirty="0">
                <a:solidFill>
                  <a:schemeClr val="accent6">
                    <a:lumMod val="75000"/>
                  </a:schemeClr>
                </a:solidFill>
              </a:rPr>
              <a:t/>
            </a:r>
            <a:br>
              <a:rPr lang="sr-Latn-RS" altLang="en-US" sz="4000" b="1" dirty="0">
                <a:solidFill>
                  <a:schemeClr val="accent6">
                    <a:lumMod val="75000"/>
                  </a:schemeClr>
                </a:solidFill>
              </a:rPr>
            </a:br>
            <a:r>
              <a:rPr lang="en" altLang="en-US" sz="2400" b="1" dirty="0" smtClean="0">
                <a:solidFill>
                  <a:schemeClr val="accent6">
                    <a:lumMod val="75000"/>
                  </a:schemeClr>
                </a:solidFill>
              </a:rPr>
              <a:t>The goals</a:t>
            </a:r>
            <a:r>
              <a:rPr lang="sr-Latn-RS" altLang="en-US" sz="2400" b="1" dirty="0" smtClean="0">
                <a:solidFill>
                  <a:schemeClr val="accent6">
                    <a:lumMod val="75000"/>
                  </a:schemeClr>
                </a:solidFill>
              </a:rPr>
              <a:t> of MV</a:t>
            </a:r>
            <a:r>
              <a:rPr lang="en" altLang="en-US" sz="2400" b="1" dirty="0" smtClean="0">
                <a:solidFill>
                  <a:schemeClr val="accent6">
                    <a:lumMod val="75000"/>
                  </a:schemeClr>
                </a:solidFill>
              </a:rPr>
              <a:t> </a:t>
            </a:r>
            <a:r>
              <a:rPr lang="en" altLang="en-US" sz="2400" b="1" dirty="0">
                <a:solidFill>
                  <a:schemeClr val="accent6">
                    <a:lumMod val="75000"/>
                  </a:schemeClr>
                </a:solidFill>
              </a:rPr>
              <a:t>are to improve blood gases and </a:t>
            </a:r>
            <a:r>
              <a:rPr lang="sr-Latn-RS" altLang="en-US" sz="2400" b="1" dirty="0" smtClean="0">
                <a:solidFill>
                  <a:schemeClr val="accent6">
                    <a:lumMod val="75000"/>
                  </a:schemeClr>
                </a:solidFill>
              </a:rPr>
              <a:t>to </a:t>
            </a:r>
            <a:r>
              <a:rPr lang="en" altLang="en-US" sz="2400" b="1" dirty="0" smtClean="0">
                <a:solidFill>
                  <a:schemeClr val="accent6">
                    <a:lumMod val="75000"/>
                  </a:schemeClr>
                </a:solidFill>
              </a:rPr>
              <a:t>rest </a:t>
            </a:r>
            <a:r>
              <a:rPr lang="en" altLang="en-US" sz="2400" b="1" dirty="0">
                <a:solidFill>
                  <a:schemeClr val="accent6">
                    <a:lumMod val="75000"/>
                  </a:schemeClr>
                </a:solidFill>
              </a:rPr>
              <a:t>the respiratory musculature </a:t>
            </a:r>
            <a:r>
              <a:rPr lang="sr-Cyrl-CS" altLang="en-US" sz="2400" b="1" dirty="0">
                <a:solidFill>
                  <a:schemeClr val="accent6">
                    <a:lumMod val="75000"/>
                  </a:schemeClr>
                </a:solidFill>
              </a:rPr>
              <a:t/>
            </a:r>
            <a:br>
              <a:rPr lang="sr-Cyrl-CS" altLang="en-US" sz="2400" b="1" dirty="0">
                <a:solidFill>
                  <a:schemeClr val="accent6">
                    <a:lumMod val="75000"/>
                  </a:schemeClr>
                </a:solidFill>
              </a:rPr>
            </a:br>
            <a:r>
              <a:rPr lang="en" altLang="en-US" sz="2400" b="1" dirty="0">
                <a:solidFill>
                  <a:schemeClr val="accent6">
                    <a:lumMod val="75000"/>
                  </a:schemeClr>
                </a:solidFill>
              </a:rPr>
              <a:t>MV allows time to address the cause of the ARI </a:t>
            </a:r>
            <a:r>
              <a:rPr lang="sr-Cyrl-CS" altLang="en-US" sz="2400" b="1" dirty="0">
                <a:solidFill>
                  <a:schemeClr val="accent6">
                    <a:lumMod val="75000"/>
                  </a:schemeClr>
                </a:solidFill>
              </a:rPr>
              <a:t/>
            </a:r>
            <a:br>
              <a:rPr lang="sr-Cyrl-CS" altLang="en-US" sz="2400" b="1" dirty="0">
                <a:solidFill>
                  <a:schemeClr val="accent6">
                    <a:lumMod val="75000"/>
                  </a:schemeClr>
                </a:solidFill>
              </a:rPr>
            </a:br>
            <a:r>
              <a:rPr lang="en" altLang="en-US" sz="2400" b="1" dirty="0">
                <a:solidFill>
                  <a:schemeClr val="accent6">
                    <a:lumMod val="75000"/>
                  </a:schemeClr>
                </a:solidFill>
              </a:rPr>
              <a:t>New forms of noninvasive ventilation reduce MV complications with nearly the same effectiveness</a:t>
            </a:r>
            <a:r>
              <a:rPr lang="sr-Latn-CS" altLang="en-US" sz="2400" b="1" dirty="0">
                <a:solidFill>
                  <a:schemeClr val="accent6">
                    <a:lumMod val="75000"/>
                  </a:schemeClr>
                </a:solidFill>
              </a:rPr>
              <a:t/>
            </a:r>
            <a:br>
              <a:rPr lang="sr-Latn-CS" altLang="en-US" sz="2400" b="1" dirty="0">
                <a:solidFill>
                  <a:schemeClr val="accent6">
                    <a:lumMod val="75000"/>
                  </a:schemeClr>
                </a:solidFill>
              </a:rPr>
            </a:br>
            <a:r>
              <a:rPr lang="en-US" altLang="en-US" sz="4000" b="1" dirty="0">
                <a:solidFill>
                  <a:schemeClr val="accent6">
                    <a:lumMod val="75000"/>
                  </a:schemeClr>
                </a:solidFill>
              </a:rPr>
              <a:t/>
            </a:r>
            <a:br>
              <a:rPr lang="en-US" altLang="en-US" sz="4000" b="1" dirty="0">
                <a:solidFill>
                  <a:schemeClr val="accent6">
                    <a:lumMod val="75000"/>
                  </a:schemeClr>
                </a:solidFill>
              </a:rPr>
            </a:br>
            <a:endParaRPr lang="en-US" altLang="en-US" sz="4000" b="1" dirty="0">
              <a:solidFill>
                <a:schemeClr val="accent6">
                  <a:lumMod val="75000"/>
                </a:schemeClr>
              </a:solidFill>
            </a:endParaRPr>
          </a:p>
        </p:txBody>
      </p:sp>
      <p:pic>
        <p:nvPicPr>
          <p:cNvPr id="4098" name="Picture 2" descr="Ventilator support illustrati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55334" y="3433369"/>
            <a:ext cx="4420995" cy="3320658"/>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Mechanical-Ventilation-Scene-4-3-D-11155-201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12748" y="3433369"/>
            <a:ext cx="4427542" cy="33206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34613397"/>
      </p:ext>
    </p:extLst>
  </p:cSld>
  <p:clrMapOvr>
    <a:masterClrMapping/>
  </p:clrMapOvr>
  <p:transition spd="slow" advTm="23418"/>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2"/>
          <p:cNvSpPr>
            <a:spLocks noGrp="1" noChangeArrowheads="1"/>
          </p:cNvSpPr>
          <p:nvPr>
            <p:ph type="title"/>
          </p:nvPr>
        </p:nvSpPr>
        <p:spPr>
          <a:xfrm>
            <a:off x="1640156" y="377925"/>
            <a:ext cx="8911687" cy="1280890"/>
          </a:xfrm>
          <a:extLst>
            <a:ext uri="{91240B29-F687-4F45-9708-019B960494DF}">
              <a14:hiddenLine xmlns:a14="http://schemas.microsoft.com/office/drawing/2010/main" w="38100">
                <a:solidFill>
                  <a:srgbClr val="000000"/>
                </a:solidFill>
                <a:miter lim="800000"/>
                <a:headEnd/>
                <a:tailEnd/>
              </a14:hiddenLine>
            </a:ext>
          </a:extLst>
        </p:spPr>
        <p:txBody>
          <a:bodyPr/>
          <a:lstStyle/>
          <a:p>
            <a:pPr eaLnBrk="1" hangingPunct="1"/>
            <a:r>
              <a:rPr lang="en" altLang="en-US" b="1" dirty="0" smtClean="0">
                <a:solidFill>
                  <a:schemeClr val="accent6">
                    <a:lumMod val="75000"/>
                  </a:schemeClr>
                </a:solidFill>
                <a:cs typeface="Calibri" panose="020F0502020204030204" pitchFamily="34" charset="0"/>
              </a:rPr>
              <a:t>NIPPV: </a:t>
            </a:r>
            <a:r>
              <a:rPr lang="en" altLang="en-US" b="1" dirty="0">
                <a:solidFill>
                  <a:schemeClr val="accent6">
                    <a:lumMod val="75000"/>
                  </a:schemeClr>
                </a:solidFill>
                <a:cs typeface="Calibri" panose="020F0502020204030204" pitchFamily="34" charset="0"/>
              </a:rPr>
              <a:t>NON-INVASIVE VENTILATION                        POSITIVE PRESSURE</a:t>
            </a:r>
          </a:p>
        </p:txBody>
      </p:sp>
      <p:sp>
        <p:nvSpPr>
          <p:cNvPr id="198659" name="Rectangle 3"/>
          <p:cNvSpPr>
            <a:spLocks noGrp="1" noChangeArrowheads="1"/>
          </p:cNvSpPr>
          <p:nvPr>
            <p:ph idx="1"/>
          </p:nvPr>
        </p:nvSpPr>
        <p:spPr>
          <a:xfrm>
            <a:off x="1466850" y="1828800"/>
            <a:ext cx="9258300" cy="3270738"/>
          </a:xfrm>
        </p:spPr>
        <p:txBody>
          <a:bodyPr/>
          <a:lstStyle/>
          <a:p>
            <a:pPr eaLnBrk="1" hangingPunct="1"/>
            <a:endParaRPr lang="ru-RU" altLang="en-US" b="1" dirty="0" smtClean="0">
              <a:solidFill>
                <a:srgbClr val="FFFFFF"/>
              </a:solidFill>
              <a:latin typeface="Corbel" panose="020B0503020204020204" pitchFamily="34" charset="0"/>
            </a:endParaRPr>
          </a:p>
          <a:p>
            <a:pPr eaLnBrk="1" hangingPunct="1"/>
            <a:r>
              <a:rPr lang="en" altLang="en-US" sz="2400" b="1" dirty="0">
                <a:solidFill>
                  <a:schemeClr val="accent6">
                    <a:lumMod val="75000"/>
                  </a:schemeClr>
                </a:solidFill>
                <a:cs typeface="Calibri" panose="020F0502020204030204" pitchFamily="34" charset="0"/>
              </a:rPr>
              <a:t>If the patient is </a:t>
            </a:r>
            <a:r>
              <a:rPr lang="en" altLang="en-US" sz="2400" b="1" dirty="0" smtClean="0">
                <a:solidFill>
                  <a:schemeClr val="accent6">
                    <a:lumMod val="75000"/>
                  </a:schemeClr>
                </a:solidFill>
                <a:cs typeface="Calibri" panose="020F0502020204030204" pitchFamily="34" charset="0"/>
              </a:rPr>
              <a:t>conscious</a:t>
            </a:r>
            <a:r>
              <a:rPr lang="sr-Latn-RS" altLang="en-US" sz="2400" b="1" dirty="0" smtClean="0">
                <a:solidFill>
                  <a:schemeClr val="accent6">
                    <a:lumMod val="75000"/>
                  </a:schemeClr>
                </a:solidFill>
                <a:cs typeface="Calibri" panose="020F0502020204030204" pitchFamily="34" charset="0"/>
              </a:rPr>
              <a:t> and c</a:t>
            </a:r>
            <a:r>
              <a:rPr lang="en" altLang="en-US" sz="2400" b="1" dirty="0" smtClean="0">
                <a:solidFill>
                  <a:schemeClr val="accent6">
                    <a:lumMod val="75000"/>
                  </a:schemeClr>
                </a:solidFill>
                <a:cs typeface="Calibri" panose="020F0502020204030204" pitchFamily="34" charset="0"/>
              </a:rPr>
              <a:t>ooperative</a:t>
            </a:r>
            <a:endParaRPr lang="en" altLang="en-US" sz="2400" b="1" dirty="0">
              <a:solidFill>
                <a:schemeClr val="accent6">
                  <a:lumMod val="75000"/>
                </a:schemeClr>
              </a:solidFill>
              <a:cs typeface="Calibri" panose="020F0502020204030204" pitchFamily="34" charset="0"/>
            </a:endParaRPr>
          </a:p>
          <a:p>
            <a:pPr eaLnBrk="1" hangingPunct="1"/>
            <a:r>
              <a:rPr lang="en" altLang="en-US" sz="2400" b="1" dirty="0">
                <a:solidFill>
                  <a:schemeClr val="accent6">
                    <a:lumMod val="75000"/>
                  </a:schemeClr>
                </a:solidFill>
                <a:cs typeface="Calibri" panose="020F0502020204030204" pitchFamily="34" charset="0"/>
              </a:rPr>
              <a:t>Hemodynamically stable</a:t>
            </a:r>
          </a:p>
          <a:p>
            <a:pPr eaLnBrk="1" hangingPunct="1"/>
            <a:r>
              <a:rPr lang="en" altLang="en-US" sz="2400" b="1" dirty="0">
                <a:solidFill>
                  <a:schemeClr val="accent6">
                    <a:lumMod val="75000"/>
                  </a:schemeClr>
                </a:solidFill>
                <a:cs typeface="Calibri" panose="020F0502020204030204" pitchFamily="34" charset="0"/>
              </a:rPr>
              <a:t>Tolerates short periods without ventilation support</a:t>
            </a:r>
          </a:p>
          <a:p>
            <a:pPr eaLnBrk="1" hangingPunct="1"/>
            <a:r>
              <a:rPr lang="sr-Latn-RS" altLang="en-US" sz="2400" b="1" dirty="0">
                <a:solidFill>
                  <a:schemeClr val="accent6">
                    <a:lumMod val="75000"/>
                  </a:schemeClr>
                </a:solidFill>
                <a:cs typeface="Calibri" panose="020F0502020204030204" pitchFamily="34" charset="0"/>
              </a:rPr>
              <a:t>C</a:t>
            </a:r>
            <a:r>
              <a:rPr lang="en" altLang="en-US" sz="2400" b="1" dirty="0" smtClean="0">
                <a:solidFill>
                  <a:schemeClr val="accent6">
                    <a:lumMod val="75000"/>
                  </a:schemeClr>
                </a:solidFill>
                <a:cs typeface="Calibri" panose="020F0502020204030204" pitchFamily="34" charset="0"/>
              </a:rPr>
              <a:t>an </a:t>
            </a:r>
            <a:r>
              <a:rPr lang="en" altLang="en-US" sz="2400" b="1" dirty="0">
                <a:solidFill>
                  <a:schemeClr val="accent6">
                    <a:lumMod val="75000"/>
                  </a:schemeClr>
                </a:solidFill>
                <a:cs typeface="Calibri" panose="020F0502020204030204" pitchFamily="34" charset="0"/>
              </a:rPr>
              <a:t>take a deep breath</a:t>
            </a:r>
          </a:p>
          <a:p>
            <a:pPr eaLnBrk="1" hangingPunct="1"/>
            <a:r>
              <a:rPr lang="sr-Latn-RS" altLang="en-US" sz="2400" b="1" dirty="0">
                <a:solidFill>
                  <a:schemeClr val="accent6">
                    <a:lumMod val="75000"/>
                  </a:schemeClr>
                </a:solidFill>
                <a:cs typeface="Calibri" panose="020F0502020204030204" pitchFamily="34" charset="0"/>
              </a:rPr>
              <a:t>S</a:t>
            </a:r>
            <a:r>
              <a:rPr lang="en" altLang="en-US" sz="2400" b="1" dirty="0" smtClean="0">
                <a:solidFill>
                  <a:schemeClr val="accent6">
                    <a:lumMod val="75000"/>
                  </a:schemeClr>
                </a:solidFill>
                <a:cs typeface="Calibri" panose="020F0502020204030204" pitchFamily="34" charset="0"/>
              </a:rPr>
              <a:t>hows </a:t>
            </a:r>
            <a:r>
              <a:rPr lang="en" altLang="en-US" sz="2400" b="1" dirty="0">
                <a:solidFill>
                  <a:schemeClr val="accent6">
                    <a:lumMod val="75000"/>
                  </a:schemeClr>
                </a:solidFill>
                <a:cs typeface="Calibri" panose="020F0502020204030204" pitchFamily="34" charset="0"/>
              </a:rPr>
              <a:t>no signs of fatigue</a:t>
            </a:r>
            <a:endParaRPr lang="en-US" altLang="en-US" sz="2400" b="1" dirty="0">
              <a:solidFill>
                <a:schemeClr val="accent6">
                  <a:lumMod val="75000"/>
                </a:schemeClr>
              </a:solidFill>
              <a:cs typeface="Calibri" panose="020F0502020204030204" pitchFamily="34" charset="0"/>
            </a:endParaRPr>
          </a:p>
        </p:txBody>
      </p:sp>
      <p:pic>
        <p:nvPicPr>
          <p:cNvPr id="5122" name="Picture 2" descr="svg%3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76771" y="4324173"/>
            <a:ext cx="3800954" cy="24199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91486493"/>
      </p:ext>
    </p:extLst>
  </p:cSld>
  <p:clrMapOvr>
    <a:masterClrMapping/>
  </p:clrMapOvr>
  <p:transition spd="slow" advTm="20548"/>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Title 1"/>
          <p:cNvSpPr>
            <a:spLocks noGrp="1"/>
          </p:cNvSpPr>
          <p:nvPr>
            <p:ph type="title"/>
          </p:nvPr>
        </p:nvSpPr>
        <p:spPr>
          <a:xfrm>
            <a:off x="1757656" y="369133"/>
            <a:ext cx="8911687" cy="1280890"/>
          </a:xfrm>
        </p:spPr>
        <p:txBody>
          <a:bodyPr/>
          <a:lstStyle/>
          <a:p>
            <a:pPr eaLnBrk="1" hangingPunct="1"/>
            <a:r>
              <a:rPr lang="en" altLang="en-US" sz="4000" b="1" dirty="0">
                <a:solidFill>
                  <a:schemeClr val="accent6">
                    <a:lumMod val="75000"/>
                  </a:schemeClr>
                </a:solidFill>
                <a:cs typeface="Calibri" panose="020F0502020204030204" pitchFamily="34" charset="0"/>
              </a:rPr>
              <a:t>INDICATIONS FOR MV</a:t>
            </a:r>
          </a:p>
        </p:txBody>
      </p:sp>
      <p:sp>
        <p:nvSpPr>
          <p:cNvPr id="3" name="Content Placeholder 2"/>
          <p:cNvSpPr>
            <a:spLocks noGrp="1"/>
          </p:cNvSpPr>
          <p:nvPr>
            <p:ph idx="1"/>
          </p:nvPr>
        </p:nvSpPr>
        <p:spPr>
          <a:xfrm>
            <a:off x="1753943" y="1966546"/>
            <a:ext cx="8915400" cy="3777622"/>
          </a:xfrm>
          <a:solidFill>
            <a:schemeClr val="accent2">
              <a:lumMod val="40000"/>
              <a:lumOff val="60000"/>
            </a:schemeClr>
          </a:solidFill>
        </p:spPr>
        <p:txBody>
          <a:bodyPr/>
          <a:lstStyle/>
          <a:p>
            <a:pPr marL="457200" indent="-457200">
              <a:buFont typeface="+mj-lt"/>
              <a:buAutoNum type="arabicPeriod"/>
              <a:defRPr/>
            </a:pPr>
            <a:r>
              <a:rPr lang="en" sz="2400" b="1" dirty="0" smtClean="0">
                <a:solidFill>
                  <a:schemeClr val="accent6">
                    <a:lumMod val="75000"/>
                  </a:schemeClr>
                </a:solidFill>
                <a:cs typeface="Calibri" pitchFamily="34" charset="0"/>
              </a:rPr>
              <a:t>RF  30-35/min</a:t>
            </a:r>
            <a:endParaRPr lang="sr-Latn-RS" sz="2400" b="1" dirty="0">
              <a:solidFill>
                <a:schemeClr val="accent6">
                  <a:lumMod val="75000"/>
                </a:schemeClr>
              </a:solidFill>
              <a:cs typeface="Calibri" pitchFamily="34" charset="0"/>
            </a:endParaRPr>
          </a:p>
          <a:p>
            <a:pPr marL="457200" indent="-457200">
              <a:buFont typeface="+mj-lt"/>
              <a:buAutoNum type="arabicPeriod"/>
              <a:defRPr/>
            </a:pPr>
            <a:r>
              <a:rPr lang="en" sz="2400" b="1" dirty="0" smtClean="0">
                <a:solidFill>
                  <a:schemeClr val="accent6">
                    <a:lumMod val="75000"/>
                  </a:schemeClr>
                </a:solidFill>
                <a:cs typeface="Calibri" pitchFamily="34" charset="0"/>
              </a:rPr>
              <a:t>pO</a:t>
            </a:r>
            <a:r>
              <a:rPr lang="en" sz="2400" b="1" baseline="-25000" dirty="0" smtClean="0">
                <a:solidFill>
                  <a:schemeClr val="accent6">
                    <a:lumMod val="75000"/>
                  </a:schemeClr>
                </a:solidFill>
                <a:cs typeface="Calibri" pitchFamily="34" charset="0"/>
              </a:rPr>
              <a:t>2 </a:t>
            </a:r>
            <a:r>
              <a:rPr lang="en" sz="2400" b="1" dirty="0">
                <a:solidFill>
                  <a:schemeClr val="accent6">
                    <a:lumMod val="75000"/>
                  </a:schemeClr>
                </a:solidFill>
                <a:cs typeface="Calibri" pitchFamily="34" charset="0"/>
              </a:rPr>
              <a:t>&lt; 7 kPa with oxygen therapy</a:t>
            </a:r>
            <a:endParaRPr lang="sr-Latn-RS" sz="2400" b="1" dirty="0">
              <a:solidFill>
                <a:schemeClr val="accent6">
                  <a:lumMod val="75000"/>
                </a:schemeClr>
              </a:solidFill>
              <a:cs typeface="Calibri" pitchFamily="34" charset="0"/>
            </a:endParaRPr>
          </a:p>
          <a:p>
            <a:pPr marL="457200" indent="-457200">
              <a:buFont typeface="+mj-lt"/>
              <a:buAutoNum type="arabicPeriod"/>
              <a:defRPr/>
            </a:pPr>
            <a:r>
              <a:rPr lang="en" sz="2400" b="1" dirty="0">
                <a:solidFill>
                  <a:schemeClr val="accent6">
                    <a:lumMod val="75000"/>
                  </a:schemeClr>
                </a:solidFill>
                <a:cs typeface="Calibri" pitchFamily="34" charset="0"/>
              </a:rPr>
              <a:t>engagement </a:t>
            </a:r>
            <a:r>
              <a:rPr lang="sr-Latn-RS" sz="2400" b="1" dirty="0" smtClean="0">
                <a:solidFill>
                  <a:schemeClr val="accent6">
                    <a:lumMod val="75000"/>
                  </a:schemeClr>
                </a:solidFill>
                <a:cs typeface="Calibri" pitchFamily="34" charset="0"/>
              </a:rPr>
              <a:t>of </a:t>
            </a:r>
            <a:r>
              <a:rPr lang="en" sz="2400" b="1" dirty="0" smtClean="0">
                <a:solidFill>
                  <a:schemeClr val="accent6">
                    <a:lumMod val="75000"/>
                  </a:schemeClr>
                </a:solidFill>
                <a:cs typeface="Calibri" pitchFamily="34" charset="0"/>
              </a:rPr>
              <a:t>auxiliary </a:t>
            </a:r>
            <a:r>
              <a:rPr lang="en" sz="2400" b="1" dirty="0">
                <a:solidFill>
                  <a:schemeClr val="accent6">
                    <a:lumMod val="75000"/>
                  </a:schemeClr>
                </a:solidFill>
                <a:cs typeface="Calibri" pitchFamily="34" charset="0"/>
              </a:rPr>
              <a:t>respiratory </a:t>
            </a:r>
            <a:r>
              <a:rPr lang="en" sz="2400" b="1" dirty="0" smtClean="0">
                <a:solidFill>
                  <a:schemeClr val="accent6">
                    <a:lumMod val="75000"/>
                  </a:schemeClr>
                </a:solidFill>
                <a:cs typeface="Calibri" pitchFamily="34" charset="0"/>
              </a:rPr>
              <a:t>m</a:t>
            </a:r>
            <a:r>
              <a:rPr lang="sr-Latn-RS" sz="2400" b="1" dirty="0" smtClean="0">
                <a:solidFill>
                  <a:schemeClr val="accent6">
                    <a:lumMod val="75000"/>
                  </a:schemeClr>
                </a:solidFill>
                <a:cs typeface="Calibri" pitchFamily="34" charset="0"/>
              </a:rPr>
              <a:t>uscles</a:t>
            </a:r>
            <a:endParaRPr lang="sr-Latn-RS" sz="2400" b="1" dirty="0">
              <a:solidFill>
                <a:schemeClr val="accent6">
                  <a:lumMod val="75000"/>
                </a:schemeClr>
              </a:solidFill>
              <a:cs typeface="Calibri" pitchFamily="34" charset="0"/>
            </a:endParaRPr>
          </a:p>
          <a:p>
            <a:pPr marL="457200" indent="-457200">
              <a:buFont typeface="+mj-lt"/>
              <a:buAutoNum type="arabicPeriod"/>
              <a:defRPr/>
            </a:pPr>
            <a:r>
              <a:rPr lang="en" sz="2400" b="1" dirty="0" smtClean="0">
                <a:solidFill>
                  <a:schemeClr val="accent6">
                    <a:lumMod val="75000"/>
                  </a:schemeClr>
                </a:solidFill>
                <a:cs typeface="Calibri" pitchFamily="34" charset="0"/>
              </a:rPr>
              <a:t>paradoxical </a:t>
            </a:r>
            <a:r>
              <a:rPr lang="en" sz="2400" b="1" dirty="0">
                <a:solidFill>
                  <a:schemeClr val="accent6">
                    <a:lumMod val="75000"/>
                  </a:schemeClr>
                </a:solidFill>
                <a:cs typeface="Calibri" pitchFamily="34" charset="0"/>
              </a:rPr>
              <a:t>breathing </a:t>
            </a:r>
            <a:endParaRPr lang="sr-Latn-RS" sz="2400" b="1" dirty="0">
              <a:solidFill>
                <a:schemeClr val="accent6">
                  <a:lumMod val="75000"/>
                </a:schemeClr>
              </a:solidFill>
              <a:cs typeface="Calibri" pitchFamily="34" charset="0"/>
            </a:endParaRPr>
          </a:p>
          <a:p>
            <a:pPr marL="457200" indent="-457200">
              <a:buFont typeface="+mj-lt"/>
              <a:buAutoNum type="arabicPeriod"/>
              <a:defRPr/>
            </a:pPr>
            <a:r>
              <a:rPr lang="en" sz="2400" b="1" dirty="0">
                <a:solidFill>
                  <a:schemeClr val="accent6">
                    <a:lumMod val="75000"/>
                  </a:schemeClr>
                </a:solidFill>
                <a:cs typeface="Calibri" pitchFamily="34" charset="0"/>
              </a:rPr>
              <a:t>exhausted patient</a:t>
            </a:r>
          </a:p>
          <a:p>
            <a:pPr marL="457200" indent="-457200">
              <a:buFont typeface="+mj-lt"/>
              <a:buAutoNum type="arabicPeriod"/>
              <a:defRPr/>
            </a:pPr>
            <a:r>
              <a:rPr lang="en" sz="2400" b="1" dirty="0" smtClean="0">
                <a:solidFill>
                  <a:schemeClr val="accent6">
                    <a:lumMod val="75000"/>
                  </a:schemeClr>
                </a:solidFill>
                <a:cs typeface="Calibri" pitchFamily="34" charset="0"/>
              </a:rPr>
              <a:t>pCO</a:t>
            </a:r>
            <a:r>
              <a:rPr lang="en" sz="2400" b="1" baseline="-25000" dirty="0" smtClean="0">
                <a:solidFill>
                  <a:schemeClr val="accent6">
                    <a:lumMod val="75000"/>
                  </a:schemeClr>
                </a:solidFill>
                <a:cs typeface="Calibri" pitchFamily="34" charset="0"/>
              </a:rPr>
              <a:t>2 </a:t>
            </a:r>
            <a:r>
              <a:rPr lang="en" sz="2400" b="1" dirty="0">
                <a:solidFill>
                  <a:schemeClr val="accent6">
                    <a:lumMod val="75000"/>
                  </a:schemeClr>
                </a:solidFill>
                <a:cs typeface="Calibri" pitchFamily="34" charset="0"/>
              </a:rPr>
              <a:t>&gt; 45 mmHg (6kPa)</a:t>
            </a:r>
          </a:p>
          <a:p>
            <a:pPr marL="457200" indent="-457200">
              <a:buFont typeface="+mj-lt"/>
              <a:buAutoNum type="arabicPeriod"/>
              <a:defRPr/>
            </a:pPr>
            <a:r>
              <a:rPr lang="en" sz="2400" b="1" dirty="0">
                <a:solidFill>
                  <a:schemeClr val="accent6">
                    <a:lumMod val="75000"/>
                  </a:schemeClr>
                </a:solidFill>
                <a:cs typeface="Calibri" pitchFamily="34" charset="0"/>
              </a:rPr>
              <a:t>uncompensated respiratory acidosis ( 7.25 ≤ pH &lt; 7.35 )</a:t>
            </a:r>
          </a:p>
        </p:txBody>
      </p:sp>
    </p:spTree>
    <p:extLst>
      <p:ext uri="{BB962C8B-B14F-4D97-AF65-F5344CB8AC3E}">
        <p14:creationId xmlns:p14="http://schemas.microsoft.com/office/powerpoint/2010/main" val="3788052492"/>
      </p:ext>
    </p:extLst>
  </p:cSld>
  <p:clrMapOvr>
    <a:masterClrMapping/>
  </p:clrMapOvr>
  <p:transition spd="slow"/>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Title 1"/>
          <p:cNvSpPr>
            <a:spLocks noGrp="1"/>
          </p:cNvSpPr>
          <p:nvPr>
            <p:ph type="title"/>
          </p:nvPr>
        </p:nvSpPr>
        <p:spPr>
          <a:xfrm>
            <a:off x="1661434" y="555744"/>
            <a:ext cx="8911687" cy="1280890"/>
          </a:xfrm>
        </p:spPr>
        <p:txBody>
          <a:bodyPr>
            <a:normAutofit/>
          </a:bodyPr>
          <a:lstStyle/>
          <a:p>
            <a:pPr eaLnBrk="1" hangingPunct="1"/>
            <a:r>
              <a:rPr lang="en" altLang="en-US" b="1" dirty="0">
                <a:solidFill>
                  <a:schemeClr val="accent6">
                    <a:lumMod val="75000"/>
                  </a:schemeClr>
                </a:solidFill>
                <a:cs typeface="Calibri" panose="020F0502020204030204" pitchFamily="34" charset="0"/>
              </a:rPr>
              <a:t>INDICATIONS FOR INTUBATION</a:t>
            </a:r>
            <a:endParaRPr lang="sr-Latn-CS" altLang="en-US" b="1" dirty="0">
              <a:solidFill>
                <a:schemeClr val="accent6">
                  <a:lumMod val="75000"/>
                </a:schemeClr>
              </a:solidFill>
              <a:cs typeface="Calibri" panose="020F0502020204030204" pitchFamily="34" charset="0"/>
            </a:endParaRPr>
          </a:p>
        </p:txBody>
      </p:sp>
      <p:sp>
        <p:nvSpPr>
          <p:cNvPr id="201731" name="Content Placeholder 2"/>
          <p:cNvSpPr>
            <a:spLocks noGrp="1"/>
          </p:cNvSpPr>
          <p:nvPr>
            <p:ph idx="1"/>
          </p:nvPr>
        </p:nvSpPr>
        <p:spPr>
          <a:xfrm>
            <a:off x="1661434" y="1836634"/>
            <a:ext cx="8915400" cy="3777622"/>
          </a:xfrm>
        </p:spPr>
        <p:txBody>
          <a:bodyPr/>
          <a:lstStyle/>
          <a:p>
            <a:pPr eaLnBrk="1" hangingPunct="1">
              <a:buClr>
                <a:srgbClr val="FFFF00"/>
              </a:buClr>
              <a:buFont typeface="Wingdings" panose="05000000000000000000" pitchFamily="2" charset="2"/>
              <a:buNone/>
            </a:pPr>
            <a:endParaRPr lang="sr-Cyrl-CS" altLang="en-US" b="1" dirty="0" smtClean="0">
              <a:latin typeface="Corbel" panose="020B0503020204020204" pitchFamily="34" charset="0"/>
            </a:endParaRPr>
          </a:p>
          <a:p>
            <a:pPr eaLnBrk="1" hangingPunct="1">
              <a:buClr>
                <a:srgbClr val="FFFF00"/>
              </a:buClr>
            </a:pPr>
            <a:r>
              <a:rPr lang="en" altLang="en-US" sz="2400" b="1" dirty="0" smtClean="0">
                <a:solidFill>
                  <a:srgbClr val="002060"/>
                </a:solidFill>
                <a:cs typeface="Calibri" panose="020F0502020204030204" pitchFamily="34" charset="0"/>
              </a:rPr>
              <a:t>In </a:t>
            </a:r>
            <a:r>
              <a:rPr lang="en" altLang="en-US" sz="2400" b="1" dirty="0">
                <a:solidFill>
                  <a:srgbClr val="002060"/>
                </a:solidFill>
                <a:cs typeface="Calibri" panose="020F0502020204030204" pitchFamily="34" charset="0"/>
              </a:rPr>
              <a:t>case of contraindication for NIPPV</a:t>
            </a:r>
            <a:endParaRPr lang="sr-Cyrl-CS" altLang="en-US" sz="2400" b="1" dirty="0">
              <a:solidFill>
                <a:srgbClr val="002060"/>
              </a:solidFill>
              <a:cs typeface="Calibri" panose="020F0502020204030204" pitchFamily="34" charset="0"/>
            </a:endParaRPr>
          </a:p>
          <a:p>
            <a:pPr eaLnBrk="1" hangingPunct="1">
              <a:buClr>
                <a:srgbClr val="FFFF00"/>
              </a:buClr>
            </a:pPr>
            <a:r>
              <a:rPr lang="en" altLang="en-US" sz="2400" b="1" dirty="0">
                <a:solidFill>
                  <a:srgbClr val="002060"/>
                </a:solidFill>
                <a:cs typeface="Calibri" panose="020F0502020204030204" pitchFamily="34" charset="0"/>
              </a:rPr>
              <a:t>In disorders of consciousness</a:t>
            </a:r>
          </a:p>
          <a:p>
            <a:pPr eaLnBrk="1" hangingPunct="1">
              <a:buClr>
                <a:srgbClr val="FFFF00"/>
              </a:buClr>
            </a:pPr>
            <a:r>
              <a:rPr lang="en" altLang="en-US" sz="2400" b="1" dirty="0">
                <a:solidFill>
                  <a:srgbClr val="002060"/>
                </a:solidFill>
                <a:cs typeface="Calibri" panose="020F0502020204030204" pitchFamily="34" charset="0"/>
              </a:rPr>
              <a:t>Inability to maintain an airway</a:t>
            </a:r>
          </a:p>
          <a:p>
            <a:pPr eaLnBrk="1" hangingPunct="1">
              <a:buClr>
                <a:srgbClr val="FFFF00"/>
              </a:buClr>
            </a:pPr>
            <a:r>
              <a:rPr lang="en" altLang="en-US" sz="2400" b="1" dirty="0">
                <a:solidFill>
                  <a:srgbClr val="002060"/>
                </a:solidFill>
                <a:cs typeface="Calibri" panose="020F0502020204030204" pitchFamily="34" charset="0"/>
              </a:rPr>
              <a:t>Compromised CNS </a:t>
            </a:r>
            <a:r>
              <a:rPr lang="sr-Latn-RS" altLang="en-US" sz="2400" b="1" dirty="0" smtClean="0">
                <a:solidFill>
                  <a:srgbClr val="002060"/>
                </a:solidFill>
                <a:cs typeface="Calibri" panose="020F0502020204030204" pitchFamily="34" charset="0"/>
              </a:rPr>
              <a:t>function </a:t>
            </a:r>
            <a:r>
              <a:rPr lang="en" altLang="en-US" sz="2400" b="1" dirty="0" smtClean="0">
                <a:solidFill>
                  <a:srgbClr val="002060"/>
                </a:solidFill>
                <a:cs typeface="Calibri" panose="020F0502020204030204" pitchFamily="34" charset="0"/>
              </a:rPr>
              <a:t>(head </a:t>
            </a:r>
            <a:r>
              <a:rPr lang="en" altLang="en-US" sz="2400" b="1" dirty="0">
                <a:solidFill>
                  <a:srgbClr val="002060"/>
                </a:solidFill>
                <a:cs typeface="Calibri" panose="020F0502020204030204" pitchFamily="34" charset="0"/>
              </a:rPr>
              <a:t>injury, edema)</a:t>
            </a:r>
          </a:p>
          <a:p>
            <a:pPr eaLnBrk="1" hangingPunct="1">
              <a:buClr>
                <a:srgbClr val="FFFF00"/>
              </a:buClr>
            </a:pPr>
            <a:r>
              <a:rPr lang="en" altLang="en-US" sz="2400" b="1" dirty="0">
                <a:solidFill>
                  <a:srgbClr val="002060"/>
                </a:solidFill>
                <a:cs typeface="Calibri" panose="020F0502020204030204" pitchFamily="34" charset="0"/>
              </a:rPr>
              <a:t>Acute surgical procedure</a:t>
            </a:r>
          </a:p>
          <a:p>
            <a:pPr eaLnBrk="1" hangingPunct="1"/>
            <a:endParaRPr lang="sr-Latn-CS" altLang="en-US" dirty="0" smtClean="0"/>
          </a:p>
        </p:txBody>
      </p:sp>
    </p:spTree>
    <p:extLst>
      <p:ext uri="{BB962C8B-B14F-4D97-AF65-F5344CB8AC3E}">
        <p14:creationId xmlns:p14="http://schemas.microsoft.com/office/powerpoint/2010/main" val="2235308878"/>
      </p:ext>
    </p:extLst>
  </p:cSld>
  <p:clrMapOvr>
    <a:masterClrMapping/>
  </p:clrMapOvr>
  <p:transition spd="slow" advTm="19948"/>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Title 1"/>
          <p:cNvSpPr>
            <a:spLocks noGrp="1"/>
          </p:cNvSpPr>
          <p:nvPr>
            <p:ph type="title"/>
          </p:nvPr>
        </p:nvSpPr>
        <p:spPr>
          <a:xfrm>
            <a:off x="1724026" y="461740"/>
            <a:ext cx="8911687" cy="1280890"/>
          </a:xfrm>
        </p:spPr>
        <p:txBody>
          <a:bodyPr>
            <a:normAutofit/>
          </a:bodyPr>
          <a:lstStyle/>
          <a:p>
            <a:pPr eaLnBrk="1" hangingPunct="1"/>
            <a:r>
              <a:rPr lang="en" altLang="en-US" b="1" dirty="0">
                <a:solidFill>
                  <a:schemeClr val="accent6">
                    <a:lumMod val="75000"/>
                  </a:schemeClr>
                </a:solidFill>
                <a:cs typeface="Calibri" panose="020F0502020204030204" pitchFamily="34" charset="0"/>
              </a:rPr>
              <a:t>MECHANICAL VENTILATION</a:t>
            </a:r>
          </a:p>
        </p:txBody>
      </p:sp>
      <p:sp>
        <p:nvSpPr>
          <p:cNvPr id="3" name="Content Placeholder 2"/>
          <p:cNvSpPr>
            <a:spLocks noGrp="1"/>
          </p:cNvSpPr>
          <p:nvPr>
            <p:ph idx="1"/>
          </p:nvPr>
        </p:nvSpPr>
        <p:spPr>
          <a:xfrm>
            <a:off x="1724026" y="1981200"/>
            <a:ext cx="9313863" cy="4114800"/>
          </a:xfrm>
        </p:spPr>
        <p:txBody>
          <a:bodyPr/>
          <a:lstStyle/>
          <a:p>
            <a:pPr marL="0" indent="0">
              <a:buNone/>
              <a:defRPr/>
            </a:pPr>
            <a:r>
              <a:rPr lang="en" sz="2400" b="1" i="1" dirty="0">
                <a:solidFill>
                  <a:srgbClr val="002060"/>
                </a:solidFill>
                <a:cs typeface="Calibri" panose="020F0502020204030204" pitchFamily="34" charset="0"/>
              </a:rPr>
              <a:t>Basis</a:t>
            </a:r>
            <a:r>
              <a:rPr lang="en" sz="2400" b="1" i="1" dirty="0">
                <a:solidFill>
                  <a:schemeClr val="accent6">
                    <a:lumMod val="75000"/>
                  </a:schemeClr>
                </a:solidFill>
                <a:cs typeface="Calibri" panose="020F0502020204030204" pitchFamily="34" charset="0"/>
              </a:rPr>
              <a:t> </a:t>
            </a:r>
            <a:r>
              <a:rPr lang="en" sz="2400" b="1" dirty="0">
                <a:solidFill>
                  <a:schemeClr val="accent6">
                    <a:lumMod val="75000"/>
                  </a:schemeClr>
                </a:solidFill>
                <a:cs typeface="Calibri" panose="020F0502020204030204" pitchFamily="34" charset="0"/>
              </a:rPr>
              <a:t>in the treatment of ARDS; the goal is </a:t>
            </a:r>
            <a:r>
              <a:rPr lang="en" sz="2400" b="1" dirty="0" smtClean="0">
                <a:solidFill>
                  <a:schemeClr val="accent6">
                    <a:lumMod val="75000"/>
                  </a:schemeClr>
                </a:solidFill>
                <a:cs typeface="Calibri" panose="020F0502020204030204" pitchFamily="34" charset="0"/>
              </a:rPr>
              <a:t>to</a:t>
            </a:r>
            <a:r>
              <a:rPr lang="sr-Latn-RS" sz="2400" b="1" dirty="0" smtClean="0">
                <a:solidFill>
                  <a:schemeClr val="accent6">
                    <a:lumMod val="75000"/>
                  </a:schemeClr>
                </a:solidFill>
                <a:cs typeface="Calibri" panose="020F0502020204030204" pitchFamily="34" charset="0"/>
              </a:rPr>
              <a:t>:</a:t>
            </a:r>
            <a:r>
              <a:rPr lang="en" sz="2400" b="1" dirty="0" smtClean="0">
                <a:solidFill>
                  <a:schemeClr val="accent6">
                    <a:lumMod val="75000"/>
                  </a:schemeClr>
                </a:solidFill>
                <a:cs typeface="Calibri" panose="020F0502020204030204" pitchFamily="34" charset="0"/>
              </a:rPr>
              <a:t>  </a:t>
            </a:r>
            <a:endParaRPr lang="sr-Latn-RS" sz="2400" b="1" dirty="0">
              <a:solidFill>
                <a:schemeClr val="accent6">
                  <a:lumMod val="75000"/>
                </a:schemeClr>
              </a:solidFill>
              <a:cs typeface="Calibri" panose="020F0502020204030204" pitchFamily="34" charset="0"/>
            </a:endParaRPr>
          </a:p>
          <a:p>
            <a:pPr marL="514350" indent="-514350">
              <a:buFont typeface="+mj-lt"/>
              <a:buAutoNum type="arabicPeriod"/>
              <a:defRPr/>
            </a:pPr>
            <a:r>
              <a:rPr lang="en" sz="2400" b="1" dirty="0">
                <a:solidFill>
                  <a:schemeClr val="accent6">
                    <a:lumMod val="75000"/>
                  </a:schemeClr>
                </a:solidFill>
                <a:cs typeface="Calibri" panose="020F0502020204030204" pitchFamily="34" charset="0"/>
              </a:rPr>
              <a:t>reduce respiratory work during ventilation </a:t>
            </a:r>
            <a:r>
              <a:rPr lang="sr-Latn-RS" sz="2400" b="1" dirty="0" smtClean="0">
                <a:solidFill>
                  <a:schemeClr val="accent6">
                    <a:lumMod val="75000"/>
                  </a:schemeClr>
                </a:solidFill>
                <a:cs typeface="Calibri" panose="020F0502020204030204" pitchFamily="34" charset="0"/>
              </a:rPr>
              <a:t>of </a:t>
            </a:r>
            <a:r>
              <a:rPr lang="en" sz="2400" b="1" dirty="0" smtClean="0">
                <a:solidFill>
                  <a:schemeClr val="accent6">
                    <a:lumMod val="75000"/>
                  </a:schemeClr>
                </a:solidFill>
                <a:cs typeface="Calibri" panose="020F0502020204030204" pitchFamily="34" charset="0"/>
              </a:rPr>
              <a:t>non-compliant </a:t>
            </a:r>
            <a:r>
              <a:rPr lang="en" sz="2400" b="1" dirty="0">
                <a:solidFill>
                  <a:schemeClr val="accent6">
                    <a:lumMod val="75000"/>
                  </a:schemeClr>
                </a:solidFill>
                <a:cs typeface="Calibri" panose="020F0502020204030204" pitchFamily="34" charset="0"/>
              </a:rPr>
              <a:t>lungs</a:t>
            </a:r>
            <a:endParaRPr lang="sr-Latn-RS" sz="2400" b="1" dirty="0">
              <a:solidFill>
                <a:schemeClr val="accent6">
                  <a:lumMod val="75000"/>
                </a:schemeClr>
              </a:solidFill>
              <a:cs typeface="Calibri" panose="020F0502020204030204" pitchFamily="34" charset="0"/>
            </a:endParaRPr>
          </a:p>
          <a:p>
            <a:pPr marL="514350" indent="-514350">
              <a:buFont typeface="+mj-lt"/>
              <a:buAutoNum type="arabicPeriod"/>
              <a:defRPr/>
            </a:pPr>
            <a:r>
              <a:rPr lang="en" sz="2400" b="1" dirty="0">
                <a:solidFill>
                  <a:schemeClr val="accent6">
                    <a:lumMod val="75000"/>
                  </a:schemeClr>
                </a:solidFill>
                <a:cs typeface="Calibri" panose="020F0502020204030204" pitchFamily="34" charset="0"/>
              </a:rPr>
              <a:t>secure oxygenation </a:t>
            </a:r>
            <a:r>
              <a:rPr lang="en" sz="2400" b="1" dirty="0" smtClean="0">
                <a:solidFill>
                  <a:schemeClr val="accent6">
                    <a:lumMod val="75000"/>
                  </a:schemeClr>
                </a:solidFill>
                <a:cs typeface="Calibri" panose="020F0502020204030204" pitchFamily="34" charset="0"/>
              </a:rPr>
              <a:t>  </a:t>
            </a:r>
            <a:endParaRPr lang="sr-Latn-RS" sz="2400" b="1" dirty="0">
              <a:solidFill>
                <a:schemeClr val="accent6">
                  <a:lumMod val="75000"/>
                </a:schemeClr>
              </a:solidFill>
              <a:cs typeface="Calibri" panose="020F0502020204030204" pitchFamily="34" charset="0"/>
            </a:endParaRPr>
          </a:p>
          <a:p>
            <a:pPr marL="514350" indent="-514350">
              <a:buFont typeface="+mj-lt"/>
              <a:buAutoNum type="arabicPeriod"/>
              <a:defRPr/>
            </a:pPr>
            <a:r>
              <a:rPr lang="en" sz="2400" b="1" dirty="0">
                <a:solidFill>
                  <a:schemeClr val="accent6">
                    <a:lumMod val="75000"/>
                  </a:schemeClr>
                </a:solidFill>
                <a:cs typeface="Calibri" panose="020F0502020204030204" pitchFamily="34" charset="0"/>
              </a:rPr>
              <a:t>and in case of severe </a:t>
            </a:r>
            <a:r>
              <a:rPr lang="en" sz="2400" b="1" dirty="0" smtClean="0">
                <a:solidFill>
                  <a:schemeClr val="accent6">
                    <a:lumMod val="75000"/>
                  </a:schemeClr>
                </a:solidFill>
                <a:cs typeface="Calibri" panose="020F0502020204030204" pitchFamily="34" charset="0"/>
              </a:rPr>
              <a:t>hypoxemia, </a:t>
            </a:r>
            <a:r>
              <a:rPr lang="en" sz="2400" b="1" dirty="0">
                <a:solidFill>
                  <a:schemeClr val="accent6">
                    <a:lumMod val="75000"/>
                  </a:schemeClr>
                </a:solidFill>
                <a:cs typeface="Calibri" panose="020F0502020204030204" pitchFamily="34" charset="0"/>
              </a:rPr>
              <a:t>using PEEP increases volume </a:t>
            </a:r>
            <a:r>
              <a:rPr lang="sr-Latn-RS" sz="2400" b="1" dirty="0" smtClean="0">
                <a:solidFill>
                  <a:schemeClr val="accent6">
                    <a:lumMod val="75000"/>
                  </a:schemeClr>
                </a:solidFill>
                <a:cs typeface="Calibri" panose="020F0502020204030204" pitchFamily="34" charset="0"/>
              </a:rPr>
              <a:t>of the </a:t>
            </a:r>
            <a:r>
              <a:rPr lang="en" sz="2400" b="1" dirty="0" smtClean="0">
                <a:solidFill>
                  <a:schemeClr val="accent6">
                    <a:lumMod val="75000"/>
                  </a:schemeClr>
                </a:solidFill>
                <a:cs typeface="Calibri" panose="020F0502020204030204" pitchFamily="34" charset="0"/>
              </a:rPr>
              <a:t>lungs </a:t>
            </a:r>
            <a:r>
              <a:rPr lang="en" sz="2400" b="1" dirty="0">
                <a:solidFill>
                  <a:schemeClr val="accent6">
                    <a:lumMod val="75000"/>
                  </a:schemeClr>
                </a:solidFill>
                <a:cs typeface="Calibri" panose="020F0502020204030204" pitchFamily="34" charset="0"/>
              </a:rPr>
              <a:t>on the </a:t>
            </a:r>
            <a:r>
              <a:rPr lang="sr-Latn-RS" sz="2400" b="1" dirty="0" smtClean="0">
                <a:solidFill>
                  <a:schemeClr val="accent6">
                    <a:lumMod val="75000"/>
                  </a:schemeClr>
                </a:solidFill>
                <a:cs typeface="Calibri" panose="020F0502020204030204" pitchFamily="34" charset="0"/>
              </a:rPr>
              <a:t>e</a:t>
            </a:r>
            <a:r>
              <a:rPr lang="en" sz="2400" b="1" dirty="0" smtClean="0">
                <a:solidFill>
                  <a:schemeClr val="accent6">
                    <a:lumMod val="75000"/>
                  </a:schemeClr>
                </a:solidFill>
                <a:cs typeface="Calibri" panose="020F0502020204030204" pitchFamily="34" charset="0"/>
              </a:rPr>
              <a:t>nd expiration </a:t>
            </a:r>
            <a:r>
              <a:rPr lang="en" sz="2400" b="1" dirty="0">
                <a:solidFill>
                  <a:schemeClr val="accent6">
                    <a:lumMod val="75000"/>
                  </a:schemeClr>
                </a:solidFill>
                <a:cs typeface="Calibri" panose="020F0502020204030204" pitchFamily="34" charset="0"/>
              </a:rPr>
              <a:t>and </a:t>
            </a:r>
            <a:r>
              <a:rPr lang="en" sz="2400" b="1" dirty="0" smtClean="0">
                <a:solidFill>
                  <a:schemeClr val="accent6">
                    <a:lumMod val="75000"/>
                  </a:schemeClr>
                </a:solidFill>
                <a:cs typeface="Calibri" panose="020F0502020204030204" pitchFamily="34" charset="0"/>
              </a:rPr>
              <a:t>thereby</a:t>
            </a:r>
            <a:r>
              <a:rPr lang="sr-Latn-RS" sz="2400" b="1" dirty="0" smtClean="0">
                <a:solidFill>
                  <a:schemeClr val="accent6">
                    <a:lumMod val="75000"/>
                  </a:schemeClr>
                </a:solidFill>
                <a:cs typeface="Calibri" panose="020F0502020204030204" pitchFamily="34" charset="0"/>
              </a:rPr>
              <a:t> </a:t>
            </a:r>
            <a:r>
              <a:rPr lang="en" sz="2400" b="1" dirty="0" smtClean="0">
                <a:solidFill>
                  <a:schemeClr val="accent6">
                    <a:lumMod val="75000"/>
                  </a:schemeClr>
                </a:solidFill>
                <a:cs typeface="Calibri" panose="020F0502020204030204" pitchFamily="34" charset="0"/>
              </a:rPr>
              <a:t>improve</a:t>
            </a:r>
            <a:r>
              <a:rPr lang="sr-Latn-RS" sz="2400" b="1" dirty="0" smtClean="0">
                <a:solidFill>
                  <a:schemeClr val="accent6">
                    <a:lumMod val="75000"/>
                  </a:schemeClr>
                </a:solidFill>
                <a:cs typeface="Calibri" panose="020F0502020204030204" pitchFamily="34" charset="0"/>
              </a:rPr>
              <a:t>s</a:t>
            </a:r>
            <a:r>
              <a:rPr lang="en" sz="2400" b="1" dirty="0" smtClean="0">
                <a:solidFill>
                  <a:schemeClr val="accent6">
                    <a:lumMod val="75000"/>
                  </a:schemeClr>
                </a:solidFill>
                <a:cs typeface="Calibri" panose="020F0502020204030204" pitchFamily="34" charset="0"/>
              </a:rPr>
              <a:t> oxygen</a:t>
            </a:r>
            <a:r>
              <a:rPr lang="sr-Latn-RS" sz="2400" b="1" dirty="0" smtClean="0">
                <a:solidFill>
                  <a:schemeClr val="accent6">
                    <a:lumMod val="75000"/>
                  </a:schemeClr>
                </a:solidFill>
                <a:cs typeface="Calibri" panose="020F0502020204030204" pitchFamily="34" charset="0"/>
              </a:rPr>
              <a:t>ation</a:t>
            </a:r>
            <a:endParaRPr lang="en-US" sz="2400" b="1" dirty="0">
              <a:solidFill>
                <a:schemeClr val="accent6">
                  <a:lumMod val="75000"/>
                </a:schemeClr>
              </a:solidFill>
              <a:cs typeface="Calibri" panose="020F0502020204030204" pitchFamily="34" charset="0"/>
            </a:endParaRPr>
          </a:p>
        </p:txBody>
      </p:sp>
    </p:spTree>
    <p:extLst>
      <p:ext uri="{BB962C8B-B14F-4D97-AF65-F5344CB8AC3E}">
        <p14:creationId xmlns:p14="http://schemas.microsoft.com/office/powerpoint/2010/main" val="636875056"/>
      </p:ext>
    </p:extLst>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1715746" y="513015"/>
            <a:ext cx="8229600" cy="1143000"/>
          </a:xfrm>
        </p:spPr>
        <p:txBody>
          <a:bodyPr>
            <a:normAutofit fontScale="90000"/>
          </a:bodyPr>
          <a:lstStyle/>
          <a:p>
            <a:pPr eaLnBrk="1" hangingPunct="1"/>
            <a:r>
              <a:rPr lang="sr-Latn-RS" b="1" dirty="0">
                <a:solidFill>
                  <a:schemeClr val="tx1"/>
                </a:solidFill>
                <a:cs typeface="Arial" panose="020B0604020202020204" pitchFamily="34" charset="0"/>
              </a:rPr>
              <a:t>M</a:t>
            </a:r>
            <a:r>
              <a:rPr lang="en" b="1" dirty="0" smtClean="0">
                <a:solidFill>
                  <a:schemeClr val="tx1"/>
                </a:solidFill>
                <a:cs typeface="Arial" panose="020B0604020202020204" pitchFamily="34" charset="0"/>
              </a:rPr>
              <a:t>ost common causes of chronic respiratory </a:t>
            </a:r>
            <a:r>
              <a:rPr lang="sr-Latn-RS" b="1" dirty="0" smtClean="0">
                <a:solidFill>
                  <a:schemeClr val="tx1"/>
                </a:solidFill>
                <a:cs typeface="Arial" panose="020B0604020202020204" pitchFamily="34" charset="0"/>
              </a:rPr>
              <a:t>failure</a:t>
            </a:r>
            <a:endParaRPr lang="sr-Latn-CS" b="1" dirty="0" smtClean="0">
              <a:solidFill>
                <a:schemeClr val="tx1"/>
              </a:solidFill>
              <a:cs typeface="Arial" panose="020B0604020202020204" pitchFamily="34" charset="0"/>
            </a:endParaRPr>
          </a:p>
        </p:txBody>
      </p:sp>
      <p:sp>
        <p:nvSpPr>
          <p:cNvPr id="11267" name="Rectangle 3"/>
          <p:cNvSpPr>
            <a:spLocks noGrp="1" noChangeArrowheads="1"/>
          </p:cNvSpPr>
          <p:nvPr>
            <p:ph type="body" idx="1"/>
          </p:nvPr>
        </p:nvSpPr>
        <p:spPr/>
        <p:txBody>
          <a:bodyPr>
            <a:normAutofit fontScale="70000" lnSpcReduction="20000"/>
          </a:bodyPr>
          <a:lstStyle/>
          <a:p>
            <a:pPr eaLnBrk="1" hangingPunct="1">
              <a:lnSpc>
                <a:spcPct val="80000"/>
              </a:lnSpc>
              <a:buFontTx/>
              <a:buNone/>
            </a:pPr>
            <a:r>
              <a:rPr lang="en" sz="2000" dirty="0"/>
              <a:t>  </a:t>
            </a:r>
            <a:r>
              <a:rPr lang="en" sz="2000" b="1" dirty="0">
                <a:cs typeface="Arial" panose="020B0604020202020204" pitchFamily="34" charset="0"/>
              </a:rPr>
              <a:t>Etiology</a:t>
            </a:r>
            <a:r>
              <a:rPr lang="en" sz="2000" b="1" dirty="0"/>
              <a:t>                                                </a:t>
            </a:r>
            <a:r>
              <a:rPr lang="sr-Latn-RS" sz="2000" b="1" dirty="0" smtClean="0"/>
              <a:t>                  </a:t>
            </a:r>
            <a:r>
              <a:rPr lang="en" sz="2000" b="1" dirty="0" smtClean="0">
                <a:cs typeface="Arial" panose="020B0604020202020204" pitchFamily="34" charset="0"/>
              </a:rPr>
              <a:t> %  </a:t>
            </a:r>
            <a:endParaRPr lang="sr-Cyrl-CS" sz="2000" b="1" dirty="0">
              <a:cs typeface="Arial" panose="020B0604020202020204" pitchFamily="34" charset="0"/>
            </a:endParaRPr>
          </a:p>
          <a:p>
            <a:pPr eaLnBrk="1" hangingPunct="1">
              <a:lnSpc>
                <a:spcPct val="80000"/>
              </a:lnSpc>
              <a:buFontTx/>
              <a:buNone/>
            </a:pPr>
            <a:r>
              <a:rPr lang="en" sz="2000" dirty="0">
                <a:solidFill>
                  <a:schemeClr val="hlink"/>
                </a:solidFill>
              </a:rPr>
              <a:t>  </a:t>
            </a:r>
            <a:endParaRPr lang="sr-Cyrl-RS" sz="2000" dirty="0" smtClean="0">
              <a:solidFill>
                <a:schemeClr val="hlink"/>
              </a:solidFill>
            </a:endParaRPr>
          </a:p>
          <a:p>
            <a:pPr eaLnBrk="1" hangingPunct="1">
              <a:lnSpc>
                <a:spcPct val="80000"/>
              </a:lnSpc>
              <a:buFontTx/>
              <a:buNone/>
            </a:pPr>
            <a:r>
              <a:rPr lang="en" sz="2400" b="1" dirty="0" smtClean="0">
                <a:cs typeface="Arial" panose="020B0604020202020204" pitchFamily="34" charset="0"/>
              </a:rPr>
              <a:t>- COPD</a:t>
            </a:r>
            <a:r>
              <a:rPr lang="en" sz="2400" dirty="0" smtClean="0">
                <a:cs typeface="Arial" panose="020B0604020202020204" pitchFamily="34" charset="0"/>
              </a:rPr>
              <a:t>                                                    </a:t>
            </a:r>
            <a:r>
              <a:rPr lang="en" sz="2400" b="1" dirty="0" smtClean="0">
                <a:cs typeface="Arial" panose="020B0604020202020204" pitchFamily="34" charset="0"/>
              </a:rPr>
              <a:t>58</a:t>
            </a:r>
            <a:endParaRPr lang="sr-Cyrl-RS" sz="2400" b="1" dirty="0" smtClean="0">
              <a:cs typeface="Arial" panose="020B0604020202020204" pitchFamily="34" charset="0"/>
            </a:endParaRPr>
          </a:p>
          <a:p>
            <a:pPr eaLnBrk="1" hangingPunct="1">
              <a:lnSpc>
                <a:spcPct val="80000"/>
              </a:lnSpc>
              <a:buFontTx/>
              <a:buNone/>
            </a:pPr>
            <a:r>
              <a:rPr lang="en" sz="2400" dirty="0" smtClean="0">
                <a:cs typeface="Arial" panose="020B0604020202020204" pitchFamily="34" charset="0"/>
              </a:rPr>
              <a:t>- </a:t>
            </a:r>
            <a:r>
              <a:rPr lang="en" sz="2400" dirty="0">
                <a:cs typeface="Arial" panose="020B0604020202020204" pitchFamily="34" charset="0"/>
              </a:rPr>
              <a:t>Sleep apnea syndrome                     </a:t>
            </a:r>
            <a:r>
              <a:rPr lang="en" sz="2400" dirty="0" smtClean="0">
                <a:cs typeface="Arial" panose="020B0604020202020204" pitchFamily="34" charset="0"/>
              </a:rPr>
              <a:t>   8</a:t>
            </a:r>
            <a:endParaRPr lang="sr-Latn-CS" sz="2400" dirty="0">
              <a:cs typeface="Arial" panose="020B0604020202020204" pitchFamily="34" charset="0"/>
            </a:endParaRPr>
          </a:p>
          <a:p>
            <a:pPr eaLnBrk="1" hangingPunct="1">
              <a:lnSpc>
                <a:spcPct val="80000"/>
              </a:lnSpc>
              <a:buFontTx/>
              <a:buNone/>
            </a:pPr>
            <a:r>
              <a:rPr lang="en" sz="2400" dirty="0" smtClean="0">
                <a:cs typeface="Arial" panose="020B0604020202020204" pitchFamily="34" charset="0"/>
              </a:rPr>
              <a:t>Abnormalities of the thorax:</a:t>
            </a:r>
            <a:endParaRPr lang="sr-Latn-CS" sz="2400" dirty="0">
              <a:cs typeface="Arial" panose="020B0604020202020204" pitchFamily="34" charset="0"/>
            </a:endParaRPr>
          </a:p>
          <a:p>
            <a:pPr eaLnBrk="1" hangingPunct="1">
              <a:lnSpc>
                <a:spcPct val="80000"/>
              </a:lnSpc>
              <a:buFontTx/>
              <a:buNone/>
            </a:pPr>
            <a:r>
              <a:rPr lang="en" sz="2400" dirty="0" smtClean="0">
                <a:cs typeface="Arial" panose="020B0604020202020204" pitchFamily="34" charset="0"/>
              </a:rPr>
              <a:t>- Kyphoscoliosis                                        5</a:t>
            </a:r>
            <a:endParaRPr lang="sr-Latn-CS" sz="2400" dirty="0">
              <a:cs typeface="Arial" panose="020B0604020202020204" pitchFamily="34" charset="0"/>
            </a:endParaRPr>
          </a:p>
          <a:p>
            <a:pPr eaLnBrk="1" hangingPunct="1">
              <a:lnSpc>
                <a:spcPct val="80000"/>
              </a:lnSpc>
              <a:buFontTx/>
              <a:buNone/>
            </a:pPr>
            <a:r>
              <a:rPr lang="en" sz="2400" dirty="0" smtClean="0">
                <a:cs typeface="Arial" panose="020B0604020202020204" pitchFamily="34" charset="0"/>
              </a:rPr>
              <a:t>- Thoracoplasty                                     </a:t>
            </a:r>
            <a:r>
              <a:rPr lang="sr-Latn-RS" sz="2400" dirty="0" smtClean="0">
                <a:cs typeface="Arial" panose="020B0604020202020204" pitchFamily="34" charset="0"/>
              </a:rPr>
              <a:t>   </a:t>
            </a:r>
            <a:r>
              <a:rPr lang="en" sz="2400" dirty="0" smtClean="0">
                <a:cs typeface="Arial" panose="020B0604020202020204" pitchFamily="34" charset="0"/>
              </a:rPr>
              <a:t>5</a:t>
            </a:r>
            <a:endParaRPr lang="sr-Latn-CS" sz="2400" dirty="0">
              <a:cs typeface="Arial" panose="020B0604020202020204" pitchFamily="34" charset="0"/>
            </a:endParaRPr>
          </a:p>
          <a:p>
            <a:pPr eaLnBrk="1" hangingPunct="1">
              <a:lnSpc>
                <a:spcPct val="80000"/>
              </a:lnSpc>
              <a:buFontTx/>
              <a:buNone/>
            </a:pPr>
            <a:r>
              <a:rPr lang="en" sz="2400" dirty="0" smtClean="0">
                <a:cs typeface="Arial" panose="020B0604020202020204" pitchFamily="34" charset="0"/>
              </a:rPr>
              <a:t>- Muscular </a:t>
            </a:r>
            <a:r>
              <a:rPr lang="en" sz="2400" dirty="0">
                <a:cs typeface="Arial" panose="020B0604020202020204" pitchFamily="34" charset="0"/>
              </a:rPr>
              <a:t>dystrophy                        </a:t>
            </a:r>
            <a:r>
              <a:rPr lang="en" sz="2400" dirty="0" smtClean="0">
                <a:cs typeface="Arial" panose="020B0604020202020204" pitchFamily="34" charset="0"/>
              </a:rPr>
              <a:t>  </a:t>
            </a:r>
            <a:r>
              <a:rPr lang="sr-Latn-RS" sz="2400" dirty="0" smtClean="0">
                <a:cs typeface="Arial" panose="020B0604020202020204" pitchFamily="34" charset="0"/>
              </a:rPr>
              <a:t>     </a:t>
            </a:r>
            <a:r>
              <a:rPr lang="en" sz="2400" dirty="0" smtClean="0">
                <a:cs typeface="Arial" panose="020B0604020202020204" pitchFamily="34" charset="0"/>
              </a:rPr>
              <a:t>5</a:t>
            </a:r>
            <a:endParaRPr lang="sr-Latn-CS" sz="2400" dirty="0">
              <a:cs typeface="Arial" panose="020B0604020202020204" pitchFamily="34" charset="0"/>
            </a:endParaRPr>
          </a:p>
          <a:p>
            <a:pPr eaLnBrk="1" hangingPunct="1">
              <a:lnSpc>
                <a:spcPct val="80000"/>
              </a:lnSpc>
              <a:buFontTx/>
              <a:buNone/>
            </a:pPr>
            <a:r>
              <a:rPr lang="en" sz="2400" dirty="0" smtClean="0">
                <a:cs typeface="Arial" panose="020B0604020202020204" pitchFamily="34" charset="0"/>
              </a:rPr>
              <a:t>- Interstitial </a:t>
            </a:r>
            <a:r>
              <a:rPr lang="en" sz="2400" dirty="0">
                <a:cs typeface="Arial" panose="020B0604020202020204" pitchFamily="34" charset="0"/>
              </a:rPr>
              <a:t>lung diseases         </a:t>
            </a:r>
            <a:r>
              <a:rPr lang="en" sz="2400" dirty="0" smtClean="0">
                <a:cs typeface="Arial" panose="020B0604020202020204" pitchFamily="34" charset="0"/>
              </a:rPr>
              <a:t>  </a:t>
            </a:r>
            <a:r>
              <a:rPr lang="sr-Latn-RS" sz="2400" dirty="0" smtClean="0">
                <a:cs typeface="Arial" panose="020B0604020202020204" pitchFamily="34" charset="0"/>
              </a:rPr>
              <a:t>              </a:t>
            </a:r>
            <a:r>
              <a:rPr lang="en" sz="2400" dirty="0" smtClean="0">
                <a:cs typeface="Arial" panose="020B0604020202020204" pitchFamily="34" charset="0"/>
              </a:rPr>
              <a:t>4</a:t>
            </a:r>
            <a:endParaRPr lang="sr-Latn-CS" sz="2400" dirty="0">
              <a:cs typeface="Arial" panose="020B0604020202020204" pitchFamily="34" charset="0"/>
            </a:endParaRPr>
          </a:p>
          <a:p>
            <a:pPr eaLnBrk="1" hangingPunct="1">
              <a:lnSpc>
                <a:spcPct val="80000"/>
              </a:lnSpc>
              <a:buFontTx/>
              <a:buNone/>
            </a:pPr>
            <a:r>
              <a:rPr lang="en" sz="2400" dirty="0" smtClean="0">
                <a:cs typeface="Arial" panose="020B0604020202020204" pitchFamily="34" charset="0"/>
              </a:rPr>
              <a:t>- </a:t>
            </a:r>
            <a:r>
              <a:rPr lang="en" sz="2400" dirty="0">
                <a:cs typeface="Arial" panose="020B0604020202020204" pitchFamily="34" charset="0"/>
              </a:rPr>
              <a:t>Lung resections                         </a:t>
            </a:r>
            <a:r>
              <a:rPr lang="en" sz="2400" dirty="0" smtClean="0">
                <a:cs typeface="Arial" panose="020B0604020202020204" pitchFamily="34" charset="0"/>
              </a:rPr>
              <a:t>  </a:t>
            </a:r>
            <a:r>
              <a:rPr lang="sr-Latn-RS" sz="2400" dirty="0" smtClean="0">
                <a:cs typeface="Arial" panose="020B0604020202020204" pitchFamily="34" charset="0"/>
              </a:rPr>
              <a:t>           </a:t>
            </a:r>
            <a:r>
              <a:rPr lang="en" sz="2400" dirty="0" smtClean="0">
                <a:cs typeface="Arial" panose="020B0604020202020204" pitchFamily="34" charset="0"/>
              </a:rPr>
              <a:t>3</a:t>
            </a:r>
            <a:endParaRPr lang="sr-Latn-CS" sz="2400" dirty="0">
              <a:cs typeface="Arial" panose="020B0604020202020204" pitchFamily="34" charset="0"/>
            </a:endParaRPr>
          </a:p>
          <a:p>
            <a:pPr eaLnBrk="1" hangingPunct="1">
              <a:lnSpc>
                <a:spcPct val="80000"/>
              </a:lnSpc>
              <a:buFontTx/>
              <a:buNone/>
            </a:pPr>
            <a:r>
              <a:rPr lang="en" sz="2400" dirty="0" smtClean="0">
                <a:cs typeface="Arial" panose="020B0604020202020204" pitchFamily="34" charset="0"/>
              </a:rPr>
              <a:t>- Cystic </a:t>
            </a:r>
            <a:r>
              <a:rPr lang="en" sz="2400" dirty="0">
                <a:cs typeface="Arial" panose="020B0604020202020204" pitchFamily="34" charset="0"/>
              </a:rPr>
              <a:t>fibrosis                           </a:t>
            </a:r>
            <a:r>
              <a:rPr lang="en" sz="2400" dirty="0" smtClean="0">
                <a:cs typeface="Arial" panose="020B0604020202020204" pitchFamily="34" charset="0"/>
              </a:rPr>
              <a:t> </a:t>
            </a:r>
            <a:r>
              <a:rPr lang="sr-Latn-RS" sz="2400" dirty="0" smtClean="0">
                <a:cs typeface="Arial" panose="020B0604020202020204" pitchFamily="34" charset="0"/>
              </a:rPr>
              <a:t>               </a:t>
            </a:r>
            <a:r>
              <a:rPr lang="en" sz="2400" dirty="0" smtClean="0">
                <a:cs typeface="Arial" panose="020B0604020202020204" pitchFamily="34" charset="0"/>
              </a:rPr>
              <a:t>1</a:t>
            </a:r>
            <a:endParaRPr lang="sr-Latn-CS" sz="2400" dirty="0">
              <a:cs typeface="Arial" panose="020B0604020202020204" pitchFamily="34" charset="0"/>
            </a:endParaRPr>
          </a:p>
          <a:p>
            <a:pPr eaLnBrk="1" hangingPunct="1">
              <a:lnSpc>
                <a:spcPct val="80000"/>
              </a:lnSpc>
              <a:buFontTx/>
              <a:buNone/>
            </a:pPr>
            <a:r>
              <a:rPr lang="en" sz="2400" dirty="0" smtClean="0">
                <a:cs typeface="Arial" panose="020B0604020202020204" pitchFamily="34" charset="0"/>
              </a:rPr>
              <a:t>- Multiple </a:t>
            </a:r>
            <a:r>
              <a:rPr lang="en" sz="2400" dirty="0">
                <a:cs typeface="Arial" panose="020B0604020202020204" pitchFamily="34" charset="0"/>
              </a:rPr>
              <a:t>causes at the same </a:t>
            </a:r>
            <a:r>
              <a:rPr lang="en" sz="2400" dirty="0" smtClean="0">
                <a:cs typeface="Arial" panose="020B0604020202020204" pitchFamily="34" charset="0"/>
              </a:rPr>
              <a:t>time</a:t>
            </a:r>
            <a:r>
              <a:rPr lang="sr-Latn-RS" sz="2400" dirty="0" smtClean="0">
                <a:cs typeface="Arial" panose="020B0604020202020204" pitchFamily="34" charset="0"/>
              </a:rPr>
              <a:t>       11</a:t>
            </a:r>
            <a:endParaRPr lang="sr-Latn-CS" sz="2400" u="sng" dirty="0">
              <a:cs typeface="Arial" panose="020B0604020202020204" pitchFamily="34" charset="0"/>
            </a:endParaRPr>
          </a:p>
          <a:p>
            <a:pPr eaLnBrk="1" hangingPunct="1">
              <a:lnSpc>
                <a:spcPct val="80000"/>
              </a:lnSpc>
              <a:buFontTx/>
              <a:buNone/>
            </a:pPr>
            <a:r>
              <a:rPr lang="en" sz="2400" b="1">
                <a:cs typeface="Arial" panose="020B0604020202020204" pitchFamily="34" charset="0"/>
              </a:rPr>
              <a:t>  </a:t>
            </a:r>
            <a:r>
              <a:rPr lang="en" sz="2400" b="1" smtClean="0">
                <a:cs typeface="Arial" panose="020B0604020202020204" pitchFamily="34" charset="0"/>
              </a:rPr>
              <a:t>            </a:t>
            </a:r>
            <a:r>
              <a:rPr lang="sr-Latn-RS" sz="2400" b="1" smtClean="0">
                <a:cs typeface="Arial" panose="020B0604020202020204" pitchFamily="34" charset="0"/>
              </a:rPr>
              <a:t>                                                  </a:t>
            </a:r>
            <a:r>
              <a:rPr lang="en" sz="2400" b="1" smtClean="0">
                <a:cs typeface="Arial" panose="020B0604020202020204" pitchFamily="34" charset="0"/>
              </a:rPr>
              <a:t>100 </a:t>
            </a:r>
            <a:endParaRPr lang="sr-Latn-CS" sz="2400" b="1" dirty="0">
              <a:cs typeface="Arial" panose="020B0604020202020204" pitchFamily="34" charset="0"/>
            </a:endParaRPr>
          </a:p>
        </p:txBody>
      </p:sp>
    </p:spTree>
    <p:extLst>
      <p:ext uri="{BB962C8B-B14F-4D97-AF65-F5344CB8AC3E}">
        <p14:creationId xmlns:p14="http://schemas.microsoft.com/office/powerpoint/2010/main" val="690580041"/>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Title 1"/>
          <p:cNvSpPr>
            <a:spLocks noGrp="1"/>
          </p:cNvSpPr>
          <p:nvPr>
            <p:ph type="title"/>
          </p:nvPr>
        </p:nvSpPr>
        <p:spPr>
          <a:xfrm>
            <a:off x="1610159" y="376282"/>
            <a:ext cx="9354095" cy="1280890"/>
          </a:xfrm>
        </p:spPr>
        <p:txBody>
          <a:bodyPr>
            <a:normAutofit fontScale="90000"/>
          </a:bodyPr>
          <a:lstStyle/>
          <a:p>
            <a:pPr eaLnBrk="1" hangingPunct="1"/>
            <a:r>
              <a:rPr lang="en" altLang="en-US" sz="4000" b="1" dirty="0">
                <a:solidFill>
                  <a:schemeClr val="accent6">
                    <a:lumMod val="75000"/>
                  </a:schemeClr>
                </a:solidFill>
                <a:cs typeface="Calibri" panose="020F0502020204030204" pitchFamily="34" charset="0"/>
              </a:rPr>
              <a:t>HEMODYNAMIC </a:t>
            </a:r>
            <a:r>
              <a:rPr lang="sr-Latn-RS" altLang="en-US" sz="4000" b="1" dirty="0" smtClean="0">
                <a:solidFill>
                  <a:schemeClr val="accent6">
                    <a:lumMod val="75000"/>
                  </a:schemeClr>
                </a:solidFill>
                <a:cs typeface="Calibri" panose="020F0502020204030204" pitchFamily="34" charset="0"/>
              </a:rPr>
              <a:t>STABILITY </a:t>
            </a:r>
            <a:r>
              <a:rPr lang="en" altLang="en-US" sz="4000" b="1" dirty="0" smtClean="0">
                <a:solidFill>
                  <a:schemeClr val="accent6">
                    <a:lumMod val="75000"/>
                  </a:schemeClr>
                </a:solidFill>
                <a:cs typeface="Calibri" panose="020F0502020204030204" pitchFamily="34" charset="0"/>
              </a:rPr>
              <a:t>MAINTENANCE</a:t>
            </a:r>
            <a:r>
              <a:rPr lang="en" altLang="en-US" sz="4000" dirty="0" smtClean="0">
                <a:latin typeface="Calibri" panose="020F0502020204030204" pitchFamily="34" charset="0"/>
                <a:cs typeface="Calibri" panose="020F0502020204030204" pitchFamily="34" charset="0"/>
              </a:rPr>
              <a:t>                 </a:t>
            </a:r>
            <a:endParaRPr lang="en" altLang="en-US" sz="4000" dirty="0">
              <a:latin typeface="Calibri" panose="020F0502020204030204" pitchFamily="34" charset="0"/>
              <a:cs typeface="Calibri" panose="020F0502020204030204" pitchFamily="34" charset="0"/>
            </a:endParaRPr>
          </a:p>
        </p:txBody>
      </p:sp>
      <p:sp>
        <p:nvSpPr>
          <p:cNvPr id="3" name="Content Placeholder 2"/>
          <p:cNvSpPr>
            <a:spLocks noGrp="1"/>
          </p:cNvSpPr>
          <p:nvPr>
            <p:ph idx="1"/>
          </p:nvPr>
        </p:nvSpPr>
        <p:spPr>
          <a:xfrm>
            <a:off x="1829506" y="1657172"/>
            <a:ext cx="8915400" cy="3777622"/>
          </a:xfrm>
        </p:spPr>
        <p:txBody>
          <a:bodyPr>
            <a:normAutofit fontScale="85000" lnSpcReduction="20000"/>
          </a:bodyPr>
          <a:lstStyle/>
          <a:p>
            <a:pPr marL="0" indent="0">
              <a:buNone/>
              <a:defRPr/>
            </a:pPr>
            <a:r>
              <a:rPr lang="en" sz="2400" b="1" dirty="0" err="1">
                <a:solidFill>
                  <a:schemeClr val="accent6">
                    <a:lumMod val="75000"/>
                  </a:schemeClr>
                </a:solidFill>
                <a:cs typeface="Calibri" panose="020F0502020204030204" pitchFamily="34" charset="0"/>
              </a:rPr>
              <a:t>Maintenance </a:t>
            </a:r>
            <a:r>
              <a:rPr lang="en" sz="2400" b="1" dirty="0">
                <a:solidFill>
                  <a:schemeClr val="accent6">
                    <a:lumMod val="75000"/>
                  </a:schemeClr>
                </a:solidFill>
                <a:cs typeface="Calibri" panose="020F0502020204030204" pitchFamily="34" charset="0"/>
              </a:rPr>
              <a:t>:</a:t>
            </a:r>
          </a:p>
          <a:p>
            <a:pPr marL="457200" indent="-457200">
              <a:buFont typeface="+mj-lt"/>
              <a:buAutoNum type="arabicPeriod"/>
              <a:defRPr/>
            </a:pPr>
            <a:r>
              <a:rPr lang="en" sz="2400" b="1" dirty="0" err="1">
                <a:solidFill>
                  <a:schemeClr val="accent6">
                    <a:lumMod val="75000"/>
                  </a:schemeClr>
                </a:solidFill>
                <a:cs typeface="Calibri" panose="020F0502020204030204" pitchFamily="34" charset="0"/>
              </a:rPr>
              <a:t>adequate</a:t>
            </a:r>
            <a:r>
              <a:rPr lang="en" sz="2400" b="1" dirty="0">
                <a:solidFill>
                  <a:schemeClr val="accent6">
                    <a:lumMod val="75000"/>
                  </a:schemeClr>
                </a:solidFill>
                <a:cs typeface="Calibri" panose="020F0502020204030204" pitchFamily="34" charset="0"/>
              </a:rPr>
              <a:t> </a:t>
            </a:r>
            <a:r>
              <a:rPr lang="en" sz="2400" b="1" dirty="0" err="1">
                <a:solidFill>
                  <a:schemeClr val="accent6">
                    <a:lumMod val="75000"/>
                  </a:schemeClr>
                </a:solidFill>
                <a:cs typeface="Calibri" panose="020F0502020204030204" pitchFamily="34" charset="0"/>
              </a:rPr>
              <a:t>minute</a:t>
            </a:r>
            <a:r>
              <a:rPr lang="en" sz="2400" b="1" dirty="0">
                <a:solidFill>
                  <a:schemeClr val="accent6">
                    <a:lumMod val="75000"/>
                  </a:schemeClr>
                </a:solidFill>
                <a:cs typeface="Calibri" panose="020F0502020204030204" pitchFamily="34" charset="0"/>
              </a:rPr>
              <a:t> </a:t>
            </a:r>
            <a:r>
              <a:rPr lang="en" sz="2400" b="1" dirty="0" err="1">
                <a:solidFill>
                  <a:schemeClr val="accent6">
                    <a:lumMod val="75000"/>
                  </a:schemeClr>
                </a:solidFill>
                <a:cs typeface="Calibri" panose="020F0502020204030204" pitchFamily="34" charset="0"/>
              </a:rPr>
              <a:t>volume</a:t>
            </a:r>
            <a:endParaRPr lang="en-US" sz="2400" b="1" dirty="0">
              <a:solidFill>
                <a:schemeClr val="accent6">
                  <a:lumMod val="75000"/>
                </a:schemeClr>
              </a:solidFill>
              <a:cs typeface="Calibri" panose="020F0502020204030204" pitchFamily="34" charset="0"/>
            </a:endParaRPr>
          </a:p>
          <a:p>
            <a:pPr marL="457200" indent="-457200">
              <a:buFont typeface="+mj-lt"/>
              <a:buAutoNum type="arabicPeriod"/>
              <a:defRPr/>
            </a:pPr>
            <a:r>
              <a:rPr lang="en" sz="2400" b="1" dirty="0">
                <a:solidFill>
                  <a:schemeClr val="accent6">
                    <a:lumMod val="75000"/>
                  </a:schemeClr>
                </a:solidFill>
                <a:cs typeface="Calibri" panose="020F0502020204030204" pitchFamily="34" charset="0"/>
              </a:rPr>
              <a:t>peripheral circulation </a:t>
            </a:r>
            <a:r>
              <a:rPr lang="en" sz="2400" b="1" dirty="0" smtClean="0">
                <a:solidFill>
                  <a:schemeClr val="accent6">
                    <a:lumMod val="75000"/>
                  </a:schemeClr>
                </a:solidFill>
                <a:cs typeface="Calibri" panose="020F0502020204030204" pitchFamily="34" charset="0"/>
              </a:rPr>
              <a:t>(systemic </a:t>
            </a:r>
            <a:r>
              <a:rPr lang="en" sz="2400" b="1" dirty="0">
                <a:solidFill>
                  <a:schemeClr val="accent6">
                    <a:lumMod val="75000"/>
                  </a:schemeClr>
                </a:solidFill>
                <a:cs typeface="Calibri" panose="020F0502020204030204" pitchFamily="34" charset="0"/>
              </a:rPr>
              <a:t>arterial </a:t>
            </a:r>
            <a:r>
              <a:rPr lang="en" sz="2400" b="1" dirty="0" smtClean="0">
                <a:solidFill>
                  <a:schemeClr val="accent6">
                    <a:lumMod val="75000"/>
                  </a:schemeClr>
                </a:solidFill>
                <a:cs typeface="Calibri" panose="020F0502020204030204" pitchFamily="34" charset="0"/>
              </a:rPr>
              <a:t>pressure) </a:t>
            </a:r>
            <a:r>
              <a:rPr lang="sr-Latn-RS" sz="2400" b="1" dirty="0" smtClean="0">
                <a:solidFill>
                  <a:schemeClr val="accent6">
                    <a:lumMod val="75000"/>
                  </a:schemeClr>
                </a:solidFill>
                <a:cs typeface="Calibri" panose="020F0502020204030204" pitchFamily="34" charset="0"/>
              </a:rPr>
              <a:t>and</a:t>
            </a:r>
            <a:endParaRPr lang="en-US" sz="2400" b="1" dirty="0">
              <a:solidFill>
                <a:schemeClr val="accent6">
                  <a:lumMod val="75000"/>
                </a:schemeClr>
              </a:solidFill>
              <a:cs typeface="Calibri" panose="020F0502020204030204" pitchFamily="34" charset="0"/>
            </a:endParaRPr>
          </a:p>
          <a:p>
            <a:pPr marL="457200" indent="-457200">
              <a:buFont typeface="+mj-lt"/>
              <a:buAutoNum type="arabicPeriod"/>
              <a:defRPr/>
            </a:pPr>
            <a:r>
              <a:rPr lang="en" sz="2400" b="1" dirty="0" err="1">
                <a:solidFill>
                  <a:schemeClr val="accent6">
                    <a:lumMod val="75000"/>
                  </a:schemeClr>
                </a:solidFill>
                <a:cs typeface="Calibri" panose="020F0502020204030204" pitchFamily="34" charset="0"/>
              </a:rPr>
              <a:t>normal</a:t>
            </a:r>
            <a:r>
              <a:rPr lang="en" sz="2400" b="1" dirty="0">
                <a:solidFill>
                  <a:schemeClr val="accent6">
                    <a:lumMod val="75000"/>
                  </a:schemeClr>
                </a:solidFill>
                <a:cs typeface="Calibri" panose="020F0502020204030204" pitchFamily="34" charset="0"/>
              </a:rPr>
              <a:t> </a:t>
            </a:r>
            <a:r>
              <a:rPr lang="en" sz="2400" b="1" dirty="0" err="1">
                <a:solidFill>
                  <a:schemeClr val="accent6">
                    <a:lumMod val="75000"/>
                  </a:schemeClr>
                </a:solidFill>
                <a:cs typeface="Calibri" panose="020F0502020204030204" pitchFamily="34" charset="0"/>
              </a:rPr>
              <a:t>pulmonary</a:t>
            </a:r>
            <a:r>
              <a:rPr lang="en" sz="2400" b="1" dirty="0">
                <a:solidFill>
                  <a:schemeClr val="accent6">
                    <a:lumMod val="75000"/>
                  </a:schemeClr>
                </a:solidFill>
                <a:cs typeface="Calibri" panose="020F0502020204030204" pitchFamily="34" charset="0"/>
              </a:rPr>
              <a:t> </a:t>
            </a:r>
            <a:r>
              <a:rPr lang="en" sz="2400" b="1" dirty="0" err="1">
                <a:solidFill>
                  <a:schemeClr val="accent6">
                    <a:lumMod val="75000"/>
                  </a:schemeClr>
                </a:solidFill>
                <a:cs typeface="Calibri" panose="020F0502020204030204" pitchFamily="34" charset="0"/>
              </a:rPr>
              <a:t>capillary</a:t>
            </a:r>
            <a:r>
              <a:rPr lang="en" sz="2400" b="1" dirty="0">
                <a:solidFill>
                  <a:schemeClr val="accent6">
                    <a:lumMod val="75000"/>
                  </a:schemeClr>
                </a:solidFill>
                <a:cs typeface="Calibri" panose="020F0502020204030204" pitchFamily="34" charset="0"/>
              </a:rPr>
              <a:t> </a:t>
            </a:r>
            <a:r>
              <a:rPr lang="en" sz="2400" b="1" dirty="0" err="1">
                <a:solidFill>
                  <a:schemeClr val="accent6">
                    <a:lumMod val="75000"/>
                  </a:schemeClr>
                </a:solidFill>
                <a:cs typeface="Calibri" panose="020F0502020204030204" pitchFamily="34" charset="0"/>
              </a:rPr>
              <a:t>pressure</a:t>
            </a:r>
            <a:r>
              <a:rPr lang="en" sz="2400" b="1" dirty="0">
                <a:solidFill>
                  <a:schemeClr val="accent6">
                    <a:lumMod val="75000"/>
                  </a:schemeClr>
                </a:solidFill>
                <a:cs typeface="Calibri" panose="020F0502020204030204" pitchFamily="34" charset="0"/>
              </a:rPr>
              <a:t> (up to 18 mmHg)</a:t>
            </a:r>
            <a:endParaRPr lang="sr-Latn-RS" sz="2400" b="1" dirty="0">
              <a:solidFill>
                <a:schemeClr val="accent6">
                  <a:lumMod val="75000"/>
                </a:schemeClr>
              </a:solidFill>
              <a:cs typeface="Calibri" panose="020F0502020204030204" pitchFamily="34" charset="0"/>
            </a:endParaRPr>
          </a:p>
          <a:p>
            <a:pPr eaLnBrk="1" hangingPunct="1">
              <a:defRPr/>
            </a:pPr>
            <a:endParaRPr lang="sr-Latn-RS" sz="2400" b="1" dirty="0">
              <a:solidFill>
                <a:schemeClr val="accent6">
                  <a:lumMod val="75000"/>
                </a:schemeClr>
              </a:solidFill>
              <a:cs typeface="Calibri" panose="020F0502020204030204" pitchFamily="34" charset="0"/>
            </a:endParaRPr>
          </a:p>
          <a:p>
            <a:pPr eaLnBrk="1" hangingPunct="1">
              <a:defRPr/>
            </a:pPr>
            <a:r>
              <a:rPr lang="en" sz="2400" b="1" dirty="0">
                <a:solidFill>
                  <a:schemeClr val="accent6">
                    <a:lumMod val="75000"/>
                  </a:schemeClr>
                </a:solidFill>
                <a:cs typeface="Calibri" panose="020F0502020204030204" pitchFamily="34" charset="0"/>
              </a:rPr>
              <a:t>cardiac inotropic drugs </a:t>
            </a:r>
            <a:r>
              <a:rPr lang="en" sz="2400" b="1" dirty="0" smtClean="0">
                <a:solidFill>
                  <a:schemeClr val="accent6">
                    <a:lumMod val="75000"/>
                  </a:schemeClr>
                </a:solidFill>
                <a:cs typeface="Calibri" panose="020F0502020204030204" pitchFamily="34" charset="0"/>
              </a:rPr>
              <a:t>(dopamine </a:t>
            </a:r>
            <a:r>
              <a:rPr lang="en" sz="2400" b="1" dirty="0">
                <a:solidFill>
                  <a:schemeClr val="accent6">
                    <a:lumMod val="75000"/>
                  </a:schemeClr>
                </a:solidFill>
                <a:cs typeface="Calibri" panose="020F0502020204030204" pitchFamily="34" charset="0"/>
              </a:rPr>
              <a:t>in continuous </a:t>
            </a:r>
            <a:r>
              <a:rPr lang="en" sz="2400" b="1" dirty="0" smtClean="0">
                <a:solidFill>
                  <a:schemeClr val="accent6">
                    <a:lumMod val="75000"/>
                  </a:schemeClr>
                </a:solidFill>
                <a:cs typeface="Calibri" panose="020F0502020204030204" pitchFamily="34" charset="0"/>
              </a:rPr>
              <a:t>infusion)</a:t>
            </a:r>
          </a:p>
          <a:p>
            <a:pPr eaLnBrk="1" hangingPunct="1">
              <a:defRPr/>
            </a:pPr>
            <a:r>
              <a:rPr lang="en" sz="2400" b="1" dirty="0" smtClean="0">
                <a:solidFill>
                  <a:schemeClr val="accent6">
                    <a:lumMod val="75000"/>
                  </a:schemeClr>
                </a:solidFill>
                <a:cs typeface="Calibri" panose="020F0502020204030204" pitchFamily="34" charset="0"/>
              </a:rPr>
              <a:t>continuous measurement </a:t>
            </a:r>
            <a:r>
              <a:rPr lang="sr-Latn-RS" sz="2400" b="1" dirty="0" smtClean="0">
                <a:solidFill>
                  <a:schemeClr val="accent6">
                    <a:lumMod val="75000"/>
                  </a:schemeClr>
                </a:solidFill>
                <a:cs typeface="Calibri" panose="020F0502020204030204" pitchFamily="34" charset="0"/>
              </a:rPr>
              <a:t>of </a:t>
            </a:r>
            <a:r>
              <a:rPr lang="en" sz="2400" b="1" dirty="0" smtClean="0">
                <a:solidFill>
                  <a:schemeClr val="accent6">
                    <a:lumMod val="75000"/>
                  </a:schemeClr>
                </a:solidFill>
                <a:cs typeface="Calibri" panose="020F0502020204030204" pitchFamily="34" charset="0"/>
              </a:rPr>
              <a:t>pulmonary pressure (Swan Ganz catheter)</a:t>
            </a:r>
          </a:p>
          <a:p>
            <a:pPr eaLnBrk="1" hangingPunct="1">
              <a:defRPr/>
            </a:pPr>
            <a:r>
              <a:rPr lang="en" sz="2400" b="1" dirty="0" smtClean="0">
                <a:solidFill>
                  <a:schemeClr val="accent6">
                    <a:lumMod val="75000"/>
                  </a:schemeClr>
                </a:solidFill>
                <a:cs typeface="Calibri" panose="020F0502020204030204" pitchFamily="34" charset="0"/>
              </a:rPr>
              <a:t>diuretics </a:t>
            </a:r>
            <a:r>
              <a:rPr lang="en" sz="2400" b="1" dirty="0">
                <a:solidFill>
                  <a:schemeClr val="accent6">
                    <a:lumMod val="75000"/>
                  </a:schemeClr>
                </a:solidFill>
                <a:cs typeface="Calibri" panose="020F0502020204030204" pitchFamily="34" charset="0"/>
              </a:rPr>
              <a:t>cautiously </a:t>
            </a:r>
            <a:r>
              <a:rPr lang="en" sz="2400" b="1" dirty="0" smtClean="0">
                <a:solidFill>
                  <a:schemeClr val="accent6">
                    <a:lumMod val="75000"/>
                  </a:schemeClr>
                </a:solidFill>
                <a:cs typeface="Calibri" panose="020F0502020204030204" pitchFamily="34" charset="0"/>
              </a:rPr>
              <a:t>(c</a:t>
            </a:r>
            <a:r>
              <a:rPr lang="sr-Latn-RS" sz="2400" b="1" dirty="0" smtClean="0">
                <a:solidFill>
                  <a:schemeClr val="accent6">
                    <a:lumMod val="75000"/>
                  </a:schemeClr>
                </a:solidFill>
                <a:cs typeface="Calibri" panose="020F0502020204030204" pitchFamily="34" charset="0"/>
              </a:rPr>
              <a:t>ould</a:t>
            </a:r>
            <a:r>
              <a:rPr lang="en" sz="2400" b="1" dirty="0" smtClean="0">
                <a:solidFill>
                  <a:schemeClr val="accent6">
                    <a:lumMod val="75000"/>
                  </a:schemeClr>
                </a:solidFill>
                <a:cs typeface="Calibri" panose="020F0502020204030204" pitchFamily="34" charset="0"/>
              </a:rPr>
              <a:t> </a:t>
            </a:r>
            <a:r>
              <a:rPr lang="en" sz="2400" b="1" dirty="0">
                <a:solidFill>
                  <a:schemeClr val="accent6">
                    <a:lumMod val="75000"/>
                  </a:schemeClr>
                </a:solidFill>
                <a:cs typeface="Calibri" panose="020F0502020204030204" pitchFamily="34" charset="0"/>
              </a:rPr>
              <a:t>provoke renal </a:t>
            </a:r>
            <a:r>
              <a:rPr lang="sr-Latn-RS" sz="2400" b="1" dirty="0" smtClean="0">
                <a:solidFill>
                  <a:schemeClr val="accent6">
                    <a:lumMod val="75000"/>
                  </a:schemeClr>
                </a:solidFill>
                <a:cs typeface="Calibri" panose="020F0502020204030204" pitchFamily="34" charset="0"/>
              </a:rPr>
              <a:t>failure</a:t>
            </a:r>
            <a:r>
              <a:rPr lang="en" sz="2400" b="1" dirty="0" smtClean="0">
                <a:solidFill>
                  <a:schemeClr val="accent6">
                    <a:lumMod val="75000"/>
                  </a:schemeClr>
                </a:solidFill>
                <a:cs typeface="Calibri" panose="020F0502020204030204" pitchFamily="34" charset="0"/>
              </a:rPr>
              <a:t>)</a:t>
            </a:r>
            <a:endParaRPr lang="en" sz="2400" b="1" dirty="0">
              <a:solidFill>
                <a:schemeClr val="accent6">
                  <a:lumMod val="75000"/>
                </a:schemeClr>
              </a:solidFill>
              <a:cs typeface="Calibri" panose="020F0502020204030204" pitchFamily="34" charset="0"/>
            </a:endParaRPr>
          </a:p>
          <a:p>
            <a:pPr eaLnBrk="1" hangingPunct="1">
              <a:defRPr/>
            </a:pPr>
            <a:r>
              <a:rPr lang="en" sz="2400" b="1" dirty="0" err="1">
                <a:solidFill>
                  <a:schemeClr val="accent6">
                    <a:lumMod val="75000"/>
                  </a:schemeClr>
                </a:solidFill>
                <a:cs typeface="Calibri" panose="020F0502020204030204" pitchFamily="34" charset="0"/>
              </a:rPr>
              <a:t>continuous</a:t>
            </a:r>
            <a:r>
              <a:rPr lang="en" sz="2400" b="1" dirty="0">
                <a:solidFill>
                  <a:schemeClr val="accent6">
                    <a:lumMod val="75000"/>
                  </a:schemeClr>
                </a:solidFill>
                <a:cs typeface="Calibri" panose="020F0502020204030204" pitchFamily="34" charset="0"/>
              </a:rPr>
              <a:t> </a:t>
            </a:r>
            <a:r>
              <a:rPr lang="en" sz="2400" b="1" dirty="0" err="1">
                <a:solidFill>
                  <a:schemeClr val="accent6">
                    <a:lumMod val="75000"/>
                  </a:schemeClr>
                </a:solidFill>
                <a:cs typeface="Calibri" panose="020F0502020204030204" pitchFamily="34" charset="0"/>
              </a:rPr>
              <a:t>arteriovenous</a:t>
            </a:r>
            <a:r>
              <a:rPr lang="en" sz="2400" b="1" dirty="0">
                <a:solidFill>
                  <a:schemeClr val="accent6">
                    <a:lumMod val="75000"/>
                  </a:schemeClr>
                </a:solidFill>
                <a:cs typeface="Calibri" panose="020F0502020204030204" pitchFamily="34" charset="0"/>
              </a:rPr>
              <a:t> </a:t>
            </a:r>
            <a:r>
              <a:rPr lang="en" sz="2400" b="1" dirty="0" err="1">
                <a:solidFill>
                  <a:schemeClr val="accent6">
                    <a:lumMod val="75000"/>
                  </a:schemeClr>
                </a:solidFill>
                <a:cs typeface="Calibri" panose="020F0502020204030204" pitchFamily="34" charset="0"/>
              </a:rPr>
              <a:t>hemofiltration </a:t>
            </a:r>
            <a:r>
              <a:rPr lang="en" sz="2400" b="1" dirty="0">
                <a:solidFill>
                  <a:schemeClr val="accent6">
                    <a:lumMod val="75000"/>
                  </a:schemeClr>
                </a:solidFill>
                <a:cs typeface="Calibri" panose="020F0502020204030204" pitchFamily="34" charset="0"/>
              </a:rPr>
              <a:t>- CAVH</a:t>
            </a:r>
          </a:p>
          <a:p>
            <a:pPr eaLnBrk="1" hangingPunct="1">
              <a:defRPr/>
            </a:pPr>
            <a:endParaRPr lang="en-US" sz="2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612994732"/>
      </p:ext>
    </p:extLst>
  </p:cSld>
  <p:clrMapOvr>
    <a:masterClrMapping/>
  </p:clrMapOvr>
  <p:transition spd="slow"/>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Title 1"/>
          <p:cNvSpPr>
            <a:spLocks noGrp="1"/>
          </p:cNvSpPr>
          <p:nvPr>
            <p:ph type="title"/>
          </p:nvPr>
        </p:nvSpPr>
        <p:spPr>
          <a:xfrm>
            <a:off x="1640156" y="505048"/>
            <a:ext cx="8911687" cy="1280890"/>
          </a:xfrm>
        </p:spPr>
        <p:txBody>
          <a:bodyPr>
            <a:normAutofit/>
          </a:bodyPr>
          <a:lstStyle/>
          <a:p>
            <a:r>
              <a:rPr lang="en" altLang="en-US" b="1" dirty="0">
                <a:solidFill>
                  <a:schemeClr val="accent6">
                    <a:lumMod val="75000"/>
                  </a:schemeClr>
                </a:solidFill>
                <a:cs typeface="Calibri" panose="020F0502020204030204" pitchFamily="34" charset="0"/>
              </a:rPr>
              <a:t>SUPPORTIVE MEASURES</a:t>
            </a:r>
          </a:p>
        </p:txBody>
      </p:sp>
      <p:sp>
        <p:nvSpPr>
          <p:cNvPr id="3" name="Content Placeholder 2"/>
          <p:cNvSpPr>
            <a:spLocks noGrp="1"/>
          </p:cNvSpPr>
          <p:nvPr>
            <p:ph idx="1"/>
          </p:nvPr>
        </p:nvSpPr>
        <p:spPr>
          <a:xfrm>
            <a:off x="1724025" y="1785938"/>
            <a:ext cx="8743950" cy="4114800"/>
          </a:xfrm>
          <a:solidFill>
            <a:schemeClr val="accent2">
              <a:lumMod val="40000"/>
              <a:lumOff val="60000"/>
            </a:schemeClr>
          </a:solidFill>
        </p:spPr>
        <p:txBody>
          <a:bodyPr>
            <a:normAutofit fontScale="77500" lnSpcReduction="20000"/>
          </a:bodyPr>
          <a:lstStyle/>
          <a:p>
            <a:pPr marL="0" indent="0">
              <a:buNone/>
              <a:defRPr/>
            </a:pPr>
            <a:r>
              <a:rPr lang="en" sz="2800" b="1" dirty="0">
                <a:solidFill>
                  <a:srgbClr val="002060"/>
                </a:solidFill>
                <a:cs typeface="Calibri" panose="020F0502020204030204" pitchFamily="34" charset="0"/>
              </a:rPr>
              <a:t>1. TREATMENT OF INFECTION</a:t>
            </a:r>
          </a:p>
          <a:p>
            <a:pPr>
              <a:defRPr/>
            </a:pPr>
            <a:endParaRPr lang="en-US" sz="2400" b="1" dirty="0">
              <a:solidFill>
                <a:schemeClr val="accent6">
                  <a:lumMod val="75000"/>
                </a:schemeClr>
              </a:solidFill>
              <a:cs typeface="Calibri" pitchFamily="34" charset="0"/>
            </a:endParaRPr>
          </a:p>
          <a:p>
            <a:pPr marL="0" indent="0">
              <a:buNone/>
              <a:defRPr/>
            </a:pPr>
            <a:r>
              <a:rPr lang="en" sz="2800" b="1" dirty="0">
                <a:solidFill>
                  <a:srgbClr val="002060"/>
                </a:solidFill>
                <a:cs typeface="Calibri" pitchFamily="34" charset="0"/>
              </a:rPr>
              <a:t>2. VOLUME COMPENSATION </a:t>
            </a:r>
          </a:p>
          <a:p>
            <a:pPr marL="0" indent="0">
              <a:buNone/>
              <a:defRPr/>
            </a:pPr>
            <a:r>
              <a:rPr lang="en" sz="2400" b="1" dirty="0">
                <a:solidFill>
                  <a:schemeClr val="accent6">
                    <a:lumMod val="75000"/>
                  </a:schemeClr>
                </a:solidFill>
                <a:cs typeface="Calibri" pitchFamily="34" charset="0"/>
              </a:rPr>
              <a:t>→ there is </a:t>
            </a:r>
            <a:r>
              <a:rPr lang="en" sz="2400" b="1" dirty="0" smtClean="0">
                <a:solidFill>
                  <a:schemeClr val="accent6">
                    <a:lumMod val="75000"/>
                  </a:schemeClr>
                </a:solidFill>
                <a:cs typeface="Calibri" pitchFamily="34" charset="0"/>
              </a:rPr>
              <a:t>no </a:t>
            </a:r>
            <a:r>
              <a:rPr lang="en" sz="2400" b="1" dirty="0">
                <a:solidFill>
                  <a:schemeClr val="accent6">
                    <a:lumMod val="75000"/>
                  </a:schemeClr>
                </a:solidFill>
                <a:cs typeface="Calibri" pitchFamily="34" charset="0"/>
              </a:rPr>
              <a:t>consensus </a:t>
            </a:r>
            <a:r>
              <a:rPr lang="sr-Latn-RS" sz="2400" b="1" dirty="0" err="1">
                <a:solidFill>
                  <a:schemeClr val="accent6">
                    <a:lumMod val="75000"/>
                  </a:schemeClr>
                </a:solidFill>
                <a:cs typeface="Calibri" pitchFamily="34" charset="0"/>
              </a:rPr>
              <a:t>f</a:t>
            </a:r>
            <a:r>
              <a:rPr lang="en" sz="2400" b="1" dirty="0" smtClean="0">
                <a:solidFill>
                  <a:schemeClr val="accent6">
                    <a:lumMod val="75000"/>
                  </a:schemeClr>
                </a:solidFill>
                <a:cs typeface="Calibri" pitchFamily="34" charset="0"/>
              </a:rPr>
              <a:t>or </a:t>
            </a:r>
            <a:r>
              <a:rPr lang="en" sz="2400" b="1" dirty="0">
                <a:solidFill>
                  <a:schemeClr val="accent6">
                    <a:lumMod val="75000"/>
                  </a:schemeClr>
                </a:solidFill>
                <a:cs typeface="Calibri" pitchFamily="34" charset="0"/>
              </a:rPr>
              <a:t>application crystalloid or colloid </a:t>
            </a:r>
            <a:r>
              <a:rPr lang="sr-Latn-RS" sz="2400" b="1" dirty="0" smtClean="0">
                <a:solidFill>
                  <a:schemeClr val="accent6">
                    <a:lumMod val="75000"/>
                  </a:schemeClr>
                </a:solidFill>
                <a:cs typeface="Calibri" pitchFamily="34" charset="0"/>
              </a:rPr>
              <a:t>solutions</a:t>
            </a:r>
            <a:r>
              <a:rPr lang="en" sz="2400" b="1" dirty="0" smtClean="0">
                <a:solidFill>
                  <a:schemeClr val="accent6">
                    <a:lumMod val="75000"/>
                  </a:schemeClr>
                </a:solidFill>
                <a:cs typeface="Calibri" pitchFamily="34" charset="0"/>
              </a:rPr>
              <a:t>   </a:t>
            </a:r>
            <a:endParaRPr lang="en" sz="2400" b="1" dirty="0">
              <a:solidFill>
                <a:schemeClr val="accent6">
                  <a:lumMod val="75000"/>
                </a:schemeClr>
              </a:solidFill>
              <a:cs typeface="Calibri" pitchFamily="34" charset="0"/>
            </a:endParaRPr>
          </a:p>
          <a:p>
            <a:pPr marL="0" indent="0">
              <a:buNone/>
              <a:defRPr/>
            </a:pPr>
            <a:r>
              <a:rPr lang="en" sz="2400" b="1" dirty="0">
                <a:solidFill>
                  <a:schemeClr val="accent6">
                    <a:lumMod val="75000"/>
                  </a:schemeClr>
                </a:solidFill>
                <a:cs typeface="Calibri" pitchFamily="34" charset="0"/>
              </a:rPr>
              <a:t>→ </a:t>
            </a:r>
            <a:r>
              <a:rPr lang="en" sz="2400" b="1" dirty="0" err="1">
                <a:solidFill>
                  <a:schemeClr val="accent6">
                    <a:lumMod val="75000"/>
                  </a:schemeClr>
                </a:solidFill>
                <a:cs typeface="Calibri" pitchFamily="34" charset="0"/>
              </a:rPr>
              <a:t>restriction</a:t>
            </a:r>
            <a:r>
              <a:rPr lang="en" sz="2400" b="1" dirty="0">
                <a:solidFill>
                  <a:schemeClr val="accent6">
                    <a:lumMod val="75000"/>
                  </a:schemeClr>
                </a:solidFill>
                <a:cs typeface="Calibri" pitchFamily="34" charset="0"/>
              </a:rPr>
              <a:t> </a:t>
            </a:r>
            <a:r>
              <a:rPr lang="en" sz="2400" b="1" dirty="0" err="1">
                <a:solidFill>
                  <a:schemeClr val="accent6">
                    <a:lumMod val="75000"/>
                  </a:schemeClr>
                </a:solidFill>
                <a:cs typeface="Calibri" pitchFamily="34" charset="0"/>
              </a:rPr>
              <a:t>or</a:t>
            </a:r>
            <a:r>
              <a:rPr lang="en" sz="2400" b="1" dirty="0">
                <a:solidFill>
                  <a:schemeClr val="accent6">
                    <a:lumMod val="75000"/>
                  </a:schemeClr>
                </a:solidFill>
                <a:cs typeface="Calibri" pitchFamily="34" charset="0"/>
              </a:rPr>
              <a:t> </a:t>
            </a:r>
            <a:r>
              <a:rPr lang="en" sz="2400" b="1" dirty="0" err="1">
                <a:solidFill>
                  <a:schemeClr val="accent6">
                    <a:lumMod val="75000"/>
                  </a:schemeClr>
                </a:solidFill>
                <a:cs typeface="Calibri" pitchFamily="34" charset="0"/>
              </a:rPr>
              <a:t>negative</a:t>
            </a:r>
            <a:r>
              <a:rPr lang="en" sz="2400" b="1" dirty="0">
                <a:solidFill>
                  <a:schemeClr val="accent6">
                    <a:lumMod val="75000"/>
                  </a:schemeClr>
                </a:solidFill>
                <a:cs typeface="Calibri" pitchFamily="34" charset="0"/>
              </a:rPr>
              <a:t> </a:t>
            </a:r>
            <a:r>
              <a:rPr lang="en" sz="2400" b="1" dirty="0" err="1">
                <a:solidFill>
                  <a:schemeClr val="accent6">
                    <a:lumMod val="75000"/>
                  </a:schemeClr>
                </a:solidFill>
                <a:cs typeface="Calibri" pitchFamily="34" charset="0"/>
              </a:rPr>
              <a:t>balance</a:t>
            </a:r>
            <a:r>
              <a:rPr lang="en" sz="2400" b="1" dirty="0">
                <a:solidFill>
                  <a:schemeClr val="accent6">
                    <a:lumMod val="75000"/>
                  </a:schemeClr>
                </a:solidFill>
                <a:cs typeface="Calibri" pitchFamily="34" charset="0"/>
              </a:rPr>
              <a:t> </a:t>
            </a:r>
            <a:r>
              <a:rPr lang="en" sz="2400" b="1" dirty="0" err="1">
                <a:solidFill>
                  <a:schemeClr val="accent6">
                    <a:lumMod val="75000"/>
                  </a:schemeClr>
                </a:solidFill>
                <a:cs typeface="Calibri" pitchFamily="34" charset="0"/>
              </a:rPr>
              <a:t>liquids</a:t>
            </a:r>
            <a:r>
              <a:rPr lang="en" sz="2400" b="1" dirty="0">
                <a:solidFill>
                  <a:schemeClr val="accent6">
                    <a:lumMod val="75000"/>
                  </a:schemeClr>
                </a:solidFill>
                <a:cs typeface="Calibri" pitchFamily="34" charset="0"/>
              </a:rPr>
              <a:t> </a:t>
            </a:r>
            <a:r>
              <a:rPr lang="en" sz="2400" b="1" dirty="0" err="1">
                <a:solidFill>
                  <a:schemeClr val="accent6">
                    <a:lumMod val="75000"/>
                  </a:schemeClr>
                </a:solidFill>
                <a:cs typeface="Calibri" pitchFamily="34" charset="0"/>
              </a:rPr>
              <a:t>leads </a:t>
            </a:r>
            <a:r>
              <a:rPr lang="en" sz="2400" b="1" dirty="0">
                <a:solidFill>
                  <a:schemeClr val="accent6">
                    <a:lumMod val="75000"/>
                  </a:schemeClr>
                </a:solidFill>
                <a:cs typeface="Calibri" pitchFamily="34" charset="0"/>
              </a:rPr>
              <a:t>to</a:t>
            </a:r>
          </a:p>
          <a:p>
            <a:pPr marL="0" indent="0">
              <a:buNone/>
              <a:defRPr/>
            </a:pPr>
            <a:r>
              <a:rPr lang="en" sz="2400" b="1" dirty="0">
                <a:solidFill>
                  <a:schemeClr val="accent6">
                    <a:lumMod val="75000"/>
                  </a:schemeClr>
                </a:solidFill>
                <a:cs typeface="Calibri" pitchFamily="34" charset="0"/>
              </a:rPr>
              <a:t>1. REDUCTIONS IN THE DURATION OF VENTILATION SUPPORT</a:t>
            </a:r>
          </a:p>
          <a:p>
            <a:pPr marL="0" indent="0">
              <a:buNone/>
              <a:defRPr/>
            </a:pPr>
            <a:r>
              <a:rPr lang="en" sz="2400" b="1" dirty="0">
                <a:solidFill>
                  <a:schemeClr val="accent6">
                    <a:lumMod val="75000"/>
                  </a:schemeClr>
                </a:solidFill>
                <a:cs typeface="Calibri" pitchFamily="34" charset="0"/>
              </a:rPr>
              <a:t>2. REDUCTION IN THE INCIDENCE OF COMPLICATIONS</a:t>
            </a:r>
            <a:endParaRPr lang="sr-Latn-RS" sz="2400" b="1" dirty="0">
              <a:solidFill>
                <a:schemeClr val="accent6">
                  <a:lumMod val="75000"/>
                </a:schemeClr>
              </a:solidFill>
              <a:cs typeface="Calibri" pitchFamily="34" charset="0"/>
            </a:endParaRPr>
          </a:p>
          <a:p>
            <a:pPr marL="0" indent="0">
              <a:buNone/>
              <a:defRPr/>
            </a:pPr>
            <a:r>
              <a:rPr lang="en" sz="2400" b="1" dirty="0" smtClean="0">
                <a:solidFill>
                  <a:schemeClr val="accent6">
                    <a:lumMod val="75000"/>
                  </a:schemeClr>
                </a:solidFill>
                <a:cs typeface="Calibri" pitchFamily="34" charset="0"/>
              </a:rPr>
              <a:t>3</a:t>
            </a:r>
            <a:r>
              <a:rPr lang="en" sz="2400" b="1" dirty="0">
                <a:solidFill>
                  <a:schemeClr val="accent6">
                    <a:lumMod val="75000"/>
                  </a:schemeClr>
                </a:solidFill>
                <a:cs typeface="Calibri" pitchFamily="34" charset="0"/>
              </a:rPr>
              <a:t>. IT DOES NOT LEAD TO A REDUCTION IN </a:t>
            </a:r>
            <a:r>
              <a:rPr lang="en" sz="2400" b="1" dirty="0" smtClean="0">
                <a:solidFill>
                  <a:schemeClr val="accent6">
                    <a:lumMod val="75000"/>
                  </a:schemeClr>
                </a:solidFill>
                <a:cs typeface="Calibri" pitchFamily="34" charset="0"/>
              </a:rPr>
              <a:t>MORTALITY</a:t>
            </a:r>
            <a:endParaRPr lang="sr-Latn-RS" sz="2400" b="1" dirty="0" smtClean="0">
              <a:solidFill>
                <a:schemeClr val="accent6">
                  <a:lumMod val="75000"/>
                </a:schemeClr>
              </a:solidFill>
              <a:cs typeface="Calibri" pitchFamily="34" charset="0"/>
            </a:endParaRPr>
          </a:p>
          <a:p>
            <a:pPr marL="0" indent="0">
              <a:buNone/>
              <a:defRPr/>
            </a:pPr>
            <a:endParaRPr lang="sr-Latn-RS" sz="2400" b="1" dirty="0">
              <a:solidFill>
                <a:schemeClr val="accent6">
                  <a:lumMod val="75000"/>
                </a:schemeClr>
              </a:solidFill>
              <a:cs typeface="Calibri" pitchFamily="34" charset="0"/>
            </a:endParaRPr>
          </a:p>
          <a:p>
            <a:pPr marL="0" indent="0">
              <a:buNone/>
              <a:defRPr/>
            </a:pPr>
            <a:r>
              <a:rPr lang="en" sz="2800" b="1" dirty="0">
                <a:solidFill>
                  <a:srgbClr val="002060"/>
                </a:solidFill>
                <a:cs typeface="Calibri" pitchFamily="34" charset="0"/>
              </a:rPr>
              <a:t>3. NUTRITION</a:t>
            </a:r>
          </a:p>
          <a:p>
            <a:pPr marL="0" indent="0">
              <a:buNone/>
              <a:defRPr/>
            </a:pPr>
            <a:r>
              <a:rPr lang="en" sz="2400" b="1" dirty="0">
                <a:solidFill>
                  <a:schemeClr val="accent6">
                    <a:lumMod val="75000"/>
                  </a:schemeClr>
                </a:solidFill>
                <a:cs typeface="Calibri" pitchFamily="34" charset="0"/>
              </a:rPr>
              <a:t>→ early enteral </a:t>
            </a:r>
            <a:r>
              <a:rPr lang="sr-Latn-RS" sz="2400" b="1" dirty="0" smtClean="0">
                <a:solidFill>
                  <a:schemeClr val="accent6">
                    <a:lumMod val="75000"/>
                  </a:schemeClr>
                </a:solidFill>
                <a:cs typeface="Calibri" pitchFamily="34" charset="0"/>
              </a:rPr>
              <a:t>nutrition </a:t>
            </a:r>
            <a:r>
              <a:rPr lang="en" sz="2400" b="1" dirty="0" smtClean="0">
                <a:solidFill>
                  <a:schemeClr val="accent6">
                    <a:lumMod val="75000"/>
                  </a:schemeClr>
                </a:solidFill>
                <a:cs typeface="Calibri" pitchFamily="34" charset="0"/>
              </a:rPr>
              <a:t>is recommended</a:t>
            </a:r>
            <a:r>
              <a:rPr lang="en" sz="2400" b="1" dirty="0">
                <a:solidFill>
                  <a:schemeClr val="accent6">
                    <a:lumMod val="75000"/>
                  </a:schemeClr>
                </a:solidFill>
                <a:cs typeface="Calibri" pitchFamily="34" charset="0"/>
              </a:rPr>
              <a:t> </a:t>
            </a:r>
          </a:p>
          <a:p>
            <a:pPr marL="0" indent="0">
              <a:buNone/>
              <a:defRPr/>
            </a:pPr>
            <a:endParaRPr lang="en-US" sz="2400" dirty="0">
              <a:latin typeface="Calibri" pitchFamily="34" charset="0"/>
              <a:cs typeface="Calibri" pitchFamily="34" charset="0"/>
            </a:endParaRPr>
          </a:p>
          <a:p>
            <a:pPr>
              <a:defRPr/>
            </a:pPr>
            <a:endParaRPr lang="en-US" sz="2400" dirty="0">
              <a:latin typeface="Calibri" pitchFamily="34" charset="0"/>
              <a:cs typeface="Calibri" pitchFamily="34" charset="0"/>
            </a:endParaRPr>
          </a:p>
        </p:txBody>
      </p:sp>
    </p:spTree>
    <p:extLst>
      <p:ext uri="{BB962C8B-B14F-4D97-AF65-F5344CB8AC3E}">
        <p14:creationId xmlns:p14="http://schemas.microsoft.com/office/powerpoint/2010/main" val="4226182270"/>
      </p:ext>
    </p:extLst>
  </p:cSld>
  <p:clrMapOvr>
    <a:masterClrMapping/>
  </p:clrMapOvr>
  <p:transition spd="slow"/>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24026" y="1714500"/>
            <a:ext cx="8907463" cy="4771758"/>
          </a:xfrm>
          <a:solidFill>
            <a:schemeClr val="accent2">
              <a:lumMod val="40000"/>
              <a:lumOff val="60000"/>
            </a:schemeClr>
          </a:solidFill>
        </p:spPr>
        <p:txBody>
          <a:bodyPr>
            <a:noAutofit/>
          </a:bodyPr>
          <a:lstStyle/>
          <a:p>
            <a:pPr marL="0" indent="0">
              <a:buNone/>
            </a:pPr>
            <a:r>
              <a:rPr lang="en" altLang="en-US" sz="2000" b="1" dirty="0">
                <a:solidFill>
                  <a:srgbClr val="002060"/>
                </a:solidFill>
                <a:cs typeface="Calibri" panose="020F0502020204030204" pitchFamily="34" charset="0"/>
              </a:rPr>
              <a:t>4 . VENTILATION IN PRONE POSITION</a:t>
            </a:r>
          </a:p>
          <a:p>
            <a:pPr marL="0" indent="0">
              <a:buNone/>
            </a:pPr>
            <a:r>
              <a:rPr lang="en" sz="2000" b="1" dirty="0">
                <a:solidFill>
                  <a:schemeClr val="accent6">
                    <a:lumMod val="75000"/>
                  </a:schemeClr>
                </a:solidFill>
                <a:cs typeface="Calibri" panose="020F0502020204030204" pitchFamily="34" charset="0"/>
              </a:rPr>
              <a:t>Improves oxygenation :</a:t>
            </a:r>
          </a:p>
          <a:p>
            <a:pPr marL="0" indent="0"/>
            <a:r>
              <a:rPr lang="en" sz="2000" b="1" dirty="0" smtClean="0">
                <a:solidFill>
                  <a:schemeClr val="accent6">
                    <a:lumMod val="75000"/>
                  </a:schemeClr>
                </a:solidFill>
                <a:cs typeface="Calibri" panose="020F0502020204030204" pitchFamily="34" charset="0"/>
              </a:rPr>
              <a:t>opening alveoli</a:t>
            </a:r>
            <a:endParaRPr lang="sr-Latn-RS" sz="2000" b="1" dirty="0">
              <a:solidFill>
                <a:schemeClr val="accent6">
                  <a:lumMod val="75000"/>
                </a:schemeClr>
              </a:solidFill>
              <a:cs typeface="Calibri" panose="020F0502020204030204" pitchFamily="34" charset="0"/>
            </a:endParaRPr>
          </a:p>
          <a:p>
            <a:pPr marL="0" indent="0"/>
            <a:r>
              <a:rPr lang="en" sz="2000" b="1" dirty="0">
                <a:solidFill>
                  <a:schemeClr val="accent6">
                    <a:lumMod val="75000"/>
                  </a:schemeClr>
                </a:solidFill>
                <a:cs typeface="Calibri" panose="020F0502020204030204" pitchFamily="34" charset="0"/>
              </a:rPr>
              <a:t>redistribution of ventilation towards the dorsal parts of the lungs with             a better relationship between ventilation and perfusion of the lung parenchyma</a:t>
            </a:r>
            <a:endParaRPr lang="sr-Latn-RS" sz="2000" b="1" dirty="0">
              <a:solidFill>
                <a:schemeClr val="accent6">
                  <a:lumMod val="75000"/>
                </a:schemeClr>
              </a:solidFill>
              <a:cs typeface="Calibri" panose="020F0502020204030204" pitchFamily="34" charset="0"/>
            </a:endParaRPr>
          </a:p>
          <a:p>
            <a:pPr marL="0" indent="0"/>
            <a:r>
              <a:rPr lang="en" sz="2000" b="1" dirty="0">
                <a:solidFill>
                  <a:schemeClr val="accent6">
                    <a:lumMod val="75000"/>
                  </a:schemeClr>
                </a:solidFill>
                <a:cs typeface="Calibri" panose="020F0502020204030204" pitchFamily="34" charset="0"/>
              </a:rPr>
              <a:t>by changing gravitational forces, it reduces and minimizes </a:t>
            </a:r>
            <a:r>
              <a:rPr lang="en" sz="2000" b="1" dirty="0" smtClean="0">
                <a:solidFill>
                  <a:schemeClr val="accent6">
                    <a:lumMod val="75000"/>
                  </a:schemeClr>
                </a:solidFill>
                <a:cs typeface="Calibri" panose="020F0502020204030204" pitchFamily="34" charset="0"/>
              </a:rPr>
              <a:t>atelectasis</a:t>
            </a:r>
            <a:r>
              <a:rPr lang="sr-Latn-RS" sz="2000" b="1" dirty="0" smtClean="0">
                <a:solidFill>
                  <a:schemeClr val="accent6">
                    <a:lumMod val="75000"/>
                  </a:schemeClr>
                </a:solidFill>
                <a:cs typeface="Calibri" panose="020F0502020204030204" pitchFamily="34" charset="0"/>
              </a:rPr>
              <a:t> </a:t>
            </a:r>
            <a:r>
              <a:rPr lang="en" sz="2000" b="1" dirty="0" smtClean="0">
                <a:solidFill>
                  <a:schemeClr val="accent6">
                    <a:lumMod val="75000"/>
                  </a:schemeClr>
                </a:solidFill>
                <a:cs typeface="Calibri" panose="020F0502020204030204" pitchFamily="34" charset="0"/>
              </a:rPr>
              <a:t>compression </a:t>
            </a:r>
            <a:r>
              <a:rPr lang="en" sz="2000" b="1" dirty="0">
                <a:solidFill>
                  <a:schemeClr val="accent6">
                    <a:lumMod val="75000"/>
                  </a:schemeClr>
                </a:solidFill>
                <a:cs typeface="Calibri" panose="020F0502020204030204" pitchFamily="34" charset="0"/>
              </a:rPr>
              <a:t>of the lungs by the heart and other mediastinal structures</a:t>
            </a:r>
            <a:endParaRPr lang="sr-Latn-RS" sz="2000" b="1" dirty="0">
              <a:solidFill>
                <a:schemeClr val="accent6">
                  <a:lumMod val="75000"/>
                </a:schemeClr>
              </a:solidFill>
              <a:cs typeface="Calibri" panose="020F0502020204030204" pitchFamily="34" charset="0"/>
            </a:endParaRPr>
          </a:p>
          <a:p>
            <a:pPr marL="0" indent="0">
              <a:buNone/>
            </a:pPr>
            <a:r>
              <a:rPr lang="en" sz="2000" b="1" dirty="0">
                <a:solidFill>
                  <a:schemeClr val="accent6">
                    <a:lumMod val="75000"/>
                  </a:schemeClr>
                </a:solidFill>
                <a:cs typeface="Calibri" panose="020F0502020204030204" pitchFamily="34" charset="0"/>
              </a:rPr>
              <a:t>Not recommended routinely </a:t>
            </a:r>
            <a:r>
              <a:rPr lang="en" sz="2000" b="1" dirty="0" smtClean="0">
                <a:solidFill>
                  <a:schemeClr val="accent6">
                    <a:lumMod val="75000"/>
                  </a:schemeClr>
                </a:solidFill>
                <a:cs typeface="Calibri" panose="020F0502020204030204" pitchFamily="34" charset="0"/>
              </a:rPr>
              <a:t>(ONLY </a:t>
            </a:r>
            <a:r>
              <a:rPr lang="en" sz="2000" b="1" dirty="0">
                <a:solidFill>
                  <a:schemeClr val="accent6">
                    <a:lumMod val="75000"/>
                  </a:schemeClr>
                </a:solidFill>
                <a:cs typeface="Calibri" panose="020F0502020204030204" pitchFamily="34" charset="0"/>
              </a:rPr>
              <a:t>in severe ARDS 12h/day )</a:t>
            </a:r>
          </a:p>
          <a:p>
            <a:pPr marL="0" indent="0">
              <a:buNone/>
            </a:pPr>
            <a:r>
              <a:rPr lang="en" sz="2000" b="1" dirty="0">
                <a:solidFill>
                  <a:schemeClr val="accent6">
                    <a:lumMod val="75000"/>
                  </a:schemeClr>
                </a:solidFill>
                <a:cs typeface="Calibri" panose="020F0502020204030204" pitchFamily="34" charset="0"/>
              </a:rPr>
              <a:t>Contraindications : intracranial hypertension, spinal </a:t>
            </a:r>
            <a:r>
              <a:rPr lang="en" sz="2000" b="1" dirty="0" smtClean="0">
                <a:solidFill>
                  <a:schemeClr val="accent6">
                    <a:lumMod val="75000"/>
                  </a:schemeClr>
                </a:solidFill>
                <a:cs typeface="Calibri" panose="020F0502020204030204" pitchFamily="34" charset="0"/>
              </a:rPr>
              <a:t>fracture,</a:t>
            </a:r>
            <a:r>
              <a:rPr lang="sr-Latn-RS" sz="2000" b="1" dirty="0" smtClean="0">
                <a:solidFill>
                  <a:schemeClr val="accent6">
                    <a:lumMod val="75000"/>
                  </a:schemeClr>
                </a:solidFill>
                <a:cs typeface="Calibri" panose="020F0502020204030204" pitchFamily="34" charset="0"/>
              </a:rPr>
              <a:t> </a:t>
            </a:r>
            <a:r>
              <a:rPr lang="en" sz="2000" b="1" dirty="0" smtClean="0">
                <a:solidFill>
                  <a:schemeClr val="accent6">
                    <a:lumMod val="75000"/>
                  </a:schemeClr>
                </a:solidFill>
                <a:cs typeface="Calibri" panose="020F0502020204030204" pitchFamily="34" charset="0"/>
              </a:rPr>
              <a:t>facial </a:t>
            </a:r>
            <a:r>
              <a:rPr lang="en" sz="2000" b="1" dirty="0">
                <a:solidFill>
                  <a:schemeClr val="accent6">
                    <a:lumMod val="75000"/>
                  </a:schemeClr>
                </a:solidFill>
                <a:cs typeface="Calibri" panose="020F0502020204030204" pitchFamily="34" charset="0"/>
              </a:rPr>
              <a:t>bone fracture, early after sternotomy</a:t>
            </a:r>
          </a:p>
          <a:p>
            <a:pPr marL="0" indent="0">
              <a:buNone/>
            </a:pPr>
            <a:endParaRPr lang="sr-Latn-RS" sz="2000" b="1" dirty="0" smtClean="0">
              <a:cs typeface="Calibri" panose="020F0502020204030204" pitchFamily="34" charset="0"/>
            </a:endParaRPr>
          </a:p>
        </p:txBody>
      </p:sp>
      <p:sp>
        <p:nvSpPr>
          <p:cNvPr id="5" name="Title 1"/>
          <p:cNvSpPr>
            <a:spLocks noGrp="1"/>
          </p:cNvSpPr>
          <p:nvPr>
            <p:ph type="title"/>
          </p:nvPr>
        </p:nvSpPr>
        <p:spPr>
          <a:xfrm>
            <a:off x="1640156" y="505048"/>
            <a:ext cx="8911687" cy="1280890"/>
          </a:xfrm>
        </p:spPr>
        <p:txBody>
          <a:bodyPr>
            <a:normAutofit/>
          </a:bodyPr>
          <a:lstStyle/>
          <a:p>
            <a:r>
              <a:rPr lang="en" altLang="en-US" b="1" dirty="0">
                <a:solidFill>
                  <a:schemeClr val="accent6">
                    <a:lumMod val="75000"/>
                  </a:schemeClr>
                </a:solidFill>
                <a:cs typeface="Calibri" panose="020F0502020204030204" pitchFamily="34" charset="0"/>
              </a:rPr>
              <a:t>SUPPORTIVE MEASURES</a:t>
            </a:r>
          </a:p>
        </p:txBody>
      </p:sp>
    </p:spTree>
    <p:extLst>
      <p:ext uri="{BB962C8B-B14F-4D97-AF65-F5344CB8AC3E}">
        <p14:creationId xmlns:p14="http://schemas.microsoft.com/office/powerpoint/2010/main" val="3337102001"/>
      </p:ext>
    </p:extLst>
  </p:cSld>
  <p:clrMapOvr>
    <a:masterClrMapping/>
  </p:clrMapOvr>
  <p:transition spd="slow"/>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24024" y="1785938"/>
            <a:ext cx="8743950" cy="3666279"/>
          </a:xfrm>
          <a:solidFill>
            <a:schemeClr val="accent2">
              <a:lumMod val="40000"/>
              <a:lumOff val="60000"/>
            </a:schemeClr>
          </a:solidFill>
        </p:spPr>
        <p:txBody>
          <a:bodyPr/>
          <a:lstStyle/>
          <a:p>
            <a:pPr marL="0" indent="0">
              <a:buNone/>
              <a:defRPr/>
            </a:pPr>
            <a:r>
              <a:rPr lang="en" sz="2800" b="1" dirty="0">
                <a:solidFill>
                  <a:srgbClr val="002060"/>
                </a:solidFill>
                <a:cs typeface="Calibri" panose="020F0502020204030204" pitchFamily="34" charset="0"/>
              </a:rPr>
              <a:t>5. PHYSICAL THERAPY</a:t>
            </a:r>
          </a:p>
          <a:p>
            <a:pPr marL="0" indent="0">
              <a:buNone/>
              <a:defRPr/>
            </a:pPr>
            <a:r>
              <a:rPr lang="en" sz="2400" b="1" dirty="0">
                <a:solidFill>
                  <a:schemeClr val="accent6">
                    <a:lumMod val="75000"/>
                  </a:schemeClr>
                </a:solidFill>
                <a:cs typeface="Calibri" panose="020F0502020204030204" pitchFamily="34" charset="0"/>
              </a:rPr>
              <a:t>The </a:t>
            </a:r>
            <a:r>
              <a:rPr lang="en" sz="2400" b="1" dirty="0" smtClean="0">
                <a:solidFill>
                  <a:schemeClr val="accent6">
                    <a:lumMod val="75000"/>
                  </a:schemeClr>
                </a:solidFill>
                <a:cs typeface="Calibri" panose="020F0502020204030204" pitchFamily="34" charset="0"/>
              </a:rPr>
              <a:t>goal: </a:t>
            </a:r>
            <a:r>
              <a:rPr lang="en" sz="2400" b="1" dirty="0">
                <a:solidFill>
                  <a:schemeClr val="accent6">
                    <a:lumMod val="75000"/>
                  </a:schemeClr>
                </a:solidFill>
                <a:cs typeface="Calibri" panose="020F0502020204030204" pitchFamily="34" charset="0"/>
              </a:rPr>
              <a:t>to help </a:t>
            </a:r>
            <a:r>
              <a:rPr lang="sr-Latn-RS" sz="2400" b="1" dirty="0" smtClean="0">
                <a:solidFill>
                  <a:schemeClr val="accent6">
                    <a:lumMod val="75000"/>
                  </a:schemeClr>
                </a:solidFill>
                <a:cs typeface="Calibri" panose="020F0502020204030204" pitchFamily="34" charset="0"/>
              </a:rPr>
              <a:t>in </a:t>
            </a:r>
            <a:r>
              <a:rPr lang="en" sz="2400" b="1" dirty="0" smtClean="0">
                <a:solidFill>
                  <a:schemeClr val="accent6">
                    <a:lumMod val="75000"/>
                  </a:schemeClr>
                </a:solidFill>
                <a:cs typeface="Calibri" panose="020F0502020204030204" pitchFamily="34" charset="0"/>
              </a:rPr>
              <a:t>remov</a:t>
            </a:r>
            <a:r>
              <a:rPr lang="sr-Latn-RS" sz="2400" b="1" dirty="0" smtClean="0">
                <a:solidFill>
                  <a:schemeClr val="accent6">
                    <a:lumMod val="75000"/>
                  </a:schemeClr>
                </a:solidFill>
                <a:cs typeface="Calibri" panose="020F0502020204030204" pitchFamily="34" charset="0"/>
              </a:rPr>
              <a:t>ing </a:t>
            </a:r>
            <a:r>
              <a:rPr lang="en" sz="2400" b="1" dirty="0" smtClean="0">
                <a:solidFill>
                  <a:schemeClr val="accent6">
                    <a:lumMod val="75000"/>
                  </a:schemeClr>
                </a:solidFill>
                <a:cs typeface="Calibri" panose="020F0502020204030204" pitchFamily="34" charset="0"/>
              </a:rPr>
              <a:t>retained secretions </a:t>
            </a:r>
            <a:r>
              <a:rPr lang="en" sz="2400" b="1" dirty="0">
                <a:solidFill>
                  <a:schemeClr val="accent6">
                    <a:lumMod val="75000"/>
                  </a:schemeClr>
                </a:solidFill>
                <a:cs typeface="Calibri" panose="020F0502020204030204" pitchFamily="34" charset="0"/>
              </a:rPr>
              <a:t>and                     they favor active movements in long recumbents  patients </a:t>
            </a:r>
          </a:p>
          <a:p>
            <a:pPr>
              <a:spcBef>
                <a:spcPts val="0"/>
              </a:spcBef>
              <a:defRPr/>
            </a:pPr>
            <a:r>
              <a:rPr lang="en" sz="2400" b="1" dirty="0" err="1">
                <a:solidFill>
                  <a:schemeClr val="accent6">
                    <a:lumMod val="75000"/>
                  </a:schemeClr>
                </a:solidFill>
                <a:cs typeface="Calibri" panose="020F0502020204030204" pitchFamily="34" charset="0"/>
              </a:rPr>
              <a:t>Use</a:t>
            </a:r>
            <a:r>
              <a:rPr lang="en" sz="2400" b="1" dirty="0">
                <a:solidFill>
                  <a:schemeClr val="accent6">
                    <a:lumMod val="75000"/>
                  </a:schemeClr>
                </a:solidFill>
                <a:cs typeface="Calibri" panose="020F0502020204030204" pitchFamily="34" charset="0"/>
              </a:rPr>
              <a:t> </a:t>
            </a:r>
            <a:r>
              <a:rPr lang="en" sz="2400" b="1" dirty="0" err="1">
                <a:solidFill>
                  <a:schemeClr val="accent6">
                    <a:lumMod val="75000"/>
                  </a:schemeClr>
                </a:solidFill>
                <a:cs typeface="Calibri" panose="020F0502020204030204" pitchFamily="34" charset="0"/>
              </a:rPr>
              <a:t>percussion</a:t>
            </a:r>
            <a:r>
              <a:rPr lang="en" sz="2400" b="1" dirty="0">
                <a:solidFill>
                  <a:schemeClr val="accent6">
                    <a:lumMod val="75000"/>
                  </a:schemeClr>
                </a:solidFill>
                <a:cs typeface="Calibri" panose="020F0502020204030204" pitchFamily="34" charset="0"/>
              </a:rPr>
              <a:t> </a:t>
            </a:r>
            <a:r>
              <a:rPr lang="en" sz="2400" b="1" dirty="0" err="1">
                <a:solidFill>
                  <a:schemeClr val="accent6">
                    <a:lumMod val="75000"/>
                  </a:schemeClr>
                </a:solidFill>
                <a:cs typeface="Calibri" panose="020F0502020204030204" pitchFamily="34" charset="0"/>
              </a:rPr>
              <a:t>and</a:t>
            </a:r>
            <a:r>
              <a:rPr lang="en" sz="2400" b="1" dirty="0">
                <a:solidFill>
                  <a:schemeClr val="accent6">
                    <a:lumMod val="75000"/>
                  </a:schemeClr>
                </a:solidFill>
                <a:cs typeface="Calibri" panose="020F0502020204030204" pitchFamily="34" charset="0"/>
              </a:rPr>
              <a:t> </a:t>
            </a:r>
            <a:r>
              <a:rPr lang="en" sz="2400" b="1" dirty="0" err="1">
                <a:solidFill>
                  <a:schemeClr val="accent6">
                    <a:lumMod val="75000"/>
                  </a:schemeClr>
                </a:solidFill>
                <a:cs typeface="Calibri" panose="020F0502020204030204" pitchFamily="34" charset="0"/>
              </a:rPr>
              <a:t>vibrations</a:t>
            </a:r>
            <a:r>
              <a:rPr lang="en" sz="2400" b="1" dirty="0">
                <a:solidFill>
                  <a:schemeClr val="accent6">
                    <a:lumMod val="75000"/>
                  </a:schemeClr>
                </a:solidFill>
                <a:cs typeface="Calibri" panose="020F0502020204030204" pitchFamily="34" charset="0"/>
              </a:rPr>
              <a:t> </a:t>
            </a:r>
          </a:p>
          <a:p>
            <a:pPr>
              <a:spcBef>
                <a:spcPts val="0"/>
              </a:spcBef>
              <a:defRPr/>
            </a:pPr>
            <a:r>
              <a:rPr lang="en" sz="2400" b="1" dirty="0">
                <a:solidFill>
                  <a:schemeClr val="accent6">
                    <a:lumMod val="75000"/>
                  </a:schemeClr>
                </a:solidFill>
                <a:cs typeface="Calibri" panose="020F0502020204030204" pitchFamily="34" charset="0"/>
              </a:rPr>
              <a:t>Tracheal suction </a:t>
            </a:r>
            <a:r>
              <a:rPr lang="en" sz="2400" b="1" dirty="0" smtClean="0">
                <a:solidFill>
                  <a:schemeClr val="accent6">
                    <a:lumMod val="75000"/>
                  </a:schemeClr>
                </a:solidFill>
                <a:cs typeface="Calibri" panose="020F0502020204030204" pitchFamily="34" charset="0"/>
              </a:rPr>
              <a:t>(closed system)</a:t>
            </a:r>
            <a:endParaRPr lang="en" sz="2400" b="1" dirty="0">
              <a:solidFill>
                <a:schemeClr val="accent6">
                  <a:lumMod val="75000"/>
                </a:schemeClr>
              </a:solidFill>
              <a:cs typeface="Calibri" panose="020F0502020204030204" pitchFamily="34" charset="0"/>
            </a:endParaRPr>
          </a:p>
          <a:p>
            <a:pPr>
              <a:spcBef>
                <a:spcPts val="0"/>
              </a:spcBef>
              <a:defRPr/>
            </a:pPr>
            <a:r>
              <a:rPr lang="en" sz="2400" b="1" dirty="0" err="1">
                <a:solidFill>
                  <a:schemeClr val="accent6">
                    <a:lumMod val="75000"/>
                  </a:schemeClr>
                </a:solidFill>
                <a:cs typeface="Calibri" panose="020F0502020204030204" pitchFamily="34" charset="0"/>
              </a:rPr>
              <a:t>Continuous</a:t>
            </a:r>
            <a:r>
              <a:rPr lang="en" sz="2400" b="1" dirty="0">
                <a:solidFill>
                  <a:schemeClr val="accent6">
                    <a:lumMod val="75000"/>
                  </a:schemeClr>
                </a:solidFill>
                <a:cs typeface="Calibri" panose="020F0502020204030204" pitchFamily="34" charset="0"/>
              </a:rPr>
              <a:t> </a:t>
            </a:r>
            <a:r>
              <a:rPr lang="en" sz="2400" b="1" dirty="0" err="1">
                <a:solidFill>
                  <a:schemeClr val="accent6">
                    <a:lumMod val="75000"/>
                  </a:schemeClr>
                </a:solidFill>
                <a:cs typeface="Calibri" panose="020F0502020204030204" pitchFamily="34" charset="0"/>
              </a:rPr>
              <a:t>rotational</a:t>
            </a:r>
            <a:r>
              <a:rPr lang="en" sz="2400" b="1" dirty="0">
                <a:solidFill>
                  <a:schemeClr val="accent6">
                    <a:lumMod val="75000"/>
                  </a:schemeClr>
                </a:solidFill>
                <a:cs typeface="Calibri" panose="020F0502020204030204" pitchFamily="34" charset="0"/>
              </a:rPr>
              <a:t> </a:t>
            </a:r>
            <a:r>
              <a:rPr lang="en" sz="2400" b="1" dirty="0" err="1">
                <a:solidFill>
                  <a:schemeClr val="accent6">
                    <a:lumMod val="75000"/>
                  </a:schemeClr>
                </a:solidFill>
                <a:cs typeface="Calibri" panose="020F0502020204030204" pitchFamily="34" charset="0"/>
              </a:rPr>
              <a:t>therapy</a:t>
            </a:r>
            <a:r>
              <a:rPr lang="en" sz="2400" b="1" dirty="0">
                <a:solidFill>
                  <a:schemeClr val="accent6">
                    <a:lumMod val="75000"/>
                  </a:schemeClr>
                </a:solidFill>
                <a:cs typeface="Calibri" panose="020F0502020204030204" pitchFamily="34" charset="0"/>
              </a:rPr>
              <a:t> </a:t>
            </a:r>
          </a:p>
          <a:p>
            <a:pPr>
              <a:spcBef>
                <a:spcPts val="0"/>
              </a:spcBef>
              <a:defRPr/>
            </a:pPr>
            <a:r>
              <a:rPr lang="en" sz="2400" b="1" dirty="0">
                <a:solidFill>
                  <a:schemeClr val="accent6">
                    <a:lumMod val="75000"/>
                  </a:schemeClr>
                </a:solidFill>
                <a:cs typeface="Calibri" panose="020F0502020204030204" pitchFamily="34" charset="0"/>
              </a:rPr>
              <a:t>Sitting position with head at an angle of 30° reduces risk </a:t>
            </a:r>
            <a:r>
              <a:rPr lang="en" sz="2400" b="1" dirty="0" smtClean="0">
                <a:solidFill>
                  <a:schemeClr val="accent6">
                    <a:lumMod val="75000"/>
                  </a:schemeClr>
                </a:solidFill>
                <a:cs typeface="Calibri" panose="020F0502020204030204" pitchFamily="34" charset="0"/>
              </a:rPr>
              <a:t>from aspiration</a:t>
            </a:r>
            <a:endParaRPr lang="en-US" sz="2400" b="1" dirty="0">
              <a:solidFill>
                <a:schemeClr val="accent6">
                  <a:lumMod val="75000"/>
                </a:schemeClr>
              </a:solidFill>
              <a:cs typeface="Calibri" panose="020F0502020204030204" pitchFamily="34" charset="0"/>
            </a:endParaRPr>
          </a:p>
          <a:p>
            <a:pPr>
              <a:defRPr/>
            </a:pPr>
            <a:endParaRPr lang="en-US" b="1" dirty="0">
              <a:solidFill>
                <a:schemeClr val="accent6">
                  <a:lumMod val="75000"/>
                </a:schemeClr>
              </a:solidFill>
            </a:endParaRPr>
          </a:p>
        </p:txBody>
      </p:sp>
      <p:sp>
        <p:nvSpPr>
          <p:cNvPr id="5" name="Title 1"/>
          <p:cNvSpPr>
            <a:spLocks noGrp="1"/>
          </p:cNvSpPr>
          <p:nvPr>
            <p:ph type="title"/>
          </p:nvPr>
        </p:nvSpPr>
        <p:spPr>
          <a:xfrm>
            <a:off x="1640156" y="505048"/>
            <a:ext cx="8911687" cy="1280890"/>
          </a:xfrm>
        </p:spPr>
        <p:txBody>
          <a:bodyPr>
            <a:normAutofit/>
          </a:bodyPr>
          <a:lstStyle/>
          <a:p>
            <a:r>
              <a:rPr lang="en" altLang="en-US" b="1" dirty="0">
                <a:solidFill>
                  <a:schemeClr val="accent6">
                    <a:lumMod val="75000"/>
                  </a:schemeClr>
                </a:solidFill>
                <a:cs typeface="Calibri" panose="020F0502020204030204" pitchFamily="34" charset="0"/>
              </a:rPr>
              <a:t>SUPPORTIVE MEASURES</a:t>
            </a:r>
          </a:p>
        </p:txBody>
      </p:sp>
    </p:spTree>
    <p:extLst>
      <p:ext uri="{BB962C8B-B14F-4D97-AF65-F5344CB8AC3E}">
        <p14:creationId xmlns:p14="http://schemas.microsoft.com/office/powerpoint/2010/main" val="1540793974"/>
      </p:ext>
    </p:extLst>
  </p:cSld>
  <p:clrMapOvr>
    <a:masterClrMapping/>
  </p:clrMapOvr>
  <p:transition spd="slow"/>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Title 1"/>
          <p:cNvSpPr>
            <a:spLocks noGrp="1"/>
          </p:cNvSpPr>
          <p:nvPr>
            <p:ph type="title"/>
          </p:nvPr>
        </p:nvSpPr>
        <p:spPr>
          <a:xfrm>
            <a:off x="1669979" y="367737"/>
            <a:ext cx="8911687" cy="1280890"/>
          </a:xfrm>
        </p:spPr>
        <p:txBody>
          <a:bodyPr/>
          <a:lstStyle/>
          <a:p>
            <a:r>
              <a:rPr lang="en" altLang="en-US" b="1" dirty="0" smtClean="0">
                <a:solidFill>
                  <a:schemeClr val="accent6">
                    <a:lumMod val="75000"/>
                  </a:schemeClr>
                </a:solidFill>
                <a:cs typeface="Calibri" panose="020F0502020204030204" pitchFamily="34" charset="0"/>
              </a:rPr>
              <a:t>PHARMACOLOG</a:t>
            </a:r>
            <a:r>
              <a:rPr lang="sr-Latn-RS" altLang="en-US" b="1" dirty="0" smtClean="0">
                <a:solidFill>
                  <a:schemeClr val="accent6">
                    <a:lumMod val="75000"/>
                  </a:schemeClr>
                </a:solidFill>
                <a:cs typeface="Calibri" panose="020F0502020204030204" pitchFamily="34" charset="0"/>
              </a:rPr>
              <a:t>ICAL</a:t>
            </a:r>
            <a:r>
              <a:rPr lang="en" altLang="en-US" b="1" dirty="0" smtClean="0">
                <a:solidFill>
                  <a:schemeClr val="accent6">
                    <a:lumMod val="75000"/>
                  </a:schemeClr>
                </a:solidFill>
                <a:cs typeface="Calibri" panose="020F0502020204030204" pitchFamily="34" charset="0"/>
              </a:rPr>
              <a:t> </a:t>
            </a:r>
            <a:r>
              <a:rPr lang="en" altLang="en-US" b="1" dirty="0" smtClean="0">
                <a:solidFill>
                  <a:schemeClr val="accent6">
                    <a:lumMod val="75000"/>
                  </a:schemeClr>
                </a:solidFill>
                <a:cs typeface="Calibri" panose="020F0502020204030204" pitchFamily="34" charset="0"/>
              </a:rPr>
              <a:t>AGENTS</a:t>
            </a:r>
          </a:p>
        </p:txBody>
      </p:sp>
      <p:sp>
        <p:nvSpPr>
          <p:cNvPr id="3" name="Content Placeholder 2"/>
          <p:cNvSpPr>
            <a:spLocks noGrp="1"/>
          </p:cNvSpPr>
          <p:nvPr>
            <p:ph idx="1"/>
          </p:nvPr>
        </p:nvSpPr>
        <p:spPr>
          <a:xfrm>
            <a:off x="1495350" y="1648627"/>
            <a:ext cx="8915400" cy="3777622"/>
          </a:xfrm>
        </p:spPr>
        <p:txBody>
          <a:bodyPr>
            <a:normAutofit fontScale="92500" lnSpcReduction="20000"/>
          </a:bodyPr>
          <a:lstStyle/>
          <a:p>
            <a:pPr marL="0" indent="0">
              <a:buNone/>
              <a:defRPr/>
            </a:pPr>
            <a:r>
              <a:rPr lang="en" sz="2300" b="1" dirty="0" smtClean="0">
                <a:solidFill>
                  <a:srgbClr val="002060"/>
                </a:solidFill>
                <a:cs typeface="Calibri" panose="020F0502020204030204" pitchFamily="34" charset="0"/>
              </a:rPr>
              <a:t>CORTICOSTEROIDS - NO </a:t>
            </a:r>
            <a:r>
              <a:rPr lang="en" sz="2300" b="1" dirty="0">
                <a:solidFill>
                  <a:srgbClr val="002060"/>
                </a:solidFill>
                <a:cs typeface="Calibri" panose="020F0502020204030204" pitchFamily="34" charset="0"/>
              </a:rPr>
              <a:t>consensus on use</a:t>
            </a:r>
          </a:p>
          <a:p>
            <a:pPr marL="0" indent="0">
              <a:buNone/>
              <a:defRPr/>
            </a:pPr>
            <a:r>
              <a:rPr lang="en" sz="2300" b="1" dirty="0">
                <a:solidFill>
                  <a:schemeClr val="accent6">
                    <a:lumMod val="75000"/>
                  </a:schemeClr>
                </a:solidFill>
                <a:cs typeface="Calibri" panose="020F0502020204030204" pitchFamily="34" charset="0"/>
              </a:rPr>
              <a:t>have </a:t>
            </a:r>
            <a:r>
              <a:rPr lang="en" sz="2300" b="1" dirty="0" smtClean="0">
                <a:solidFill>
                  <a:schemeClr val="accent6">
                    <a:lumMod val="75000"/>
                  </a:schemeClr>
                </a:solidFill>
                <a:cs typeface="Calibri" panose="020F0502020204030204" pitchFamily="34" charset="0"/>
              </a:rPr>
              <a:t>positive </a:t>
            </a:r>
            <a:r>
              <a:rPr lang="en" sz="2300" b="1" dirty="0">
                <a:solidFill>
                  <a:schemeClr val="accent6">
                    <a:lumMod val="75000"/>
                  </a:schemeClr>
                </a:solidFill>
                <a:cs typeface="Calibri" panose="020F0502020204030204" pitchFamily="34" charset="0"/>
              </a:rPr>
              <a:t>immunomodulatory </a:t>
            </a:r>
            <a:r>
              <a:rPr lang="sr-Latn-RS" sz="2300" b="1" dirty="0" smtClean="0">
                <a:solidFill>
                  <a:schemeClr val="accent6">
                    <a:lumMod val="75000"/>
                  </a:schemeClr>
                </a:solidFill>
                <a:cs typeface="Calibri" panose="020F0502020204030204" pitchFamily="34" charset="0"/>
              </a:rPr>
              <a:t>and anti</a:t>
            </a:r>
            <a:r>
              <a:rPr lang="en" sz="2300" b="1" dirty="0" smtClean="0">
                <a:solidFill>
                  <a:schemeClr val="accent6">
                    <a:lumMod val="75000"/>
                  </a:schemeClr>
                </a:solidFill>
                <a:cs typeface="Calibri" panose="020F0502020204030204" pitchFamily="34" charset="0"/>
              </a:rPr>
              <a:t>inflammatory effects</a:t>
            </a:r>
            <a:r>
              <a:rPr lang="sr-Latn-RS" sz="2300" b="1" dirty="0" smtClean="0">
                <a:solidFill>
                  <a:schemeClr val="accent6">
                    <a:lumMod val="75000"/>
                  </a:schemeClr>
                </a:solidFill>
                <a:cs typeface="Calibri" panose="020F0502020204030204" pitchFamily="34" charset="0"/>
              </a:rPr>
              <a:t> </a:t>
            </a:r>
            <a:r>
              <a:rPr lang="en" sz="2300" b="1" dirty="0" smtClean="0">
                <a:solidFill>
                  <a:schemeClr val="accent6">
                    <a:lumMod val="75000"/>
                  </a:schemeClr>
                </a:solidFill>
                <a:cs typeface="Calibri" panose="020F0502020204030204" pitchFamily="34" charset="0"/>
              </a:rPr>
              <a:t>(reduce edema, </a:t>
            </a:r>
            <a:r>
              <a:rPr lang="en" sz="2300" b="1" dirty="0">
                <a:solidFill>
                  <a:schemeClr val="accent6">
                    <a:lumMod val="75000"/>
                  </a:schemeClr>
                </a:solidFill>
                <a:cs typeface="Calibri" panose="020F0502020204030204" pitchFamily="34" charset="0"/>
              </a:rPr>
              <a:t>formation of </a:t>
            </a:r>
            <a:r>
              <a:rPr lang="en" sz="2300" b="1" dirty="0" smtClean="0">
                <a:solidFill>
                  <a:schemeClr val="accent6">
                    <a:lumMod val="75000"/>
                  </a:schemeClr>
                </a:solidFill>
                <a:cs typeface="Calibri" panose="020F0502020204030204" pitchFamily="34" charset="0"/>
              </a:rPr>
              <a:t>hyaline </a:t>
            </a:r>
            <a:r>
              <a:rPr lang="en" sz="2300" b="1" dirty="0">
                <a:solidFill>
                  <a:schemeClr val="accent6">
                    <a:lumMod val="75000"/>
                  </a:schemeClr>
                </a:solidFill>
                <a:cs typeface="Calibri" panose="020F0502020204030204" pitchFamily="34" charset="0"/>
              </a:rPr>
              <a:t>membranes, </a:t>
            </a:r>
            <a:r>
              <a:rPr lang="en" sz="2300" b="1" dirty="0" smtClean="0">
                <a:solidFill>
                  <a:schemeClr val="accent6">
                    <a:lumMod val="75000"/>
                  </a:schemeClr>
                </a:solidFill>
                <a:cs typeface="Calibri" panose="020F0502020204030204" pitchFamily="34" charset="0"/>
              </a:rPr>
              <a:t>surfactant</a:t>
            </a:r>
            <a:r>
              <a:rPr lang="sr-Latn-RS" sz="2300" b="1" dirty="0" smtClean="0">
                <a:solidFill>
                  <a:schemeClr val="accent6">
                    <a:lumMod val="75000"/>
                  </a:schemeClr>
                </a:solidFill>
                <a:cs typeface="Calibri" panose="020F0502020204030204" pitchFamily="34" charset="0"/>
              </a:rPr>
              <a:t> loss</a:t>
            </a:r>
            <a:r>
              <a:rPr lang="en" sz="2300" b="1" dirty="0" smtClean="0">
                <a:solidFill>
                  <a:schemeClr val="accent6">
                    <a:lumMod val="75000"/>
                  </a:schemeClr>
                </a:solidFill>
                <a:cs typeface="Calibri" panose="020F0502020204030204" pitchFamily="34" charset="0"/>
              </a:rPr>
              <a:t> </a:t>
            </a:r>
            <a:r>
              <a:rPr lang="en" sz="2300" b="1" dirty="0">
                <a:solidFill>
                  <a:schemeClr val="accent6">
                    <a:lumMod val="75000"/>
                  </a:schemeClr>
                </a:solidFill>
                <a:cs typeface="Calibri" panose="020F0502020204030204" pitchFamily="34" charset="0"/>
              </a:rPr>
              <a:t>and damage </a:t>
            </a:r>
            <a:r>
              <a:rPr lang="sr-Latn-RS" sz="2300" b="1" dirty="0" smtClean="0">
                <a:solidFill>
                  <a:schemeClr val="accent6">
                    <a:lumMod val="75000"/>
                  </a:schemeClr>
                </a:solidFill>
                <a:cs typeface="Calibri" panose="020F0502020204030204" pitchFamily="34" charset="0"/>
              </a:rPr>
              <a:t>to </a:t>
            </a:r>
            <a:r>
              <a:rPr lang="en" sz="2300" b="1" dirty="0" smtClean="0">
                <a:solidFill>
                  <a:schemeClr val="accent6">
                    <a:lumMod val="75000"/>
                  </a:schemeClr>
                </a:solidFill>
                <a:cs typeface="Calibri" panose="020F0502020204030204" pitchFamily="34" charset="0"/>
              </a:rPr>
              <a:t>alveolar </a:t>
            </a:r>
            <a:r>
              <a:rPr lang="en" sz="2300" b="1" dirty="0">
                <a:solidFill>
                  <a:schemeClr val="accent6">
                    <a:lumMod val="75000"/>
                  </a:schemeClr>
                </a:solidFill>
                <a:cs typeface="Calibri" panose="020F0502020204030204" pitchFamily="34" charset="0"/>
              </a:rPr>
              <a:t>capillary </a:t>
            </a:r>
            <a:r>
              <a:rPr lang="en" sz="2300" b="1" dirty="0" smtClean="0">
                <a:solidFill>
                  <a:schemeClr val="accent6">
                    <a:lumMod val="75000"/>
                  </a:schemeClr>
                </a:solidFill>
                <a:cs typeface="Calibri" panose="020F0502020204030204" pitchFamily="34" charset="0"/>
              </a:rPr>
              <a:t>membrane)</a:t>
            </a:r>
            <a:endParaRPr lang="sr-Cyrl-RS" sz="2300" b="1" dirty="0">
              <a:solidFill>
                <a:schemeClr val="accent6">
                  <a:lumMod val="75000"/>
                </a:schemeClr>
              </a:solidFill>
              <a:cs typeface="Calibri" panose="020F0502020204030204" pitchFamily="34" charset="0"/>
            </a:endParaRPr>
          </a:p>
          <a:p>
            <a:pPr>
              <a:defRPr/>
            </a:pPr>
            <a:r>
              <a:rPr lang="en" sz="2300" b="1" dirty="0" smtClean="0">
                <a:solidFill>
                  <a:schemeClr val="accent6">
                    <a:lumMod val="75000"/>
                  </a:schemeClr>
                </a:solidFill>
                <a:cs typeface="Calibri" panose="020F0502020204030204" pitchFamily="34" charset="0"/>
              </a:rPr>
              <a:t>Therapy</a:t>
            </a:r>
            <a:r>
              <a:rPr lang="sr-Latn-RS" sz="2300" b="1" dirty="0" smtClean="0">
                <a:solidFill>
                  <a:schemeClr val="accent6">
                    <a:lumMod val="75000"/>
                  </a:schemeClr>
                </a:solidFill>
                <a:cs typeface="Calibri" panose="020F0502020204030204" pitchFamily="34" charset="0"/>
              </a:rPr>
              <a:t>:</a:t>
            </a:r>
            <a:r>
              <a:rPr lang="en" sz="2300" b="1" dirty="0" smtClean="0">
                <a:solidFill>
                  <a:schemeClr val="accent6">
                    <a:lumMod val="75000"/>
                  </a:schemeClr>
                </a:solidFill>
                <a:cs typeface="Calibri" panose="020F0502020204030204" pitchFamily="34" charset="0"/>
              </a:rPr>
              <a:t> with </a:t>
            </a:r>
            <a:r>
              <a:rPr lang="sr-Latn-RS" sz="2300" b="1" dirty="0" smtClean="0">
                <a:solidFill>
                  <a:schemeClr val="accent6">
                    <a:lumMod val="75000"/>
                  </a:schemeClr>
                </a:solidFill>
                <a:cs typeface="Calibri" panose="020F0502020204030204" pitchFamily="34" charset="0"/>
              </a:rPr>
              <a:t>high</a:t>
            </a:r>
            <a:r>
              <a:rPr lang="en" sz="2300" b="1" dirty="0" smtClean="0">
                <a:solidFill>
                  <a:schemeClr val="accent6">
                    <a:lumMod val="75000"/>
                  </a:schemeClr>
                </a:solidFill>
                <a:cs typeface="Calibri" panose="020F0502020204030204" pitchFamily="34" charset="0"/>
              </a:rPr>
              <a:t> </a:t>
            </a:r>
            <a:r>
              <a:rPr lang="en" sz="2300" b="1" dirty="0">
                <a:solidFill>
                  <a:schemeClr val="accent6">
                    <a:lumMod val="75000"/>
                  </a:schemeClr>
                </a:solidFill>
                <a:cs typeface="Calibri" panose="020F0502020204030204" pitchFamily="34" charset="0"/>
              </a:rPr>
              <a:t>doses </a:t>
            </a:r>
            <a:r>
              <a:rPr lang="sr-Latn-RS" sz="2300" b="1" dirty="0" smtClean="0">
                <a:solidFill>
                  <a:schemeClr val="accent6">
                    <a:lumMod val="75000"/>
                  </a:schemeClr>
                </a:solidFill>
                <a:cs typeface="Calibri" panose="020F0502020204030204" pitchFamily="34" charset="0"/>
              </a:rPr>
              <a:t>of</a:t>
            </a:r>
            <a:r>
              <a:rPr lang="en" sz="2300" b="1" dirty="0" smtClean="0">
                <a:solidFill>
                  <a:schemeClr val="accent6">
                    <a:lumMod val="75000"/>
                  </a:schemeClr>
                </a:solidFill>
                <a:cs typeface="Calibri" panose="020F0502020204030204" pitchFamily="34" charset="0"/>
              </a:rPr>
              <a:t> </a:t>
            </a:r>
            <a:r>
              <a:rPr lang="en" sz="2300" b="1" dirty="0">
                <a:solidFill>
                  <a:schemeClr val="accent6">
                    <a:lumMod val="75000"/>
                  </a:schemeClr>
                </a:solidFill>
                <a:cs typeface="Calibri" panose="020F0502020204030204" pitchFamily="34" charset="0"/>
              </a:rPr>
              <a:t>methylprednisolone </a:t>
            </a:r>
            <a:r>
              <a:rPr lang="en" sz="2300" b="1" dirty="0" smtClean="0">
                <a:solidFill>
                  <a:schemeClr val="accent6">
                    <a:lumMod val="75000"/>
                  </a:schemeClr>
                </a:solidFill>
                <a:cs typeface="Calibri" panose="020F0502020204030204" pitchFamily="34" charset="0"/>
              </a:rPr>
              <a:t>30 mg/kg/day</a:t>
            </a:r>
            <a:r>
              <a:rPr lang="sr-Latn-RS" sz="2300" b="1" dirty="0" smtClean="0">
                <a:solidFill>
                  <a:schemeClr val="accent6">
                    <a:lumMod val="75000"/>
                  </a:schemeClr>
                </a:solidFill>
                <a:cs typeface="Calibri" panose="020F0502020204030204" pitchFamily="34" charset="0"/>
              </a:rPr>
              <a:t> there was r</a:t>
            </a:r>
            <a:r>
              <a:rPr lang="en" sz="2300" b="1" dirty="0" smtClean="0">
                <a:solidFill>
                  <a:schemeClr val="accent6">
                    <a:lumMod val="75000"/>
                  </a:schemeClr>
                </a:solidFill>
                <a:cs typeface="Calibri" panose="020F0502020204030204" pitchFamily="34" charset="0"/>
              </a:rPr>
              <a:t>eduction </a:t>
            </a:r>
            <a:r>
              <a:rPr lang="sr-Latn-RS" sz="2300" b="1" dirty="0" smtClean="0">
                <a:solidFill>
                  <a:schemeClr val="accent6">
                    <a:lumMod val="75000"/>
                  </a:schemeClr>
                </a:solidFill>
                <a:cs typeface="Calibri" panose="020F0502020204030204" pitchFamily="34" charset="0"/>
              </a:rPr>
              <a:t>in </a:t>
            </a:r>
            <a:r>
              <a:rPr lang="en" sz="2300" b="1" dirty="0" smtClean="0">
                <a:solidFill>
                  <a:schemeClr val="accent6">
                    <a:lumMod val="75000"/>
                  </a:schemeClr>
                </a:solidFill>
                <a:cs typeface="Calibri" panose="020F0502020204030204" pitchFamily="34" charset="0"/>
              </a:rPr>
              <a:t>mortality </a:t>
            </a:r>
            <a:r>
              <a:rPr lang="en" sz="2300" b="1" dirty="0">
                <a:solidFill>
                  <a:schemeClr val="accent6">
                    <a:lumMod val="75000"/>
                  </a:schemeClr>
                </a:solidFill>
                <a:cs typeface="Calibri" panose="020F0502020204030204" pitchFamily="34" charset="0"/>
              </a:rPr>
              <a:t>and </a:t>
            </a:r>
            <a:r>
              <a:rPr lang="sr-Latn-RS" sz="2300" b="1" dirty="0" smtClean="0">
                <a:solidFill>
                  <a:schemeClr val="accent6">
                    <a:lumMod val="75000"/>
                  </a:schemeClr>
                </a:solidFill>
                <a:cs typeface="Calibri" panose="020F0502020204030204" pitchFamily="34" charset="0"/>
              </a:rPr>
              <a:t>no </a:t>
            </a:r>
            <a:r>
              <a:rPr lang="en" sz="2300" b="1" dirty="0" smtClean="0">
                <a:solidFill>
                  <a:schemeClr val="accent6">
                    <a:lumMod val="75000"/>
                  </a:schemeClr>
                </a:solidFill>
                <a:cs typeface="Calibri" panose="020F0502020204030204" pitchFamily="34" charset="0"/>
              </a:rPr>
              <a:t>increased risk from infections</a:t>
            </a:r>
            <a:endParaRPr lang="sr-Latn-RS" sz="2300" b="1" dirty="0" smtClean="0">
              <a:solidFill>
                <a:schemeClr val="accent6">
                  <a:lumMod val="75000"/>
                </a:schemeClr>
              </a:solidFill>
              <a:cs typeface="Calibri" panose="020F0502020204030204" pitchFamily="34" charset="0"/>
            </a:endParaRPr>
          </a:p>
          <a:p>
            <a:pPr marL="0" indent="0">
              <a:buNone/>
            </a:pPr>
            <a:r>
              <a:rPr lang="en" sz="2300" b="1" dirty="0">
                <a:solidFill>
                  <a:srgbClr val="002060"/>
                </a:solidFill>
                <a:cs typeface="Calibri" panose="020F0502020204030204" pitchFamily="34" charset="0"/>
              </a:rPr>
              <a:t>SELECTIVE PULMONARY VASODILATORS</a:t>
            </a:r>
          </a:p>
          <a:p>
            <a:pPr marL="0" indent="0"/>
            <a:r>
              <a:rPr lang="en" sz="2300" b="1" dirty="0">
                <a:solidFill>
                  <a:schemeClr val="accent6">
                    <a:lumMod val="75000"/>
                  </a:schemeClr>
                </a:solidFill>
                <a:cs typeface="Calibri" panose="020F0502020204030204" pitchFamily="34" charset="0"/>
              </a:rPr>
              <a:t>inhaled nitric oxide (INO) and inhaled </a:t>
            </a:r>
            <a:r>
              <a:rPr lang="en" sz="2300" b="1" dirty="0" smtClean="0">
                <a:solidFill>
                  <a:schemeClr val="accent6">
                    <a:lumMod val="75000"/>
                  </a:schemeClr>
                </a:solidFill>
                <a:cs typeface="Calibri" panose="020F0502020204030204" pitchFamily="34" charset="0"/>
              </a:rPr>
              <a:t>epoprostenol (prostacyclin) </a:t>
            </a:r>
            <a:r>
              <a:rPr lang="en" sz="2300" b="1" dirty="0">
                <a:solidFill>
                  <a:schemeClr val="accent6">
                    <a:lumMod val="75000"/>
                  </a:schemeClr>
                </a:solidFill>
                <a:cs typeface="Calibri" panose="020F0502020204030204" pitchFamily="34" charset="0"/>
              </a:rPr>
              <a:t>are recommended</a:t>
            </a:r>
          </a:p>
          <a:p>
            <a:pPr marL="0" indent="0"/>
            <a:r>
              <a:rPr lang="en" sz="2300" b="1" dirty="0" smtClean="0">
                <a:solidFill>
                  <a:schemeClr val="accent6">
                    <a:lumMod val="75000"/>
                  </a:schemeClr>
                </a:solidFill>
                <a:cs typeface="Calibri" panose="020F0502020204030204" pitchFamily="34" charset="0"/>
              </a:rPr>
              <a:t>improv</a:t>
            </a:r>
            <a:r>
              <a:rPr lang="sr-Latn-RS" sz="2300" b="1" dirty="0" smtClean="0">
                <a:solidFill>
                  <a:schemeClr val="accent6">
                    <a:lumMod val="75000"/>
                  </a:schemeClr>
                </a:solidFill>
                <a:cs typeface="Calibri" panose="020F0502020204030204" pitchFamily="34" charset="0"/>
              </a:rPr>
              <a:t>e</a:t>
            </a:r>
            <a:r>
              <a:rPr lang="en" sz="2300" b="1" dirty="0" smtClean="0">
                <a:solidFill>
                  <a:schemeClr val="accent6">
                    <a:lumMod val="75000"/>
                  </a:schemeClr>
                </a:solidFill>
                <a:cs typeface="Calibri" panose="020F0502020204030204" pitchFamily="34" charset="0"/>
              </a:rPr>
              <a:t> ventilation</a:t>
            </a:r>
            <a:r>
              <a:rPr lang="sr-Latn-RS" sz="2300" b="1" dirty="0" smtClean="0">
                <a:solidFill>
                  <a:schemeClr val="accent6">
                    <a:lumMod val="75000"/>
                  </a:schemeClr>
                </a:solidFill>
                <a:cs typeface="Calibri" panose="020F0502020204030204" pitchFamily="34" charset="0"/>
              </a:rPr>
              <a:t>/perfusion</a:t>
            </a:r>
            <a:r>
              <a:rPr lang="en" sz="2300" b="1" dirty="0" smtClean="0">
                <a:solidFill>
                  <a:schemeClr val="accent6">
                    <a:lumMod val="75000"/>
                  </a:schemeClr>
                </a:solidFill>
                <a:cs typeface="Calibri" panose="020F0502020204030204" pitchFamily="34" charset="0"/>
              </a:rPr>
              <a:t> mismatch</a:t>
            </a:r>
            <a:endParaRPr lang="sr-Latn-RS" sz="2300" b="1" dirty="0">
              <a:solidFill>
                <a:schemeClr val="accent6">
                  <a:lumMod val="75000"/>
                </a:schemeClr>
              </a:solidFill>
              <a:cs typeface="Calibri" panose="020F0502020204030204" pitchFamily="34" charset="0"/>
            </a:endParaRPr>
          </a:p>
          <a:p>
            <a:pPr>
              <a:defRPr/>
            </a:pPr>
            <a:endParaRPr lang="sr-Latn-RS" sz="2400" dirty="0">
              <a:latin typeface="Calibri" panose="020F0502020204030204" pitchFamily="34" charset="0"/>
              <a:cs typeface="Calibri" panose="020F0502020204030204" pitchFamily="34" charset="0"/>
            </a:endParaRPr>
          </a:p>
          <a:p>
            <a:pPr marL="0" indent="0">
              <a:buNone/>
              <a:defRPr/>
            </a:pPr>
            <a:endParaRPr lang="en-US" dirty="0" smtClean="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995196803"/>
      </p:ext>
    </p:extLst>
  </p:cSld>
  <p:clrMapOvr>
    <a:masterClrMapping/>
  </p:clrMapOvr>
  <p:transition spd="slow"/>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Title 1"/>
          <p:cNvSpPr>
            <a:spLocks noGrp="1"/>
          </p:cNvSpPr>
          <p:nvPr>
            <p:ph type="title"/>
          </p:nvPr>
        </p:nvSpPr>
        <p:spPr>
          <a:xfrm>
            <a:off x="1712708" y="478831"/>
            <a:ext cx="8911687" cy="1280890"/>
          </a:xfrm>
        </p:spPr>
        <p:txBody>
          <a:bodyPr>
            <a:normAutofit/>
          </a:bodyPr>
          <a:lstStyle/>
          <a:p>
            <a:r>
              <a:rPr lang="en" altLang="en-US" b="1" dirty="0">
                <a:solidFill>
                  <a:schemeClr val="accent6">
                    <a:lumMod val="75000"/>
                  </a:schemeClr>
                </a:solidFill>
                <a:cs typeface="Calibri" panose="020F0502020204030204" pitchFamily="34" charset="0"/>
              </a:rPr>
              <a:t>COMPLICATIONS</a:t>
            </a:r>
          </a:p>
        </p:txBody>
      </p:sp>
      <p:sp>
        <p:nvSpPr>
          <p:cNvPr id="3" name="Content Placeholder 2"/>
          <p:cNvSpPr>
            <a:spLocks noGrp="1"/>
          </p:cNvSpPr>
          <p:nvPr>
            <p:ph idx="1"/>
          </p:nvPr>
        </p:nvSpPr>
        <p:spPr>
          <a:xfrm>
            <a:off x="1708995" y="1759721"/>
            <a:ext cx="8915400" cy="3777622"/>
          </a:xfrm>
        </p:spPr>
        <p:txBody>
          <a:bodyPr>
            <a:normAutofit/>
          </a:bodyPr>
          <a:lstStyle/>
          <a:p>
            <a:pPr>
              <a:defRPr/>
            </a:pPr>
            <a:r>
              <a:rPr lang="sr-Latn-RS" b="1" dirty="0" smtClean="0">
                <a:solidFill>
                  <a:schemeClr val="accent6">
                    <a:lumMod val="75000"/>
                  </a:schemeClr>
                </a:solidFill>
                <a:cs typeface="Calibri" pitchFamily="34" charset="0"/>
              </a:rPr>
              <a:t> </a:t>
            </a:r>
            <a:r>
              <a:rPr lang="en" b="1" dirty="0" smtClean="0">
                <a:solidFill>
                  <a:schemeClr val="accent6">
                    <a:lumMod val="75000"/>
                  </a:schemeClr>
                </a:solidFill>
                <a:cs typeface="Calibri" pitchFamily="34" charset="0"/>
              </a:rPr>
              <a:t>Secondary </a:t>
            </a:r>
            <a:r>
              <a:rPr lang="en" b="1" dirty="0">
                <a:solidFill>
                  <a:schemeClr val="accent6">
                    <a:lumMod val="75000"/>
                  </a:schemeClr>
                </a:solidFill>
                <a:cs typeface="Calibri" pitchFamily="34" charset="0"/>
              </a:rPr>
              <a:t>infections                    </a:t>
            </a:r>
            <a:r>
              <a:rPr lang="en" b="1" dirty="0" smtClean="0">
                <a:solidFill>
                  <a:schemeClr val="accent6">
                    <a:lumMod val="75000"/>
                  </a:schemeClr>
                </a:solidFill>
                <a:cs typeface="Calibri" pitchFamily="34" charset="0"/>
              </a:rPr>
              <a:t>Bronchoobstruction  </a:t>
            </a:r>
            <a:endParaRPr lang="en" b="1" dirty="0">
              <a:solidFill>
                <a:schemeClr val="accent6">
                  <a:lumMod val="75000"/>
                </a:schemeClr>
              </a:solidFill>
              <a:cs typeface="Calibri" pitchFamily="34" charset="0"/>
            </a:endParaRPr>
          </a:p>
          <a:p>
            <a:pPr>
              <a:defRPr/>
            </a:pPr>
            <a:r>
              <a:rPr lang="en" b="1" dirty="0">
                <a:solidFill>
                  <a:schemeClr val="accent6">
                    <a:lumMod val="75000"/>
                  </a:schemeClr>
                </a:solidFill>
                <a:cs typeface="Calibri" pitchFamily="34" charset="0"/>
              </a:rPr>
              <a:t> </a:t>
            </a:r>
            <a:r>
              <a:rPr lang="en" b="1" dirty="0" err="1">
                <a:solidFill>
                  <a:schemeClr val="accent6">
                    <a:lumMod val="75000"/>
                  </a:schemeClr>
                </a:solidFill>
                <a:cs typeface="Calibri" pitchFamily="34" charset="0"/>
              </a:rPr>
              <a:t>Pneumothorax</a:t>
            </a:r>
            <a:r>
              <a:rPr lang="en" b="1" dirty="0">
                <a:solidFill>
                  <a:schemeClr val="accent6">
                    <a:lumMod val="75000"/>
                  </a:schemeClr>
                </a:solidFill>
                <a:cs typeface="Calibri" pitchFamily="34" charset="0"/>
              </a:rPr>
              <a:t>                               </a:t>
            </a:r>
            <a:r>
              <a:rPr lang="en" b="1" dirty="0" err="1">
                <a:solidFill>
                  <a:schemeClr val="accent6">
                    <a:lumMod val="75000"/>
                  </a:schemeClr>
                </a:solidFill>
                <a:cs typeface="Calibri" pitchFamily="34" charset="0"/>
              </a:rPr>
              <a:t>Pneumomediastinum</a:t>
            </a:r>
            <a:r>
              <a:rPr lang="en" b="1" dirty="0">
                <a:solidFill>
                  <a:schemeClr val="accent6">
                    <a:lumMod val="75000"/>
                  </a:schemeClr>
                </a:solidFill>
                <a:cs typeface="Calibri" pitchFamily="34" charset="0"/>
              </a:rPr>
              <a:t>  </a:t>
            </a:r>
          </a:p>
          <a:p>
            <a:pPr>
              <a:defRPr/>
            </a:pPr>
            <a:r>
              <a:rPr lang="en" b="1" dirty="0">
                <a:solidFill>
                  <a:schemeClr val="accent6">
                    <a:lumMod val="75000"/>
                  </a:schemeClr>
                </a:solidFill>
                <a:cs typeface="Calibri" pitchFamily="34" charset="0"/>
              </a:rPr>
              <a:t> </a:t>
            </a:r>
            <a:r>
              <a:rPr lang="sr-Latn-RS" b="1" dirty="0" smtClean="0">
                <a:solidFill>
                  <a:schemeClr val="accent6">
                    <a:lumMod val="75000"/>
                  </a:schemeClr>
                </a:solidFill>
                <a:cs typeface="Calibri" pitchFamily="34" charset="0"/>
              </a:rPr>
              <a:t>Failure of</a:t>
            </a:r>
            <a:r>
              <a:rPr lang="en" b="1" dirty="0" smtClean="0">
                <a:solidFill>
                  <a:schemeClr val="accent6">
                    <a:lumMod val="75000"/>
                  </a:schemeClr>
                </a:solidFill>
                <a:cs typeface="Calibri" pitchFamily="34" charset="0"/>
              </a:rPr>
              <a:t> </a:t>
            </a:r>
            <a:r>
              <a:rPr lang="en" b="1" dirty="0">
                <a:solidFill>
                  <a:schemeClr val="accent6">
                    <a:lumMod val="75000"/>
                  </a:schemeClr>
                </a:solidFill>
                <a:cs typeface="Calibri" pitchFamily="34" charset="0"/>
              </a:rPr>
              <a:t>other organs and </a:t>
            </a:r>
            <a:r>
              <a:rPr lang="en" b="1" dirty="0" smtClean="0">
                <a:solidFill>
                  <a:schemeClr val="accent6">
                    <a:lumMod val="75000"/>
                  </a:schemeClr>
                </a:solidFill>
                <a:cs typeface="Calibri" pitchFamily="34" charset="0"/>
              </a:rPr>
              <a:t>system</a:t>
            </a:r>
            <a:r>
              <a:rPr lang="sr-Latn-RS" b="1" dirty="0" smtClean="0">
                <a:solidFill>
                  <a:schemeClr val="accent6">
                    <a:lumMod val="75000"/>
                  </a:schemeClr>
                </a:solidFill>
                <a:cs typeface="Calibri" pitchFamily="34" charset="0"/>
              </a:rPr>
              <a:t>s</a:t>
            </a:r>
            <a:endParaRPr lang="sr-Latn-RS" b="1" dirty="0">
              <a:solidFill>
                <a:schemeClr val="accent6">
                  <a:lumMod val="75000"/>
                </a:schemeClr>
              </a:solidFill>
              <a:cs typeface="Calibri" pitchFamily="34" charset="0"/>
            </a:endParaRPr>
          </a:p>
          <a:p>
            <a:pPr marL="0" indent="0" algn="ctr">
              <a:buNone/>
              <a:defRPr/>
            </a:pPr>
            <a:r>
              <a:rPr lang="sr-Latn-RS" b="1" dirty="0" smtClean="0">
                <a:solidFill>
                  <a:srgbClr val="002060"/>
                </a:solidFill>
                <a:cs typeface="Calibri" pitchFamily="34" charset="0"/>
              </a:rPr>
              <a:t>PROGNOSIS</a:t>
            </a:r>
            <a:endParaRPr lang="sr-Latn-RS" b="1" dirty="0">
              <a:solidFill>
                <a:srgbClr val="002060"/>
              </a:solidFill>
              <a:cs typeface="Calibri" pitchFamily="34" charset="0"/>
            </a:endParaRPr>
          </a:p>
          <a:p>
            <a:pPr>
              <a:defRPr/>
            </a:pPr>
            <a:r>
              <a:rPr lang="en" b="1" dirty="0">
                <a:solidFill>
                  <a:schemeClr val="accent6">
                    <a:lumMod val="75000"/>
                  </a:schemeClr>
                </a:solidFill>
                <a:cs typeface="Calibri" pitchFamily="34" charset="0"/>
              </a:rPr>
              <a:t>It depends on the stage of the disease </a:t>
            </a:r>
            <a:r>
              <a:rPr lang="sr-Latn-RS" b="1" dirty="0" smtClean="0">
                <a:solidFill>
                  <a:schemeClr val="accent6">
                    <a:lumMod val="75000"/>
                  </a:schemeClr>
                </a:solidFill>
                <a:cs typeface="Calibri" pitchFamily="34" charset="0"/>
              </a:rPr>
              <a:t>when the therapy was</a:t>
            </a:r>
            <a:r>
              <a:rPr lang="en" b="1" dirty="0" smtClean="0">
                <a:solidFill>
                  <a:schemeClr val="accent6">
                    <a:lumMod val="75000"/>
                  </a:schemeClr>
                </a:solidFill>
                <a:cs typeface="Calibri" pitchFamily="34" charset="0"/>
              </a:rPr>
              <a:t> applied</a:t>
            </a:r>
            <a:endParaRPr lang="en-US" b="1" dirty="0">
              <a:solidFill>
                <a:schemeClr val="accent6">
                  <a:lumMod val="75000"/>
                </a:schemeClr>
              </a:solidFill>
              <a:cs typeface="Calibri" pitchFamily="34" charset="0"/>
            </a:endParaRPr>
          </a:p>
          <a:p>
            <a:pPr>
              <a:defRPr/>
            </a:pPr>
            <a:r>
              <a:rPr lang="sr-Latn-RS" b="1" dirty="0">
                <a:solidFill>
                  <a:schemeClr val="accent6">
                    <a:lumMod val="75000"/>
                  </a:schemeClr>
                </a:solidFill>
                <a:cs typeface="Calibri" pitchFamily="34" charset="0"/>
              </a:rPr>
              <a:t>R</a:t>
            </a:r>
            <a:r>
              <a:rPr lang="en" b="1" dirty="0" smtClean="0">
                <a:solidFill>
                  <a:schemeClr val="accent6">
                    <a:lumMod val="75000"/>
                  </a:schemeClr>
                </a:solidFill>
                <a:cs typeface="Calibri" pitchFamily="34" charset="0"/>
              </a:rPr>
              <a:t>isk</a:t>
            </a:r>
            <a:r>
              <a:rPr lang="sr-Latn-RS" b="1" dirty="0" smtClean="0">
                <a:solidFill>
                  <a:schemeClr val="accent6">
                    <a:lumMod val="75000"/>
                  </a:schemeClr>
                </a:solidFill>
                <a:cs typeface="Calibri" pitchFamily="34" charset="0"/>
              </a:rPr>
              <a:t> factors</a:t>
            </a:r>
            <a:r>
              <a:rPr lang="en" b="1" dirty="0" smtClean="0">
                <a:solidFill>
                  <a:schemeClr val="accent6">
                    <a:lumMod val="75000"/>
                  </a:schemeClr>
                </a:solidFill>
                <a:cs typeface="Calibri" pitchFamily="34" charset="0"/>
              </a:rPr>
              <a:t> </a:t>
            </a:r>
            <a:r>
              <a:rPr lang="en" b="1" dirty="0">
                <a:solidFill>
                  <a:schemeClr val="accent6">
                    <a:lumMod val="75000"/>
                  </a:schemeClr>
                </a:solidFill>
                <a:cs typeface="Calibri" pitchFamily="34" charset="0"/>
              </a:rPr>
              <a:t>which </a:t>
            </a:r>
            <a:r>
              <a:rPr lang="en" b="1" dirty="0" smtClean="0">
                <a:solidFill>
                  <a:schemeClr val="accent6">
                    <a:lumMod val="75000"/>
                  </a:schemeClr>
                </a:solidFill>
                <a:cs typeface="Calibri" pitchFamily="34" charset="0"/>
              </a:rPr>
              <a:t>led </a:t>
            </a:r>
            <a:r>
              <a:rPr lang="en" b="1" dirty="0">
                <a:solidFill>
                  <a:schemeClr val="accent6">
                    <a:lumMod val="75000"/>
                  </a:schemeClr>
                </a:solidFill>
                <a:cs typeface="Calibri" pitchFamily="34" charset="0"/>
              </a:rPr>
              <a:t>to </a:t>
            </a:r>
            <a:r>
              <a:rPr lang="sr-Latn-RS" b="1" dirty="0" smtClean="0">
                <a:solidFill>
                  <a:schemeClr val="accent6">
                    <a:lumMod val="75000"/>
                  </a:schemeClr>
                </a:solidFill>
                <a:cs typeface="Calibri" pitchFamily="34" charset="0"/>
              </a:rPr>
              <a:t>the </a:t>
            </a:r>
            <a:r>
              <a:rPr lang="en" b="1" dirty="0" smtClean="0">
                <a:solidFill>
                  <a:schemeClr val="accent6">
                    <a:lumMod val="75000"/>
                  </a:schemeClr>
                </a:solidFill>
                <a:cs typeface="Calibri" pitchFamily="34" charset="0"/>
              </a:rPr>
              <a:t>development </a:t>
            </a:r>
            <a:r>
              <a:rPr lang="sr-Latn-RS" b="1" dirty="0" smtClean="0">
                <a:solidFill>
                  <a:schemeClr val="accent6">
                    <a:lumMod val="75000"/>
                  </a:schemeClr>
                </a:solidFill>
                <a:cs typeface="Calibri" pitchFamily="34" charset="0"/>
              </a:rPr>
              <a:t>of this </a:t>
            </a:r>
            <a:r>
              <a:rPr lang="en" b="1" dirty="0" smtClean="0">
                <a:solidFill>
                  <a:schemeClr val="accent6">
                    <a:lumMod val="75000"/>
                  </a:schemeClr>
                </a:solidFill>
                <a:cs typeface="Calibri" pitchFamily="34" charset="0"/>
              </a:rPr>
              <a:t>syndrome</a:t>
            </a:r>
            <a:endParaRPr lang="sr-Latn-RS" b="1" dirty="0">
              <a:solidFill>
                <a:schemeClr val="accent6">
                  <a:lumMod val="75000"/>
                </a:schemeClr>
              </a:solidFill>
              <a:cs typeface="Calibri" pitchFamily="34" charset="0"/>
            </a:endParaRPr>
          </a:p>
          <a:p>
            <a:pPr>
              <a:defRPr/>
            </a:pPr>
            <a:r>
              <a:rPr lang="sr-Latn-RS" b="1" dirty="0">
                <a:solidFill>
                  <a:schemeClr val="accent6">
                    <a:lumMod val="75000"/>
                  </a:schemeClr>
                </a:solidFill>
                <a:cs typeface="Calibri" pitchFamily="34" charset="0"/>
              </a:rPr>
              <a:t>P</a:t>
            </a:r>
            <a:r>
              <a:rPr lang="en" b="1" dirty="0" smtClean="0">
                <a:solidFill>
                  <a:schemeClr val="accent6">
                    <a:lumMod val="75000"/>
                  </a:schemeClr>
                </a:solidFill>
                <a:cs typeface="Calibri" pitchFamily="34" charset="0"/>
              </a:rPr>
              <a:t>revious condition</a:t>
            </a:r>
            <a:r>
              <a:rPr lang="sr-Latn-RS" b="1" dirty="0" smtClean="0">
                <a:solidFill>
                  <a:schemeClr val="accent6">
                    <a:lumMod val="75000"/>
                  </a:schemeClr>
                </a:solidFill>
                <a:cs typeface="Calibri" pitchFamily="34" charset="0"/>
              </a:rPr>
              <a:t> of the</a:t>
            </a:r>
            <a:r>
              <a:rPr lang="en" b="1" dirty="0" smtClean="0">
                <a:solidFill>
                  <a:schemeClr val="accent6">
                    <a:lumMod val="75000"/>
                  </a:schemeClr>
                </a:solidFill>
                <a:cs typeface="Calibri" pitchFamily="34" charset="0"/>
              </a:rPr>
              <a:t> </a:t>
            </a:r>
            <a:r>
              <a:rPr lang="en" b="1" dirty="0">
                <a:solidFill>
                  <a:schemeClr val="accent6">
                    <a:lumMod val="75000"/>
                  </a:schemeClr>
                </a:solidFill>
                <a:cs typeface="Calibri" pitchFamily="34" charset="0"/>
              </a:rPr>
              <a:t>organism  </a:t>
            </a:r>
          </a:p>
          <a:p>
            <a:pPr>
              <a:defRPr/>
            </a:pPr>
            <a:r>
              <a:rPr lang="en" b="1" dirty="0">
                <a:solidFill>
                  <a:schemeClr val="accent6">
                    <a:lumMod val="75000"/>
                  </a:schemeClr>
                </a:solidFill>
                <a:cs typeface="Calibri" pitchFamily="34" charset="0"/>
              </a:rPr>
              <a:t>Degree </a:t>
            </a:r>
            <a:r>
              <a:rPr lang="sr-Latn-RS" b="1" dirty="0" smtClean="0">
                <a:solidFill>
                  <a:schemeClr val="accent6">
                    <a:lumMod val="75000"/>
                  </a:schemeClr>
                </a:solidFill>
                <a:cs typeface="Calibri" pitchFamily="34" charset="0"/>
              </a:rPr>
              <a:t>of </a:t>
            </a:r>
            <a:r>
              <a:rPr lang="en" b="1" dirty="0" smtClean="0">
                <a:solidFill>
                  <a:schemeClr val="accent6">
                    <a:lumMod val="75000"/>
                  </a:schemeClr>
                </a:solidFill>
                <a:cs typeface="Calibri" pitchFamily="34" charset="0"/>
              </a:rPr>
              <a:t>damage </a:t>
            </a:r>
            <a:r>
              <a:rPr lang="sr-Latn-RS" b="1" dirty="0" smtClean="0">
                <a:solidFill>
                  <a:schemeClr val="accent6">
                    <a:lumMod val="75000"/>
                  </a:schemeClr>
                </a:solidFill>
                <a:cs typeface="Calibri" pitchFamily="34" charset="0"/>
              </a:rPr>
              <a:t>of </a:t>
            </a:r>
            <a:r>
              <a:rPr lang="en" b="1" dirty="0" smtClean="0">
                <a:solidFill>
                  <a:schemeClr val="accent6">
                    <a:lumMod val="75000"/>
                  </a:schemeClr>
                </a:solidFill>
                <a:cs typeface="Calibri" pitchFamily="34" charset="0"/>
              </a:rPr>
              <a:t>other </a:t>
            </a:r>
            <a:r>
              <a:rPr lang="en" b="1" dirty="0">
                <a:solidFill>
                  <a:schemeClr val="accent6">
                    <a:lumMod val="75000"/>
                  </a:schemeClr>
                </a:solidFill>
                <a:cs typeface="Calibri" pitchFamily="34" charset="0"/>
              </a:rPr>
              <a:t>organs and system </a:t>
            </a:r>
            <a:endParaRPr lang="sr-Latn-RS" b="1" dirty="0">
              <a:solidFill>
                <a:schemeClr val="accent6">
                  <a:lumMod val="75000"/>
                </a:schemeClr>
              </a:solidFill>
              <a:cs typeface="Calibri" pitchFamily="34" charset="0"/>
            </a:endParaRPr>
          </a:p>
          <a:p>
            <a:pPr marL="0" indent="0" algn="ctr">
              <a:buNone/>
              <a:defRPr/>
            </a:pPr>
            <a:r>
              <a:rPr lang="en" b="1" dirty="0" err="1">
                <a:solidFill>
                  <a:srgbClr val="002060"/>
                </a:solidFill>
                <a:cs typeface="Calibri" pitchFamily="34" charset="0"/>
              </a:rPr>
              <a:t>Mortality</a:t>
            </a:r>
            <a:r>
              <a:rPr lang="en" b="1" dirty="0">
                <a:solidFill>
                  <a:srgbClr val="002060"/>
                </a:solidFill>
                <a:cs typeface="Calibri" pitchFamily="34" charset="0"/>
              </a:rPr>
              <a:t> 40 % </a:t>
            </a:r>
            <a:r>
              <a:rPr lang="en" b="1" dirty="0" err="1">
                <a:solidFill>
                  <a:srgbClr val="002060"/>
                </a:solidFill>
                <a:cs typeface="Calibri" pitchFamily="34" charset="0"/>
              </a:rPr>
              <a:t>despite treatment </a:t>
            </a:r>
            <a:endParaRPr lang="en-US" b="1" dirty="0">
              <a:solidFill>
                <a:srgbClr val="002060"/>
              </a:solidFill>
              <a:cs typeface="Calibri" pitchFamily="34" charset="0"/>
            </a:endParaRPr>
          </a:p>
        </p:txBody>
      </p:sp>
    </p:spTree>
    <p:extLst>
      <p:ext uri="{BB962C8B-B14F-4D97-AF65-F5344CB8AC3E}">
        <p14:creationId xmlns:p14="http://schemas.microsoft.com/office/powerpoint/2010/main" val="454790344"/>
      </p:ext>
    </p:extLst>
  </p:cSld>
  <p:clrMapOvr>
    <a:masterClrMapping/>
  </p:clrMapOvr>
  <p:transition spd="slow"/>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Title 1"/>
          <p:cNvSpPr>
            <a:spLocks noGrp="1"/>
          </p:cNvSpPr>
          <p:nvPr>
            <p:ph type="ctrTitle"/>
          </p:nvPr>
        </p:nvSpPr>
        <p:spPr/>
        <p:txBody>
          <a:bodyPr/>
          <a:lstStyle/>
          <a:p>
            <a:pPr eaLnBrk="1" hangingPunct="1"/>
            <a:r>
              <a:rPr lang="sr-Latn-RS" altLang="en-US" sz="4000" b="1" dirty="0" smtClean="0">
                <a:solidFill>
                  <a:schemeClr val="accent6">
                    <a:lumMod val="75000"/>
                  </a:schemeClr>
                </a:solidFill>
                <a:cs typeface="Calibri" panose="020F0502020204030204" pitchFamily="34" charset="0"/>
              </a:rPr>
              <a:t>THANK YOU FOR YOUR ATTENTION!</a:t>
            </a:r>
            <a:endParaRPr lang="sr-Latn-CS" altLang="en-US" sz="4000" b="1" dirty="0">
              <a:solidFill>
                <a:schemeClr val="accent6">
                  <a:lumMod val="75000"/>
                </a:schemeClr>
              </a:solidFill>
              <a:cs typeface="Calibri" panose="020F0502020204030204" pitchFamily="34" charset="0"/>
            </a:endParaRPr>
          </a:p>
        </p:txBody>
      </p:sp>
    </p:spTree>
    <p:extLst>
      <p:ext uri="{BB962C8B-B14F-4D97-AF65-F5344CB8AC3E}">
        <p14:creationId xmlns:p14="http://schemas.microsoft.com/office/powerpoint/2010/main" val="4042158169"/>
      </p:ext>
    </p:extLst>
  </p:cSld>
  <p:clrMapOvr>
    <a:masterClrMapping/>
  </p:clrMapOvr>
  <p:transition spd="slow" advTm="3278"/>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1909896" y="764582"/>
            <a:ext cx="8229600" cy="1143000"/>
          </a:xfrm>
        </p:spPr>
        <p:txBody>
          <a:bodyPr>
            <a:normAutofit fontScale="90000"/>
          </a:bodyPr>
          <a:lstStyle/>
          <a:p>
            <a:pPr eaLnBrk="1" hangingPunct="1"/>
            <a:r>
              <a:rPr lang="en" sz="3200" b="1" dirty="0" smtClean="0">
                <a:solidFill>
                  <a:schemeClr val="tx1"/>
                </a:solidFill>
                <a:cs typeface="Arial" panose="020B0604020202020204" pitchFamily="34" charset="0"/>
              </a:rPr>
              <a:t>Pathophysiological mechanisms of respiratory </a:t>
            </a:r>
            <a:r>
              <a:rPr lang="sr-Latn-RS" sz="3200" b="1" dirty="0" smtClean="0">
                <a:solidFill>
                  <a:schemeClr val="tx1"/>
                </a:solidFill>
                <a:cs typeface="Arial" panose="020B0604020202020204" pitchFamily="34" charset="0"/>
              </a:rPr>
              <a:t>failure</a:t>
            </a:r>
            <a:r>
              <a:rPr lang="sr-Cyrl-CS" sz="3200" dirty="0">
                <a:solidFill>
                  <a:schemeClr val="tx1"/>
                </a:solidFill>
                <a:cs typeface="Arial" panose="020B0604020202020204" pitchFamily="34" charset="0"/>
              </a:rPr>
              <a:t/>
            </a:r>
            <a:br>
              <a:rPr lang="sr-Cyrl-CS" sz="3200" dirty="0">
                <a:solidFill>
                  <a:schemeClr val="tx1"/>
                </a:solidFill>
                <a:cs typeface="Arial" panose="020B0604020202020204" pitchFamily="34" charset="0"/>
              </a:rPr>
            </a:br>
            <a:endParaRPr lang="sr-Latn-CS" sz="3200" dirty="0">
              <a:solidFill>
                <a:schemeClr val="tx1"/>
              </a:solidFill>
              <a:cs typeface="Arial" panose="020B0604020202020204" pitchFamily="34" charset="0"/>
            </a:endParaRPr>
          </a:p>
        </p:txBody>
      </p:sp>
      <p:sp>
        <p:nvSpPr>
          <p:cNvPr id="13315" name="Rectangle 3"/>
          <p:cNvSpPr>
            <a:spLocks noGrp="1" noChangeArrowheads="1"/>
          </p:cNvSpPr>
          <p:nvPr>
            <p:ph type="body" idx="1"/>
          </p:nvPr>
        </p:nvSpPr>
        <p:spPr>
          <a:xfrm>
            <a:off x="2024063" y="2468564"/>
            <a:ext cx="8229600" cy="4389437"/>
          </a:xfrm>
        </p:spPr>
        <p:txBody>
          <a:bodyPr>
            <a:normAutofit/>
          </a:bodyPr>
          <a:lstStyle/>
          <a:p>
            <a:pPr marL="609600" indent="-609600">
              <a:buNone/>
            </a:pPr>
            <a:r>
              <a:rPr lang="en" sz="2000" dirty="0" smtClean="0">
                <a:cs typeface="Arial" panose="020B0604020202020204" pitchFamily="34" charset="0"/>
              </a:rPr>
              <a:t>a) </a:t>
            </a:r>
            <a:r>
              <a:rPr lang="en" sz="2000" dirty="0">
                <a:cs typeface="Arial" panose="020B0604020202020204" pitchFamily="34" charset="0"/>
              </a:rPr>
              <a:t>General alveolar hypoventilation</a:t>
            </a:r>
            <a:endParaRPr lang="sr-Latn-CS" sz="2000" dirty="0">
              <a:cs typeface="Arial" panose="020B0604020202020204" pitchFamily="34" charset="0"/>
            </a:endParaRPr>
          </a:p>
          <a:p>
            <a:pPr marL="609600" indent="-609600">
              <a:buNone/>
            </a:pPr>
            <a:r>
              <a:rPr lang="en" sz="2000" dirty="0">
                <a:cs typeface="Arial" panose="020B0604020202020204" pitchFamily="34" charset="0"/>
              </a:rPr>
              <a:t>b) Disorder of the ventilation-perfusion ratio (V/Q):</a:t>
            </a:r>
            <a:endParaRPr lang="sr-Cyrl-CS" sz="2000" dirty="0">
              <a:cs typeface="Arial" panose="020B0604020202020204" pitchFamily="34" charset="0"/>
            </a:endParaRPr>
          </a:p>
          <a:p>
            <a:pPr marL="609600" indent="-609600">
              <a:buNone/>
            </a:pPr>
            <a:r>
              <a:rPr lang="en" sz="2000" dirty="0">
                <a:cs typeface="Arial" panose="020B0604020202020204" pitchFamily="34" charset="0"/>
              </a:rPr>
              <a:t>- shunt effect</a:t>
            </a:r>
            <a:endParaRPr lang="sr-Latn-CS" sz="2000" dirty="0">
              <a:cs typeface="Arial" panose="020B0604020202020204" pitchFamily="34" charset="0"/>
            </a:endParaRPr>
          </a:p>
          <a:p>
            <a:pPr marL="609600" indent="-609600">
              <a:buNone/>
            </a:pPr>
            <a:r>
              <a:rPr lang="en" sz="2000" dirty="0" smtClean="0">
                <a:cs typeface="Arial" panose="020B0604020202020204" pitchFamily="34" charset="0"/>
              </a:rPr>
              <a:t>- </a:t>
            </a:r>
            <a:r>
              <a:rPr lang="sr-Latn-RS" sz="2000" dirty="0" smtClean="0">
                <a:cs typeface="Arial" panose="020B0604020202020204" pitchFamily="34" charset="0"/>
              </a:rPr>
              <a:t>„</a:t>
            </a:r>
            <a:r>
              <a:rPr lang="en" sz="2000" dirty="0" smtClean="0">
                <a:cs typeface="Arial" panose="020B0604020202020204" pitchFamily="34" charset="0"/>
              </a:rPr>
              <a:t>dead space</a:t>
            </a:r>
            <a:r>
              <a:rPr lang="sr-Latn-RS" sz="2000" dirty="0" smtClean="0">
                <a:cs typeface="Arial" panose="020B0604020202020204" pitchFamily="34" charset="0"/>
              </a:rPr>
              <a:t>“</a:t>
            </a:r>
            <a:r>
              <a:rPr lang="en" sz="2000" dirty="0" smtClean="0">
                <a:cs typeface="Arial" panose="020B0604020202020204" pitchFamily="34" charset="0"/>
              </a:rPr>
              <a:t> </a:t>
            </a:r>
            <a:r>
              <a:rPr lang="en" sz="2000" dirty="0">
                <a:cs typeface="Arial" panose="020B0604020202020204" pitchFamily="34" charset="0"/>
              </a:rPr>
              <a:t>effect</a:t>
            </a:r>
            <a:endParaRPr lang="sr-Latn-CS" sz="2000" dirty="0">
              <a:cs typeface="Arial" panose="020B0604020202020204" pitchFamily="34" charset="0"/>
            </a:endParaRPr>
          </a:p>
          <a:p>
            <a:pPr marL="609600" indent="-609600">
              <a:buNone/>
            </a:pPr>
            <a:r>
              <a:rPr lang="en" sz="2000" dirty="0">
                <a:cs typeface="Arial" panose="020B0604020202020204" pitchFamily="34" charset="0"/>
              </a:rPr>
              <a:t>c ) Gas diffusion disorder in the lungs</a:t>
            </a:r>
            <a:endParaRPr lang="sr-Latn-CS" sz="2000" dirty="0">
              <a:cs typeface="Arial" panose="020B0604020202020204" pitchFamily="34" charset="0"/>
            </a:endParaRPr>
          </a:p>
        </p:txBody>
      </p:sp>
    </p:spTree>
    <p:extLst>
      <p:ext uri="{BB962C8B-B14F-4D97-AF65-F5344CB8AC3E}">
        <p14:creationId xmlns:p14="http://schemas.microsoft.com/office/powerpoint/2010/main" val="75568154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1766095" y="466727"/>
            <a:ext cx="8805862" cy="609600"/>
          </a:xfrm>
        </p:spPr>
        <p:txBody>
          <a:bodyPr>
            <a:normAutofit fontScale="90000"/>
          </a:bodyPr>
          <a:lstStyle/>
          <a:p>
            <a:r>
              <a:rPr lang="en" sz="4000" i="1" dirty="0">
                <a:solidFill>
                  <a:srgbClr val="FFC000"/>
                </a:solidFill>
                <a:latin typeface="Comic Sans MS" panose="030F0702030302020204" pitchFamily="66" charset="0"/>
              </a:rPr>
              <a:t>   </a:t>
            </a:r>
            <a:r>
              <a:rPr lang="en" b="1" dirty="0">
                <a:solidFill>
                  <a:schemeClr val="tx1"/>
                </a:solidFill>
                <a:cs typeface="Arial" panose="020B0604020202020204" pitchFamily="34" charset="0"/>
              </a:rPr>
              <a:t>Alveolo-capillary membrane </a:t>
            </a:r>
            <a:endParaRPr lang="en-US" b="1" dirty="0">
              <a:solidFill>
                <a:schemeClr val="tx1"/>
              </a:solidFill>
              <a:cs typeface="Arial" panose="020B0604020202020204" pitchFamily="34" charset="0"/>
            </a:endParaRPr>
          </a:p>
        </p:txBody>
      </p:sp>
      <p:sp>
        <p:nvSpPr>
          <p:cNvPr id="8195" name="AutoShape 4"/>
          <p:cNvSpPr>
            <a:spLocks noChangeArrowheads="1"/>
          </p:cNvSpPr>
          <p:nvPr/>
        </p:nvSpPr>
        <p:spPr bwMode="auto">
          <a:xfrm>
            <a:off x="5907089" y="2066925"/>
            <a:ext cx="301625" cy="293688"/>
          </a:xfrm>
          <a:prstGeom prst="downArrow">
            <a:avLst>
              <a:gd name="adj1" fmla="val 50000"/>
              <a:gd name="adj2" fmla="val 25000"/>
            </a:avLst>
          </a:prstGeom>
          <a:solidFill>
            <a:schemeClr val="accent2"/>
          </a:solidFill>
          <a:ln w="9525">
            <a:solidFill>
              <a:schemeClr val="bg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
        <p:nvSpPr>
          <p:cNvPr id="8196" name="AutoShape 5"/>
          <p:cNvSpPr>
            <a:spLocks noChangeArrowheads="1"/>
          </p:cNvSpPr>
          <p:nvPr/>
        </p:nvSpPr>
        <p:spPr bwMode="auto">
          <a:xfrm>
            <a:off x="5901681" y="2666422"/>
            <a:ext cx="301625" cy="293688"/>
          </a:xfrm>
          <a:prstGeom prst="downArrow">
            <a:avLst>
              <a:gd name="adj1" fmla="val 50000"/>
              <a:gd name="adj2" fmla="val 25000"/>
            </a:avLst>
          </a:prstGeom>
          <a:solidFill>
            <a:schemeClr val="accent2"/>
          </a:solidFill>
          <a:ln w="9525">
            <a:solidFill>
              <a:schemeClr val="bg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
        <p:nvSpPr>
          <p:cNvPr id="8197" name="AutoShape 6"/>
          <p:cNvSpPr>
            <a:spLocks noChangeArrowheads="1"/>
          </p:cNvSpPr>
          <p:nvPr/>
        </p:nvSpPr>
        <p:spPr bwMode="auto">
          <a:xfrm>
            <a:off x="5904616" y="4306095"/>
            <a:ext cx="301625" cy="293688"/>
          </a:xfrm>
          <a:prstGeom prst="downArrow">
            <a:avLst>
              <a:gd name="adj1" fmla="val 50000"/>
              <a:gd name="adj2" fmla="val 25000"/>
            </a:avLst>
          </a:prstGeom>
          <a:solidFill>
            <a:schemeClr val="accent2"/>
          </a:solidFill>
          <a:ln w="9525">
            <a:solidFill>
              <a:schemeClr val="bg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
        <p:nvSpPr>
          <p:cNvPr id="8198" name="AutoShape 7"/>
          <p:cNvSpPr>
            <a:spLocks noChangeArrowheads="1"/>
          </p:cNvSpPr>
          <p:nvPr/>
        </p:nvSpPr>
        <p:spPr bwMode="auto">
          <a:xfrm>
            <a:off x="5907089" y="4857750"/>
            <a:ext cx="301625" cy="293688"/>
          </a:xfrm>
          <a:prstGeom prst="downArrow">
            <a:avLst>
              <a:gd name="adj1" fmla="val 50000"/>
              <a:gd name="adj2" fmla="val 25000"/>
            </a:avLst>
          </a:prstGeom>
          <a:solidFill>
            <a:schemeClr val="accent2"/>
          </a:solidFill>
          <a:ln w="9525">
            <a:solidFill>
              <a:schemeClr val="bg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
        <p:nvSpPr>
          <p:cNvPr id="8199" name="AutoShape 8"/>
          <p:cNvSpPr>
            <a:spLocks noChangeArrowheads="1"/>
          </p:cNvSpPr>
          <p:nvPr/>
        </p:nvSpPr>
        <p:spPr bwMode="auto">
          <a:xfrm>
            <a:off x="5916992" y="3487923"/>
            <a:ext cx="301625" cy="293688"/>
          </a:xfrm>
          <a:prstGeom prst="downArrow">
            <a:avLst>
              <a:gd name="adj1" fmla="val 50000"/>
              <a:gd name="adj2" fmla="val 25000"/>
            </a:avLst>
          </a:prstGeom>
          <a:solidFill>
            <a:schemeClr val="accent2"/>
          </a:solidFill>
          <a:ln w="9525">
            <a:solidFill>
              <a:schemeClr val="bg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
        <p:nvSpPr>
          <p:cNvPr id="17417" name="Rectangle 9"/>
          <p:cNvSpPr>
            <a:spLocks noChangeArrowheads="1"/>
          </p:cNvSpPr>
          <p:nvPr/>
        </p:nvSpPr>
        <p:spPr bwMode="auto">
          <a:xfrm>
            <a:off x="4524376" y="1714500"/>
            <a:ext cx="2938463" cy="369888"/>
          </a:xfrm>
          <a:prstGeom prst="rect">
            <a:avLst/>
          </a:prstGeom>
          <a:noFill/>
          <a:ln w="9525">
            <a:noFill/>
            <a:miter lim="800000"/>
            <a:headEnd/>
            <a:tailEnd/>
          </a:ln>
          <a:effectLst/>
        </p:spPr>
        <p:txBody>
          <a:bodyPr wrap="none">
            <a:spAutoFit/>
          </a:bodyPr>
          <a:lstStyle/>
          <a:p>
            <a:pPr>
              <a:defRPr/>
            </a:pPr>
            <a:r>
              <a:rPr lang="en" b="1" dirty="0">
                <a:solidFill>
                  <a:srgbClr val="FFC000"/>
                </a:solidFill>
                <a:effectLst>
                  <a:outerShdw blurRad="38100" dist="38100" dir="2700000" algn="tl">
                    <a:srgbClr val="000000"/>
                  </a:outerShdw>
                </a:effectLst>
              </a:rPr>
              <a:t>      </a:t>
            </a:r>
            <a:r>
              <a:rPr lang="en" b="1" dirty="0"/>
              <a:t>Pulmonary surfactant</a:t>
            </a:r>
            <a:endParaRPr lang="en-US" b="1" dirty="0">
              <a:latin typeface="Comic Sans MS" pitchFamily="66" charset="0"/>
            </a:endParaRPr>
          </a:p>
        </p:txBody>
      </p:sp>
      <p:sp>
        <p:nvSpPr>
          <p:cNvPr id="17418" name="Rectangle 10"/>
          <p:cNvSpPr>
            <a:spLocks noChangeArrowheads="1"/>
          </p:cNvSpPr>
          <p:nvPr/>
        </p:nvSpPr>
        <p:spPr bwMode="auto">
          <a:xfrm>
            <a:off x="4667250" y="2357439"/>
            <a:ext cx="2738438" cy="369887"/>
          </a:xfrm>
          <a:prstGeom prst="rect">
            <a:avLst/>
          </a:prstGeom>
          <a:noFill/>
          <a:ln w="9525">
            <a:noFill/>
            <a:miter lim="800000"/>
            <a:headEnd/>
            <a:tailEnd/>
          </a:ln>
          <a:effectLst/>
        </p:spPr>
        <p:txBody>
          <a:bodyPr wrap="none">
            <a:spAutoFit/>
          </a:bodyPr>
          <a:lstStyle/>
          <a:p>
            <a:pPr>
              <a:defRPr/>
            </a:pPr>
            <a:r>
              <a:rPr lang="en" b="1" dirty="0">
                <a:solidFill>
                  <a:srgbClr val="FFC000"/>
                </a:solidFill>
                <a:effectLst>
                  <a:outerShdw blurRad="38100" dist="38100" dir="2700000" algn="tl">
                    <a:srgbClr val="000000"/>
                  </a:outerShdw>
                </a:effectLst>
                <a:latin typeface="Comic Sans MS" pitchFamily="66" charset="0"/>
              </a:rPr>
              <a:t>  </a:t>
            </a:r>
            <a:r>
              <a:rPr lang="en" b="1" dirty="0">
                <a:cs typeface="Arial" pitchFamily="34" charset="0"/>
              </a:rPr>
              <a:t>Alveolar epithelium</a:t>
            </a:r>
            <a:endParaRPr lang="en-US" b="1" dirty="0">
              <a:cs typeface="Arial" pitchFamily="34" charset="0"/>
            </a:endParaRPr>
          </a:p>
        </p:txBody>
      </p:sp>
      <p:sp>
        <p:nvSpPr>
          <p:cNvPr id="17419" name="Rectangle 11"/>
          <p:cNvSpPr>
            <a:spLocks noChangeArrowheads="1"/>
          </p:cNvSpPr>
          <p:nvPr/>
        </p:nvSpPr>
        <p:spPr bwMode="auto">
          <a:xfrm>
            <a:off x="4878386" y="2895600"/>
            <a:ext cx="2362200" cy="646113"/>
          </a:xfrm>
          <a:prstGeom prst="rect">
            <a:avLst/>
          </a:prstGeom>
          <a:noFill/>
          <a:ln w="9525">
            <a:noFill/>
            <a:miter lim="800000"/>
            <a:headEnd/>
            <a:tailEnd/>
          </a:ln>
          <a:effectLst/>
        </p:spPr>
        <p:txBody>
          <a:bodyPr>
            <a:spAutoFit/>
          </a:bodyPr>
          <a:lstStyle/>
          <a:p>
            <a:pPr>
              <a:defRPr/>
            </a:pPr>
            <a:r>
              <a:rPr lang="en" b="1" dirty="0">
                <a:solidFill>
                  <a:schemeClr val="accent1"/>
                </a:solidFill>
                <a:effectLst>
                  <a:outerShdw blurRad="38100" dist="38100" dir="2700000" algn="tl">
                    <a:srgbClr val="000000"/>
                  </a:outerShdw>
                </a:effectLst>
              </a:rPr>
              <a:t>     </a:t>
            </a:r>
            <a:r>
              <a:rPr lang="sr-Latn-RS" b="1" dirty="0" smtClean="0">
                <a:solidFill>
                  <a:schemeClr val="accent1"/>
                </a:solidFill>
                <a:effectLst>
                  <a:outerShdw blurRad="38100" dist="38100" dir="2700000" algn="tl">
                    <a:srgbClr val="000000"/>
                  </a:outerShdw>
                </a:effectLst>
              </a:rPr>
              <a:t>  </a:t>
            </a:r>
            <a:r>
              <a:rPr lang="en" b="1" dirty="0" smtClean="0">
                <a:solidFill>
                  <a:schemeClr val="accent1"/>
                </a:solidFill>
                <a:effectLst>
                  <a:outerShdw blurRad="38100" dist="38100" dir="2700000" algn="tl">
                    <a:srgbClr val="000000"/>
                  </a:outerShdw>
                </a:effectLst>
              </a:rPr>
              <a:t>  </a:t>
            </a:r>
            <a:r>
              <a:rPr lang="en" b="1" dirty="0"/>
              <a:t>Alveolar</a:t>
            </a:r>
          </a:p>
          <a:p>
            <a:pPr>
              <a:defRPr/>
            </a:pPr>
            <a:r>
              <a:rPr lang="sr-Latn-RS" b="1" dirty="0" smtClean="0"/>
              <a:t>       </a:t>
            </a:r>
            <a:r>
              <a:rPr lang="en" b="1" dirty="0" smtClean="0"/>
              <a:t>interstitium</a:t>
            </a:r>
            <a:r>
              <a:rPr lang="en" b="1" dirty="0" smtClean="0">
                <a:latin typeface="Comic Sans MS" pitchFamily="66" charset="0"/>
              </a:rPr>
              <a:t> </a:t>
            </a:r>
            <a:endParaRPr lang="en-US" b="1" dirty="0">
              <a:latin typeface="Comic Sans MS" pitchFamily="66" charset="0"/>
            </a:endParaRPr>
          </a:p>
        </p:txBody>
      </p:sp>
      <p:sp>
        <p:nvSpPr>
          <p:cNvPr id="17420" name="Rectangle 12"/>
          <p:cNvSpPr>
            <a:spLocks noChangeArrowheads="1"/>
          </p:cNvSpPr>
          <p:nvPr/>
        </p:nvSpPr>
        <p:spPr bwMode="auto">
          <a:xfrm>
            <a:off x="5029200" y="3720307"/>
            <a:ext cx="2825053" cy="646113"/>
          </a:xfrm>
          <a:prstGeom prst="rect">
            <a:avLst/>
          </a:prstGeom>
          <a:noFill/>
          <a:ln w="9525">
            <a:noFill/>
            <a:miter lim="800000"/>
            <a:headEnd/>
            <a:tailEnd/>
          </a:ln>
          <a:effectLst/>
        </p:spPr>
        <p:txBody>
          <a:bodyPr wrap="square">
            <a:spAutoFit/>
          </a:bodyPr>
          <a:lstStyle/>
          <a:p>
            <a:pPr>
              <a:defRPr/>
            </a:pPr>
            <a:r>
              <a:rPr lang="en" b="1" dirty="0">
                <a:solidFill>
                  <a:srgbClr val="FFC000"/>
                </a:solidFill>
                <a:effectLst>
                  <a:outerShdw blurRad="38100" dist="38100" dir="2700000" algn="tl">
                    <a:srgbClr val="000000"/>
                  </a:outerShdw>
                </a:effectLst>
                <a:latin typeface="Comic Sans MS" pitchFamily="66" charset="0"/>
              </a:rPr>
              <a:t>    </a:t>
            </a:r>
            <a:r>
              <a:rPr lang="sr-Latn-RS" b="1" dirty="0" smtClean="0">
                <a:solidFill>
                  <a:srgbClr val="FFC000"/>
                </a:solidFill>
                <a:effectLst>
                  <a:outerShdw blurRad="38100" dist="38100" dir="2700000" algn="tl">
                    <a:srgbClr val="000000"/>
                  </a:outerShdw>
                </a:effectLst>
                <a:latin typeface="Comic Sans MS" pitchFamily="66" charset="0"/>
              </a:rPr>
              <a:t> </a:t>
            </a:r>
            <a:r>
              <a:rPr lang="en" b="1" dirty="0" smtClean="0">
                <a:cs typeface="Arial" pitchFamily="34" charset="0"/>
              </a:rPr>
              <a:t>Capillary</a:t>
            </a:r>
            <a:endParaRPr lang="en" b="1" dirty="0">
              <a:cs typeface="Arial" pitchFamily="34" charset="0"/>
            </a:endParaRPr>
          </a:p>
          <a:p>
            <a:pPr>
              <a:defRPr/>
            </a:pPr>
            <a:r>
              <a:rPr lang="sr-Latn-RS" b="1" dirty="0" smtClean="0">
                <a:cs typeface="Arial" pitchFamily="34" charset="0"/>
              </a:rPr>
              <a:t>    </a:t>
            </a:r>
            <a:r>
              <a:rPr lang="en" b="1" dirty="0" smtClean="0">
                <a:cs typeface="Arial" pitchFamily="34" charset="0"/>
              </a:rPr>
              <a:t>endothelium</a:t>
            </a:r>
            <a:endParaRPr lang="en-US" b="1" dirty="0">
              <a:cs typeface="Arial" pitchFamily="34" charset="0"/>
            </a:endParaRPr>
          </a:p>
        </p:txBody>
      </p:sp>
      <p:sp>
        <p:nvSpPr>
          <p:cNvPr id="17421" name="Rectangle 13"/>
          <p:cNvSpPr>
            <a:spLocks noChangeArrowheads="1"/>
          </p:cNvSpPr>
          <p:nvPr/>
        </p:nvSpPr>
        <p:spPr bwMode="auto">
          <a:xfrm>
            <a:off x="5443999" y="4477616"/>
            <a:ext cx="1184940" cy="369332"/>
          </a:xfrm>
          <a:prstGeom prst="rect">
            <a:avLst/>
          </a:prstGeom>
          <a:noFill/>
          <a:ln w="9525">
            <a:noFill/>
            <a:miter lim="800000"/>
            <a:headEnd/>
            <a:tailEnd/>
          </a:ln>
          <a:effectLst/>
        </p:spPr>
        <p:txBody>
          <a:bodyPr wrap="none">
            <a:spAutoFit/>
          </a:bodyPr>
          <a:lstStyle/>
          <a:p>
            <a:pPr>
              <a:defRPr/>
            </a:pPr>
            <a:r>
              <a:rPr lang="en" b="1" dirty="0">
                <a:solidFill>
                  <a:schemeClr val="accent1"/>
                </a:solidFill>
                <a:effectLst>
                  <a:outerShdw blurRad="38100" dist="38100" dir="2700000" algn="tl">
                    <a:srgbClr val="000000"/>
                  </a:outerShdw>
                </a:effectLst>
              </a:rPr>
              <a:t>  </a:t>
            </a:r>
            <a:r>
              <a:rPr lang="en" b="1" dirty="0"/>
              <a:t>Plasma</a:t>
            </a:r>
            <a:endParaRPr lang="en-US" b="1" dirty="0">
              <a:latin typeface="Comic Sans MS" pitchFamily="66" charset="0"/>
            </a:endParaRPr>
          </a:p>
        </p:txBody>
      </p:sp>
      <p:sp>
        <p:nvSpPr>
          <p:cNvPr id="17422" name="Rectangle 14"/>
          <p:cNvSpPr>
            <a:spLocks noChangeArrowheads="1"/>
          </p:cNvSpPr>
          <p:nvPr/>
        </p:nvSpPr>
        <p:spPr bwMode="auto">
          <a:xfrm>
            <a:off x="5365106" y="4828381"/>
            <a:ext cx="1676400" cy="646113"/>
          </a:xfrm>
          <a:prstGeom prst="rect">
            <a:avLst/>
          </a:prstGeom>
          <a:noFill/>
          <a:ln w="9525">
            <a:noFill/>
            <a:miter lim="800000"/>
            <a:headEnd/>
            <a:tailEnd/>
          </a:ln>
          <a:effectLst/>
        </p:spPr>
        <p:txBody>
          <a:bodyPr>
            <a:spAutoFit/>
          </a:bodyPr>
          <a:lstStyle/>
          <a:p>
            <a:pPr>
              <a:defRPr/>
            </a:pPr>
            <a:r>
              <a:rPr lang="en" b="1" dirty="0">
                <a:effectLst>
                  <a:outerShdw blurRad="38100" dist="38100" dir="2700000" algn="tl">
                    <a:srgbClr val="000000"/>
                  </a:outerShdw>
                </a:effectLst>
                <a:latin typeface="Comic Sans MS" pitchFamily="66" charset="0"/>
              </a:rPr>
              <a:t>    </a:t>
            </a:r>
            <a:r>
              <a:rPr lang="en" b="1" dirty="0">
                <a:cs typeface="Arial" pitchFamily="34" charset="0"/>
              </a:rPr>
              <a:t>Erythrocytes</a:t>
            </a:r>
            <a:endParaRPr lang="en-US" b="1" dirty="0">
              <a:cs typeface="Arial" pitchFamily="34" charset="0"/>
            </a:endParaRPr>
          </a:p>
        </p:txBody>
      </p:sp>
      <p:sp>
        <p:nvSpPr>
          <p:cNvPr id="8206" name="AutoShape 16"/>
          <p:cNvSpPr>
            <a:spLocks noChangeArrowheads="1"/>
          </p:cNvSpPr>
          <p:nvPr/>
        </p:nvSpPr>
        <p:spPr bwMode="auto">
          <a:xfrm>
            <a:off x="5907088" y="5538788"/>
            <a:ext cx="301625" cy="293687"/>
          </a:xfrm>
          <a:prstGeom prst="downArrow">
            <a:avLst>
              <a:gd name="adj1" fmla="val 50000"/>
              <a:gd name="adj2" fmla="val 25000"/>
            </a:avLst>
          </a:prstGeom>
          <a:solidFill>
            <a:schemeClr val="accent2"/>
          </a:solidFill>
          <a:ln w="9525">
            <a:solidFill>
              <a:schemeClr val="bg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
        <p:nvSpPr>
          <p:cNvPr id="17425" name="Rectangle 17"/>
          <p:cNvSpPr>
            <a:spLocks noChangeArrowheads="1"/>
          </p:cNvSpPr>
          <p:nvPr/>
        </p:nvSpPr>
        <p:spPr bwMode="auto">
          <a:xfrm>
            <a:off x="5135421" y="5816361"/>
            <a:ext cx="1802096" cy="369332"/>
          </a:xfrm>
          <a:prstGeom prst="rect">
            <a:avLst/>
          </a:prstGeom>
          <a:noFill/>
          <a:ln w="9525">
            <a:noFill/>
            <a:miter lim="800000"/>
            <a:headEnd/>
            <a:tailEnd/>
          </a:ln>
          <a:effectLst/>
        </p:spPr>
        <p:txBody>
          <a:bodyPr wrap="none">
            <a:spAutoFit/>
          </a:bodyPr>
          <a:lstStyle/>
          <a:p>
            <a:pPr>
              <a:defRPr/>
            </a:pPr>
            <a:r>
              <a:rPr lang="en" b="1" dirty="0">
                <a:solidFill>
                  <a:srgbClr val="FFC000"/>
                </a:solidFill>
                <a:effectLst>
                  <a:outerShdw blurRad="38100" dist="38100" dir="2700000" algn="tl">
                    <a:srgbClr val="000000"/>
                  </a:outerShdw>
                </a:effectLst>
              </a:rPr>
              <a:t>   </a:t>
            </a:r>
            <a:r>
              <a:rPr lang="sr-Latn-RS" b="1" dirty="0" smtClean="0">
                <a:solidFill>
                  <a:srgbClr val="FFC000"/>
                </a:solidFill>
                <a:effectLst>
                  <a:outerShdw blurRad="38100" dist="38100" dir="2700000" algn="tl">
                    <a:srgbClr val="000000"/>
                  </a:outerShdw>
                </a:effectLst>
              </a:rPr>
              <a:t> </a:t>
            </a:r>
            <a:r>
              <a:rPr lang="en" b="1" dirty="0" smtClean="0"/>
              <a:t>Hemoglobin</a:t>
            </a:r>
            <a:endParaRPr lang="en-US" b="1" dirty="0">
              <a:latin typeface="Comic Sans MS" pitchFamily="66" charset="0"/>
            </a:endParaRPr>
          </a:p>
        </p:txBody>
      </p:sp>
      <p:sp>
        <p:nvSpPr>
          <p:cNvPr id="19472" name="Text Box 18"/>
          <p:cNvSpPr txBox="1">
            <a:spLocks noChangeArrowheads="1"/>
          </p:cNvSpPr>
          <p:nvPr/>
        </p:nvSpPr>
        <p:spPr bwMode="auto">
          <a:xfrm>
            <a:off x="6172200" y="2105026"/>
            <a:ext cx="18415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sz="1000"/>
          </a:p>
        </p:txBody>
      </p:sp>
      <p:pic>
        <p:nvPicPr>
          <p:cNvPr id="19473" name="Picture 6"/>
          <p:cNvPicPr>
            <a:picLocks noGrp="1" noChangeAspect="1" noChangeArrowheads="1"/>
          </p:cNvPicPr>
          <p:nvPr>
            <p:ph sz="half" idx="4294967295"/>
          </p:nvPr>
        </p:nvPicPr>
        <p:blipFill>
          <a:blip r:embed="rId2">
            <a:extLst>
              <a:ext uri="{28A0092B-C50C-407E-A947-70E740481C1C}">
                <a14:useLocalDpi xmlns:a14="http://schemas.microsoft.com/office/drawing/2010/main" val="0"/>
              </a:ext>
            </a:extLst>
          </a:blip>
          <a:srcRect/>
          <a:stretch>
            <a:fillRect/>
          </a:stretch>
        </p:blipFill>
        <p:spPr>
          <a:xfrm>
            <a:off x="1643525" y="1714499"/>
            <a:ext cx="3048000" cy="4191000"/>
          </a:xfrm>
          <a:noFill/>
        </p:spPr>
      </p:pic>
      <p:sp>
        <p:nvSpPr>
          <p:cNvPr id="19" name="Oval 18"/>
          <p:cNvSpPr/>
          <p:nvPr/>
        </p:nvSpPr>
        <p:spPr>
          <a:xfrm>
            <a:off x="1630944" y="2667000"/>
            <a:ext cx="685800" cy="45720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0" name="Oval 19"/>
          <p:cNvSpPr/>
          <p:nvPr/>
        </p:nvSpPr>
        <p:spPr>
          <a:xfrm>
            <a:off x="1526614" y="1647825"/>
            <a:ext cx="990600" cy="83820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1" name="Oval 20"/>
          <p:cNvSpPr/>
          <p:nvPr/>
        </p:nvSpPr>
        <p:spPr>
          <a:xfrm>
            <a:off x="2485487" y="2017317"/>
            <a:ext cx="838200" cy="38100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2" name="Oval 21"/>
          <p:cNvSpPr/>
          <p:nvPr/>
        </p:nvSpPr>
        <p:spPr>
          <a:xfrm>
            <a:off x="3461799" y="1738314"/>
            <a:ext cx="1295400" cy="60960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4" name="Oval 23"/>
          <p:cNvSpPr/>
          <p:nvPr/>
        </p:nvSpPr>
        <p:spPr>
          <a:xfrm>
            <a:off x="3580606" y="2667000"/>
            <a:ext cx="838200" cy="45720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19479" name="Picture 2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43800" y="1752600"/>
            <a:ext cx="3352800" cy="315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7" name="Straight Arrow Connector 26"/>
          <p:cNvCxnSpPr>
            <a:cxnSpLocks noChangeShapeType="1"/>
          </p:cNvCxnSpPr>
          <p:nvPr/>
        </p:nvCxnSpPr>
        <p:spPr bwMode="auto">
          <a:xfrm rot="10800000">
            <a:off x="9448800" y="3657600"/>
            <a:ext cx="381000" cy="304800"/>
          </a:xfrm>
          <a:prstGeom prst="straightConnector1">
            <a:avLst/>
          </a:prstGeom>
          <a:noFill/>
          <a:ln w="25400" algn="ctr">
            <a:solidFill>
              <a:srgbClr val="FF0000"/>
            </a:solidFill>
            <a:round/>
            <a:headEnd/>
            <a:tailEnd type="arrow" w="med" len="med"/>
          </a:ln>
          <a:extLst>
            <a:ext uri="{909E8E84-426E-40DD-AFC4-6F175D3DCCD1}">
              <a14:hiddenFill xmlns:a14="http://schemas.microsoft.com/office/drawing/2010/main">
                <a:noFill/>
              </a14:hiddenFill>
            </a:ext>
          </a:extLst>
        </p:spPr>
      </p:cxnSp>
      <p:cxnSp>
        <p:nvCxnSpPr>
          <p:cNvPr id="30" name="Straight Arrow Connector 29"/>
          <p:cNvCxnSpPr>
            <a:cxnSpLocks noChangeShapeType="1"/>
          </p:cNvCxnSpPr>
          <p:nvPr/>
        </p:nvCxnSpPr>
        <p:spPr bwMode="auto">
          <a:xfrm rot="5400000" flipH="1" flipV="1">
            <a:off x="8991600" y="3962400"/>
            <a:ext cx="457200" cy="304800"/>
          </a:xfrm>
          <a:prstGeom prst="straightConnector1">
            <a:avLst/>
          </a:prstGeom>
          <a:noFill/>
          <a:ln w="25400" algn="ctr">
            <a:solidFill>
              <a:srgbClr val="FF0000"/>
            </a:solidFill>
            <a:round/>
            <a:headEnd/>
            <a:tailEnd type="arrow" w="med" len="me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307127681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7" presetClass="entr" presetSubtype="0" fill="hold" nodeType="clickEffect">
                                  <p:stCondLst>
                                    <p:cond delay="0"/>
                                  </p:stCondLst>
                                  <p:childTnLst>
                                    <p:set>
                                      <p:cBhvr>
                                        <p:cTn id="6" dur="1" fill="hold">
                                          <p:stCondLst>
                                            <p:cond delay="0"/>
                                          </p:stCondLst>
                                        </p:cTn>
                                        <p:tgtEl>
                                          <p:spTgt spid="17417">
                                            <p:txEl>
                                              <p:pRg st="0" end="0"/>
                                            </p:txEl>
                                          </p:spTgt>
                                        </p:tgtEl>
                                        <p:attrNameLst>
                                          <p:attrName>style.visibility</p:attrName>
                                        </p:attrNameLst>
                                      </p:cBhvr>
                                      <p:to>
                                        <p:strVal val="visible"/>
                                      </p:to>
                                    </p:set>
                                    <p:animEffect transition="in" filter="fade">
                                      <p:cBhvr>
                                        <p:cTn id="7" dur="1000"/>
                                        <p:tgtEl>
                                          <p:spTgt spid="17417">
                                            <p:txEl>
                                              <p:pRg st="0" end="0"/>
                                            </p:txEl>
                                          </p:spTgt>
                                        </p:tgtEl>
                                      </p:cBhvr>
                                    </p:animEffect>
                                    <p:anim calcmode="lin" valueType="num">
                                      <p:cBhvr>
                                        <p:cTn id="8" dur="1000" fill="hold"/>
                                        <p:tgtEl>
                                          <p:spTgt spid="1741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741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fade">
                                      <p:cBhvr>
                                        <p:cTn id="14" dur="1000"/>
                                        <p:tgtEl>
                                          <p:spTgt spid="19"/>
                                        </p:tgtEl>
                                      </p:cBhvr>
                                    </p:animEffect>
                                    <p:anim calcmode="lin" valueType="num">
                                      <p:cBhvr>
                                        <p:cTn id="15" dur="1000" fill="hold"/>
                                        <p:tgtEl>
                                          <p:spTgt spid="19"/>
                                        </p:tgtEl>
                                        <p:attrNameLst>
                                          <p:attrName>ppt_x</p:attrName>
                                        </p:attrNameLst>
                                      </p:cBhvr>
                                      <p:tavLst>
                                        <p:tav tm="0">
                                          <p:val>
                                            <p:strVal val="#ppt_x"/>
                                          </p:val>
                                        </p:tav>
                                        <p:tav tm="100000">
                                          <p:val>
                                            <p:strVal val="#ppt_x"/>
                                          </p:val>
                                        </p:tav>
                                      </p:tavLst>
                                    </p:anim>
                                    <p:anim calcmode="lin" valueType="num">
                                      <p:cBhvr>
                                        <p:cTn id="16"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7" presetClass="entr" presetSubtype="0" fill="hold" grpId="0" nodeType="clickEffect">
                                  <p:stCondLst>
                                    <p:cond delay="0"/>
                                  </p:stCondLst>
                                  <p:childTnLst>
                                    <p:set>
                                      <p:cBhvr>
                                        <p:cTn id="20" dur="1" fill="hold">
                                          <p:stCondLst>
                                            <p:cond delay="0"/>
                                          </p:stCondLst>
                                        </p:cTn>
                                        <p:tgtEl>
                                          <p:spTgt spid="8195"/>
                                        </p:tgtEl>
                                        <p:attrNameLst>
                                          <p:attrName>style.visibility</p:attrName>
                                        </p:attrNameLst>
                                      </p:cBhvr>
                                      <p:to>
                                        <p:strVal val="visible"/>
                                      </p:to>
                                    </p:set>
                                    <p:animEffect transition="in" filter="fade">
                                      <p:cBhvr>
                                        <p:cTn id="21" dur="1000"/>
                                        <p:tgtEl>
                                          <p:spTgt spid="8195"/>
                                        </p:tgtEl>
                                      </p:cBhvr>
                                    </p:animEffect>
                                    <p:anim calcmode="lin" valueType="num">
                                      <p:cBhvr>
                                        <p:cTn id="22" dur="1000" fill="hold"/>
                                        <p:tgtEl>
                                          <p:spTgt spid="8195"/>
                                        </p:tgtEl>
                                        <p:attrNameLst>
                                          <p:attrName>ppt_x</p:attrName>
                                        </p:attrNameLst>
                                      </p:cBhvr>
                                      <p:tavLst>
                                        <p:tav tm="0">
                                          <p:val>
                                            <p:strVal val="#ppt_x"/>
                                          </p:val>
                                        </p:tav>
                                        <p:tav tm="100000">
                                          <p:val>
                                            <p:strVal val="#ppt_x"/>
                                          </p:val>
                                        </p:tav>
                                      </p:tavLst>
                                    </p:anim>
                                    <p:anim calcmode="lin" valueType="num">
                                      <p:cBhvr>
                                        <p:cTn id="23" dur="1000" fill="hold"/>
                                        <p:tgtEl>
                                          <p:spTgt spid="8195"/>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47" presetClass="entr" presetSubtype="0" fill="hold" grpId="0" nodeType="clickEffect">
                                  <p:stCondLst>
                                    <p:cond delay="0"/>
                                  </p:stCondLst>
                                  <p:childTnLst>
                                    <p:set>
                                      <p:cBhvr>
                                        <p:cTn id="27" dur="1" fill="hold">
                                          <p:stCondLst>
                                            <p:cond delay="0"/>
                                          </p:stCondLst>
                                        </p:cTn>
                                        <p:tgtEl>
                                          <p:spTgt spid="17418"/>
                                        </p:tgtEl>
                                        <p:attrNameLst>
                                          <p:attrName>style.visibility</p:attrName>
                                        </p:attrNameLst>
                                      </p:cBhvr>
                                      <p:to>
                                        <p:strVal val="visible"/>
                                      </p:to>
                                    </p:set>
                                    <p:animEffect transition="in" filter="fade">
                                      <p:cBhvr>
                                        <p:cTn id="28" dur="1000"/>
                                        <p:tgtEl>
                                          <p:spTgt spid="17418"/>
                                        </p:tgtEl>
                                      </p:cBhvr>
                                    </p:animEffect>
                                    <p:anim calcmode="lin" valueType="num">
                                      <p:cBhvr>
                                        <p:cTn id="29" dur="1000" fill="hold"/>
                                        <p:tgtEl>
                                          <p:spTgt spid="17418"/>
                                        </p:tgtEl>
                                        <p:attrNameLst>
                                          <p:attrName>ppt_x</p:attrName>
                                        </p:attrNameLst>
                                      </p:cBhvr>
                                      <p:tavLst>
                                        <p:tav tm="0">
                                          <p:val>
                                            <p:strVal val="#ppt_x"/>
                                          </p:val>
                                        </p:tav>
                                        <p:tav tm="100000">
                                          <p:val>
                                            <p:strVal val="#ppt_x"/>
                                          </p:val>
                                        </p:tav>
                                      </p:tavLst>
                                    </p:anim>
                                    <p:anim calcmode="lin" valueType="num">
                                      <p:cBhvr>
                                        <p:cTn id="30" dur="1000" fill="hold"/>
                                        <p:tgtEl>
                                          <p:spTgt spid="17418"/>
                                        </p:tgtEl>
                                        <p:attrNameLst>
                                          <p:attrName>ppt_y</p:attrName>
                                        </p:attrNameLst>
                                      </p:cBhvr>
                                      <p:tavLst>
                                        <p:tav tm="0">
                                          <p:val>
                                            <p:strVal val="#ppt_y-.1"/>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47" presetClass="entr" presetSubtype="0" fill="hold" grpId="0" nodeType="click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1000"/>
                                        <p:tgtEl>
                                          <p:spTgt spid="20"/>
                                        </p:tgtEl>
                                      </p:cBhvr>
                                    </p:animEffect>
                                    <p:anim calcmode="lin" valueType="num">
                                      <p:cBhvr>
                                        <p:cTn id="36" dur="1000" fill="hold"/>
                                        <p:tgtEl>
                                          <p:spTgt spid="20"/>
                                        </p:tgtEl>
                                        <p:attrNameLst>
                                          <p:attrName>ppt_x</p:attrName>
                                        </p:attrNameLst>
                                      </p:cBhvr>
                                      <p:tavLst>
                                        <p:tav tm="0">
                                          <p:val>
                                            <p:strVal val="#ppt_x"/>
                                          </p:val>
                                        </p:tav>
                                        <p:tav tm="100000">
                                          <p:val>
                                            <p:strVal val="#ppt_x"/>
                                          </p:val>
                                        </p:tav>
                                      </p:tavLst>
                                    </p:anim>
                                    <p:anim calcmode="lin" valueType="num">
                                      <p:cBhvr>
                                        <p:cTn id="37"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38" fill="hold" nodeType="clickPar">
                      <p:stCondLst>
                        <p:cond delay="indefinite"/>
                      </p:stCondLst>
                      <p:childTnLst>
                        <p:par>
                          <p:cTn id="39" fill="hold" nodeType="withGroup">
                            <p:stCondLst>
                              <p:cond delay="0"/>
                            </p:stCondLst>
                            <p:childTnLst>
                              <p:par>
                                <p:cTn id="40" presetID="47" presetClass="entr" presetSubtype="0" fill="hold" grpId="0" nodeType="clickEffect">
                                  <p:stCondLst>
                                    <p:cond delay="0"/>
                                  </p:stCondLst>
                                  <p:childTnLst>
                                    <p:set>
                                      <p:cBhvr>
                                        <p:cTn id="41" dur="1" fill="hold">
                                          <p:stCondLst>
                                            <p:cond delay="0"/>
                                          </p:stCondLst>
                                        </p:cTn>
                                        <p:tgtEl>
                                          <p:spTgt spid="8196"/>
                                        </p:tgtEl>
                                        <p:attrNameLst>
                                          <p:attrName>style.visibility</p:attrName>
                                        </p:attrNameLst>
                                      </p:cBhvr>
                                      <p:to>
                                        <p:strVal val="visible"/>
                                      </p:to>
                                    </p:set>
                                    <p:animEffect transition="in" filter="fade">
                                      <p:cBhvr>
                                        <p:cTn id="42" dur="1000"/>
                                        <p:tgtEl>
                                          <p:spTgt spid="8196"/>
                                        </p:tgtEl>
                                      </p:cBhvr>
                                    </p:animEffect>
                                    <p:anim calcmode="lin" valueType="num">
                                      <p:cBhvr>
                                        <p:cTn id="43" dur="1000" fill="hold"/>
                                        <p:tgtEl>
                                          <p:spTgt spid="8196"/>
                                        </p:tgtEl>
                                        <p:attrNameLst>
                                          <p:attrName>ppt_x</p:attrName>
                                        </p:attrNameLst>
                                      </p:cBhvr>
                                      <p:tavLst>
                                        <p:tav tm="0">
                                          <p:val>
                                            <p:strVal val="#ppt_x"/>
                                          </p:val>
                                        </p:tav>
                                        <p:tav tm="100000">
                                          <p:val>
                                            <p:strVal val="#ppt_x"/>
                                          </p:val>
                                        </p:tav>
                                      </p:tavLst>
                                    </p:anim>
                                    <p:anim calcmode="lin" valueType="num">
                                      <p:cBhvr>
                                        <p:cTn id="44" dur="1000" fill="hold"/>
                                        <p:tgtEl>
                                          <p:spTgt spid="8196"/>
                                        </p:tgtEl>
                                        <p:attrNameLst>
                                          <p:attrName>ppt_y</p:attrName>
                                        </p:attrNameLst>
                                      </p:cBhvr>
                                      <p:tavLst>
                                        <p:tav tm="0">
                                          <p:val>
                                            <p:strVal val="#ppt_y-.1"/>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47" presetClass="entr" presetSubtype="0" fill="hold" grpId="0" nodeType="clickEffect">
                                  <p:stCondLst>
                                    <p:cond delay="0"/>
                                  </p:stCondLst>
                                  <p:childTnLst>
                                    <p:set>
                                      <p:cBhvr>
                                        <p:cTn id="48" dur="1" fill="hold">
                                          <p:stCondLst>
                                            <p:cond delay="0"/>
                                          </p:stCondLst>
                                        </p:cTn>
                                        <p:tgtEl>
                                          <p:spTgt spid="17419"/>
                                        </p:tgtEl>
                                        <p:attrNameLst>
                                          <p:attrName>style.visibility</p:attrName>
                                        </p:attrNameLst>
                                      </p:cBhvr>
                                      <p:to>
                                        <p:strVal val="visible"/>
                                      </p:to>
                                    </p:set>
                                    <p:animEffect transition="in" filter="fade">
                                      <p:cBhvr>
                                        <p:cTn id="49" dur="1000"/>
                                        <p:tgtEl>
                                          <p:spTgt spid="17419"/>
                                        </p:tgtEl>
                                      </p:cBhvr>
                                    </p:animEffect>
                                    <p:anim calcmode="lin" valueType="num">
                                      <p:cBhvr>
                                        <p:cTn id="50" dur="1000" fill="hold"/>
                                        <p:tgtEl>
                                          <p:spTgt spid="17419"/>
                                        </p:tgtEl>
                                        <p:attrNameLst>
                                          <p:attrName>ppt_x</p:attrName>
                                        </p:attrNameLst>
                                      </p:cBhvr>
                                      <p:tavLst>
                                        <p:tav tm="0">
                                          <p:val>
                                            <p:strVal val="#ppt_x"/>
                                          </p:val>
                                        </p:tav>
                                        <p:tav tm="100000">
                                          <p:val>
                                            <p:strVal val="#ppt_x"/>
                                          </p:val>
                                        </p:tav>
                                      </p:tavLst>
                                    </p:anim>
                                    <p:anim calcmode="lin" valueType="num">
                                      <p:cBhvr>
                                        <p:cTn id="51" dur="1000" fill="hold"/>
                                        <p:tgtEl>
                                          <p:spTgt spid="17419"/>
                                        </p:tgtEl>
                                        <p:attrNameLst>
                                          <p:attrName>ppt_y</p:attrName>
                                        </p:attrNameLst>
                                      </p:cBhvr>
                                      <p:tavLst>
                                        <p:tav tm="0">
                                          <p:val>
                                            <p:strVal val="#ppt_y-.1"/>
                                          </p:val>
                                        </p:tav>
                                        <p:tav tm="100000">
                                          <p:val>
                                            <p:strVal val="#ppt_y"/>
                                          </p:val>
                                        </p:tav>
                                      </p:tavLst>
                                    </p:anim>
                                  </p:childTnLst>
                                </p:cTn>
                              </p:par>
                            </p:childTnLst>
                          </p:cTn>
                        </p:par>
                      </p:childTnLst>
                    </p:cTn>
                  </p:par>
                  <p:par>
                    <p:cTn id="52" fill="hold" nodeType="clickPar">
                      <p:stCondLst>
                        <p:cond delay="indefinite"/>
                      </p:stCondLst>
                      <p:childTnLst>
                        <p:par>
                          <p:cTn id="53" fill="hold" nodeType="withGroup">
                            <p:stCondLst>
                              <p:cond delay="0"/>
                            </p:stCondLst>
                            <p:childTnLst>
                              <p:par>
                                <p:cTn id="54" presetID="47" presetClass="entr" presetSubtype="0" fill="hold" grpId="0" nodeType="clickEffect">
                                  <p:stCondLst>
                                    <p:cond delay="0"/>
                                  </p:stCondLst>
                                  <p:childTnLst>
                                    <p:set>
                                      <p:cBhvr>
                                        <p:cTn id="55" dur="1" fill="hold">
                                          <p:stCondLst>
                                            <p:cond delay="0"/>
                                          </p:stCondLst>
                                        </p:cTn>
                                        <p:tgtEl>
                                          <p:spTgt spid="21"/>
                                        </p:tgtEl>
                                        <p:attrNameLst>
                                          <p:attrName>style.visibility</p:attrName>
                                        </p:attrNameLst>
                                      </p:cBhvr>
                                      <p:to>
                                        <p:strVal val="visible"/>
                                      </p:to>
                                    </p:set>
                                    <p:animEffect transition="in" filter="fade">
                                      <p:cBhvr>
                                        <p:cTn id="56" dur="1000"/>
                                        <p:tgtEl>
                                          <p:spTgt spid="21"/>
                                        </p:tgtEl>
                                      </p:cBhvr>
                                    </p:animEffect>
                                    <p:anim calcmode="lin" valueType="num">
                                      <p:cBhvr>
                                        <p:cTn id="57" dur="1000" fill="hold"/>
                                        <p:tgtEl>
                                          <p:spTgt spid="21"/>
                                        </p:tgtEl>
                                        <p:attrNameLst>
                                          <p:attrName>ppt_x</p:attrName>
                                        </p:attrNameLst>
                                      </p:cBhvr>
                                      <p:tavLst>
                                        <p:tav tm="0">
                                          <p:val>
                                            <p:strVal val="#ppt_x"/>
                                          </p:val>
                                        </p:tav>
                                        <p:tav tm="100000">
                                          <p:val>
                                            <p:strVal val="#ppt_x"/>
                                          </p:val>
                                        </p:tav>
                                      </p:tavLst>
                                    </p:anim>
                                    <p:anim calcmode="lin" valueType="num">
                                      <p:cBhvr>
                                        <p:cTn id="58"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59" fill="hold" nodeType="clickPar">
                      <p:stCondLst>
                        <p:cond delay="indefinite"/>
                      </p:stCondLst>
                      <p:childTnLst>
                        <p:par>
                          <p:cTn id="60" fill="hold" nodeType="withGroup">
                            <p:stCondLst>
                              <p:cond delay="0"/>
                            </p:stCondLst>
                            <p:childTnLst>
                              <p:par>
                                <p:cTn id="61" presetID="47" presetClass="entr" presetSubtype="0" fill="hold" grpId="0" nodeType="clickEffect">
                                  <p:stCondLst>
                                    <p:cond delay="0"/>
                                  </p:stCondLst>
                                  <p:childTnLst>
                                    <p:set>
                                      <p:cBhvr>
                                        <p:cTn id="62" dur="1" fill="hold">
                                          <p:stCondLst>
                                            <p:cond delay="0"/>
                                          </p:stCondLst>
                                        </p:cTn>
                                        <p:tgtEl>
                                          <p:spTgt spid="8199"/>
                                        </p:tgtEl>
                                        <p:attrNameLst>
                                          <p:attrName>style.visibility</p:attrName>
                                        </p:attrNameLst>
                                      </p:cBhvr>
                                      <p:to>
                                        <p:strVal val="visible"/>
                                      </p:to>
                                    </p:set>
                                    <p:animEffect transition="in" filter="fade">
                                      <p:cBhvr>
                                        <p:cTn id="63" dur="1000"/>
                                        <p:tgtEl>
                                          <p:spTgt spid="8199"/>
                                        </p:tgtEl>
                                      </p:cBhvr>
                                    </p:animEffect>
                                    <p:anim calcmode="lin" valueType="num">
                                      <p:cBhvr>
                                        <p:cTn id="64" dur="1000" fill="hold"/>
                                        <p:tgtEl>
                                          <p:spTgt spid="8199"/>
                                        </p:tgtEl>
                                        <p:attrNameLst>
                                          <p:attrName>ppt_x</p:attrName>
                                        </p:attrNameLst>
                                      </p:cBhvr>
                                      <p:tavLst>
                                        <p:tav tm="0">
                                          <p:val>
                                            <p:strVal val="#ppt_x"/>
                                          </p:val>
                                        </p:tav>
                                        <p:tav tm="100000">
                                          <p:val>
                                            <p:strVal val="#ppt_x"/>
                                          </p:val>
                                        </p:tav>
                                      </p:tavLst>
                                    </p:anim>
                                    <p:anim calcmode="lin" valueType="num">
                                      <p:cBhvr>
                                        <p:cTn id="65" dur="1000" fill="hold"/>
                                        <p:tgtEl>
                                          <p:spTgt spid="8199"/>
                                        </p:tgtEl>
                                        <p:attrNameLst>
                                          <p:attrName>ppt_y</p:attrName>
                                        </p:attrNameLst>
                                      </p:cBhvr>
                                      <p:tavLst>
                                        <p:tav tm="0">
                                          <p:val>
                                            <p:strVal val="#ppt_y-.1"/>
                                          </p:val>
                                        </p:tav>
                                        <p:tav tm="100000">
                                          <p:val>
                                            <p:strVal val="#ppt_y"/>
                                          </p:val>
                                        </p:tav>
                                      </p:tavLst>
                                    </p:anim>
                                  </p:childTnLst>
                                </p:cTn>
                              </p:par>
                            </p:childTnLst>
                          </p:cTn>
                        </p:par>
                      </p:childTnLst>
                    </p:cTn>
                  </p:par>
                  <p:par>
                    <p:cTn id="66" fill="hold" nodeType="clickPar">
                      <p:stCondLst>
                        <p:cond delay="indefinite"/>
                      </p:stCondLst>
                      <p:childTnLst>
                        <p:par>
                          <p:cTn id="67" fill="hold" nodeType="withGroup">
                            <p:stCondLst>
                              <p:cond delay="0"/>
                            </p:stCondLst>
                            <p:childTnLst>
                              <p:par>
                                <p:cTn id="68" presetID="47" presetClass="entr" presetSubtype="0" fill="hold" grpId="0" nodeType="clickEffect">
                                  <p:stCondLst>
                                    <p:cond delay="0"/>
                                  </p:stCondLst>
                                  <p:childTnLst>
                                    <p:set>
                                      <p:cBhvr>
                                        <p:cTn id="69" dur="1" fill="hold">
                                          <p:stCondLst>
                                            <p:cond delay="0"/>
                                          </p:stCondLst>
                                        </p:cTn>
                                        <p:tgtEl>
                                          <p:spTgt spid="17420"/>
                                        </p:tgtEl>
                                        <p:attrNameLst>
                                          <p:attrName>style.visibility</p:attrName>
                                        </p:attrNameLst>
                                      </p:cBhvr>
                                      <p:to>
                                        <p:strVal val="visible"/>
                                      </p:to>
                                    </p:set>
                                    <p:animEffect transition="in" filter="fade">
                                      <p:cBhvr>
                                        <p:cTn id="70" dur="1000"/>
                                        <p:tgtEl>
                                          <p:spTgt spid="17420"/>
                                        </p:tgtEl>
                                      </p:cBhvr>
                                    </p:animEffect>
                                    <p:anim calcmode="lin" valueType="num">
                                      <p:cBhvr>
                                        <p:cTn id="71" dur="1000" fill="hold"/>
                                        <p:tgtEl>
                                          <p:spTgt spid="17420"/>
                                        </p:tgtEl>
                                        <p:attrNameLst>
                                          <p:attrName>ppt_x</p:attrName>
                                        </p:attrNameLst>
                                      </p:cBhvr>
                                      <p:tavLst>
                                        <p:tav tm="0">
                                          <p:val>
                                            <p:strVal val="#ppt_x"/>
                                          </p:val>
                                        </p:tav>
                                        <p:tav tm="100000">
                                          <p:val>
                                            <p:strVal val="#ppt_x"/>
                                          </p:val>
                                        </p:tav>
                                      </p:tavLst>
                                    </p:anim>
                                    <p:anim calcmode="lin" valueType="num">
                                      <p:cBhvr>
                                        <p:cTn id="72" dur="1000" fill="hold"/>
                                        <p:tgtEl>
                                          <p:spTgt spid="17420"/>
                                        </p:tgtEl>
                                        <p:attrNameLst>
                                          <p:attrName>ppt_y</p:attrName>
                                        </p:attrNameLst>
                                      </p:cBhvr>
                                      <p:tavLst>
                                        <p:tav tm="0">
                                          <p:val>
                                            <p:strVal val="#ppt_y-.1"/>
                                          </p:val>
                                        </p:tav>
                                        <p:tav tm="100000">
                                          <p:val>
                                            <p:strVal val="#ppt_y"/>
                                          </p:val>
                                        </p:tav>
                                      </p:tavLst>
                                    </p:anim>
                                  </p:childTnLst>
                                </p:cTn>
                              </p:par>
                            </p:childTnLst>
                          </p:cTn>
                        </p:par>
                      </p:childTnLst>
                    </p:cTn>
                  </p:par>
                  <p:par>
                    <p:cTn id="73" fill="hold" nodeType="clickPar">
                      <p:stCondLst>
                        <p:cond delay="indefinite"/>
                      </p:stCondLst>
                      <p:childTnLst>
                        <p:par>
                          <p:cTn id="74" fill="hold" nodeType="withGroup">
                            <p:stCondLst>
                              <p:cond delay="0"/>
                            </p:stCondLst>
                            <p:childTnLst>
                              <p:par>
                                <p:cTn id="75" presetID="47" presetClass="entr" presetSubtype="0" fill="hold" grpId="0" nodeType="clickEffect">
                                  <p:stCondLst>
                                    <p:cond delay="0"/>
                                  </p:stCondLst>
                                  <p:childTnLst>
                                    <p:set>
                                      <p:cBhvr>
                                        <p:cTn id="76" dur="1" fill="hold">
                                          <p:stCondLst>
                                            <p:cond delay="0"/>
                                          </p:stCondLst>
                                        </p:cTn>
                                        <p:tgtEl>
                                          <p:spTgt spid="22"/>
                                        </p:tgtEl>
                                        <p:attrNameLst>
                                          <p:attrName>style.visibility</p:attrName>
                                        </p:attrNameLst>
                                      </p:cBhvr>
                                      <p:to>
                                        <p:strVal val="visible"/>
                                      </p:to>
                                    </p:set>
                                    <p:animEffect transition="in" filter="fade">
                                      <p:cBhvr>
                                        <p:cTn id="77" dur="1000"/>
                                        <p:tgtEl>
                                          <p:spTgt spid="22"/>
                                        </p:tgtEl>
                                      </p:cBhvr>
                                    </p:animEffect>
                                    <p:anim calcmode="lin" valueType="num">
                                      <p:cBhvr>
                                        <p:cTn id="78" dur="1000" fill="hold"/>
                                        <p:tgtEl>
                                          <p:spTgt spid="22"/>
                                        </p:tgtEl>
                                        <p:attrNameLst>
                                          <p:attrName>ppt_x</p:attrName>
                                        </p:attrNameLst>
                                      </p:cBhvr>
                                      <p:tavLst>
                                        <p:tav tm="0">
                                          <p:val>
                                            <p:strVal val="#ppt_x"/>
                                          </p:val>
                                        </p:tav>
                                        <p:tav tm="100000">
                                          <p:val>
                                            <p:strVal val="#ppt_x"/>
                                          </p:val>
                                        </p:tav>
                                      </p:tavLst>
                                    </p:anim>
                                    <p:anim calcmode="lin" valueType="num">
                                      <p:cBhvr>
                                        <p:cTn id="79"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80" fill="hold" nodeType="clickPar">
                      <p:stCondLst>
                        <p:cond delay="indefinite"/>
                      </p:stCondLst>
                      <p:childTnLst>
                        <p:par>
                          <p:cTn id="81" fill="hold" nodeType="withGroup">
                            <p:stCondLst>
                              <p:cond delay="0"/>
                            </p:stCondLst>
                            <p:childTnLst>
                              <p:par>
                                <p:cTn id="82" presetID="47" presetClass="entr" presetSubtype="0" fill="hold" grpId="0" nodeType="clickEffect">
                                  <p:stCondLst>
                                    <p:cond delay="0"/>
                                  </p:stCondLst>
                                  <p:childTnLst>
                                    <p:set>
                                      <p:cBhvr>
                                        <p:cTn id="83" dur="1" fill="hold">
                                          <p:stCondLst>
                                            <p:cond delay="0"/>
                                          </p:stCondLst>
                                        </p:cTn>
                                        <p:tgtEl>
                                          <p:spTgt spid="8197"/>
                                        </p:tgtEl>
                                        <p:attrNameLst>
                                          <p:attrName>style.visibility</p:attrName>
                                        </p:attrNameLst>
                                      </p:cBhvr>
                                      <p:to>
                                        <p:strVal val="visible"/>
                                      </p:to>
                                    </p:set>
                                    <p:animEffect transition="in" filter="fade">
                                      <p:cBhvr>
                                        <p:cTn id="84" dur="1000"/>
                                        <p:tgtEl>
                                          <p:spTgt spid="8197"/>
                                        </p:tgtEl>
                                      </p:cBhvr>
                                    </p:animEffect>
                                    <p:anim calcmode="lin" valueType="num">
                                      <p:cBhvr>
                                        <p:cTn id="85" dur="1000" fill="hold"/>
                                        <p:tgtEl>
                                          <p:spTgt spid="8197"/>
                                        </p:tgtEl>
                                        <p:attrNameLst>
                                          <p:attrName>ppt_x</p:attrName>
                                        </p:attrNameLst>
                                      </p:cBhvr>
                                      <p:tavLst>
                                        <p:tav tm="0">
                                          <p:val>
                                            <p:strVal val="#ppt_x"/>
                                          </p:val>
                                        </p:tav>
                                        <p:tav tm="100000">
                                          <p:val>
                                            <p:strVal val="#ppt_x"/>
                                          </p:val>
                                        </p:tav>
                                      </p:tavLst>
                                    </p:anim>
                                    <p:anim calcmode="lin" valueType="num">
                                      <p:cBhvr>
                                        <p:cTn id="86" dur="1000" fill="hold"/>
                                        <p:tgtEl>
                                          <p:spTgt spid="8197"/>
                                        </p:tgtEl>
                                        <p:attrNameLst>
                                          <p:attrName>ppt_y</p:attrName>
                                        </p:attrNameLst>
                                      </p:cBhvr>
                                      <p:tavLst>
                                        <p:tav tm="0">
                                          <p:val>
                                            <p:strVal val="#ppt_y-.1"/>
                                          </p:val>
                                        </p:tav>
                                        <p:tav tm="100000">
                                          <p:val>
                                            <p:strVal val="#ppt_y"/>
                                          </p:val>
                                        </p:tav>
                                      </p:tavLst>
                                    </p:anim>
                                  </p:childTnLst>
                                </p:cTn>
                              </p:par>
                            </p:childTnLst>
                          </p:cTn>
                        </p:par>
                      </p:childTnLst>
                    </p:cTn>
                  </p:par>
                  <p:par>
                    <p:cTn id="87" fill="hold" nodeType="clickPar">
                      <p:stCondLst>
                        <p:cond delay="indefinite"/>
                      </p:stCondLst>
                      <p:childTnLst>
                        <p:par>
                          <p:cTn id="88" fill="hold" nodeType="withGroup">
                            <p:stCondLst>
                              <p:cond delay="0"/>
                            </p:stCondLst>
                            <p:childTnLst>
                              <p:par>
                                <p:cTn id="89" presetID="47" presetClass="entr" presetSubtype="0" fill="hold" grpId="0" nodeType="clickEffect">
                                  <p:stCondLst>
                                    <p:cond delay="0"/>
                                  </p:stCondLst>
                                  <p:childTnLst>
                                    <p:set>
                                      <p:cBhvr>
                                        <p:cTn id="90" dur="1" fill="hold">
                                          <p:stCondLst>
                                            <p:cond delay="0"/>
                                          </p:stCondLst>
                                        </p:cTn>
                                        <p:tgtEl>
                                          <p:spTgt spid="17421"/>
                                        </p:tgtEl>
                                        <p:attrNameLst>
                                          <p:attrName>style.visibility</p:attrName>
                                        </p:attrNameLst>
                                      </p:cBhvr>
                                      <p:to>
                                        <p:strVal val="visible"/>
                                      </p:to>
                                    </p:set>
                                    <p:animEffect transition="in" filter="fade">
                                      <p:cBhvr>
                                        <p:cTn id="91" dur="1000"/>
                                        <p:tgtEl>
                                          <p:spTgt spid="17421"/>
                                        </p:tgtEl>
                                      </p:cBhvr>
                                    </p:animEffect>
                                    <p:anim calcmode="lin" valueType="num">
                                      <p:cBhvr>
                                        <p:cTn id="92" dur="1000" fill="hold"/>
                                        <p:tgtEl>
                                          <p:spTgt spid="17421"/>
                                        </p:tgtEl>
                                        <p:attrNameLst>
                                          <p:attrName>ppt_x</p:attrName>
                                        </p:attrNameLst>
                                      </p:cBhvr>
                                      <p:tavLst>
                                        <p:tav tm="0">
                                          <p:val>
                                            <p:strVal val="#ppt_x"/>
                                          </p:val>
                                        </p:tav>
                                        <p:tav tm="100000">
                                          <p:val>
                                            <p:strVal val="#ppt_x"/>
                                          </p:val>
                                        </p:tav>
                                      </p:tavLst>
                                    </p:anim>
                                    <p:anim calcmode="lin" valueType="num">
                                      <p:cBhvr>
                                        <p:cTn id="93" dur="1000" fill="hold"/>
                                        <p:tgtEl>
                                          <p:spTgt spid="17421"/>
                                        </p:tgtEl>
                                        <p:attrNameLst>
                                          <p:attrName>ppt_y</p:attrName>
                                        </p:attrNameLst>
                                      </p:cBhvr>
                                      <p:tavLst>
                                        <p:tav tm="0">
                                          <p:val>
                                            <p:strVal val="#ppt_y-.1"/>
                                          </p:val>
                                        </p:tav>
                                        <p:tav tm="100000">
                                          <p:val>
                                            <p:strVal val="#ppt_y"/>
                                          </p:val>
                                        </p:tav>
                                      </p:tavLst>
                                    </p:anim>
                                  </p:childTnLst>
                                </p:cTn>
                              </p:par>
                            </p:childTnLst>
                          </p:cTn>
                        </p:par>
                      </p:childTnLst>
                    </p:cTn>
                  </p:par>
                  <p:par>
                    <p:cTn id="94" fill="hold" nodeType="clickPar">
                      <p:stCondLst>
                        <p:cond delay="indefinite"/>
                      </p:stCondLst>
                      <p:childTnLst>
                        <p:par>
                          <p:cTn id="95" fill="hold" nodeType="withGroup">
                            <p:stCondLst>
                              <p:cond delay="0"/>
                            </p:stCondLst>
                            <p:childTnLst>
                              <p:par>
                                <p:cTn id="96" presetID="47" presetClass="entr" presetSubtype="0" fill="hold" grpId="0" nodeType="clickEffect">
                                  <p:stCondLst>
                                    <p:cond delay="0"/>
                                  </p:stCondLst>
                                  <p:childTnLst>
                                    <p:set>
                                      <p:cBhvr>
                                        <p:cTn id="97" dur="1" fill="hold">
                                          <p:stCondLst>
                                            <p:cond delay="0"/>
                                          </p:stCondLst>
                                        </p:cTn>
                                        <p:tgtEl>
                                          <p:spTgt spid="8198"/>
                                        </p:tgtEl>
                                        <p:attrNameLst>
                                          <p:attrName>style.visibility</p:attrName>
                                        </p:attrNameLst>
                                      </p:cBhvr>
                                      <p:to>
                                        <p:strVal val="visible"/>
                                      </p:to>
                                    </p:set>
                                    <p:animEffect transition="in" filter="fade">
                                      <p:cBhvr>
                                        <p:cTn id="98" dur="1000"/>
                                        <p:tgtEl>
                                          <p:spTgt spid="8198"/>
                                        </p:tgtEl>
                                      </p:cBhvr>
                                    </p:animEffect>
                                    <p:anim calcmode="lin" valueType="num">
                                      <p:cBhvr>
                                        <p:cTn id="99" dur="1000" fill="hold"/>
                                        <p:tgtEl>
                                          <p:spTgt spid="8198"/>
                                        </p:tgtEl>
                                        <p:attrNameLst>
                                          <p:attrName>ppt_x</p:attrName>
                                        </p:attrNameLst>
                                      </p:cBhvr>
                                      <p:tavLst>
                                        <p:tav tm="0">
                                          <p:val>
                                            <p:strVal val="#ppt_x"/>
                                          </p:val>
                                        </p:tav>
                                        <p:tav tm="100000">
                                          <p:val>
                                            <p:strVal val="#ppt_x"/>
                                          </p:val>
                                        </p:tav>
                                      </p:tavLst>
                                    </p:anim>
                                    <p:anim calcmode="lin" valueType="num">
                                      <p:cBhvr>
                                        <p:cTn id="100" dur="1000" fill="hold"/>
                                        <p:tgtEl>
                                          <p:spTgt spid="8198"/>
                                        </p:tgtEl>
                                        <p:attrNameLst>
                                          <p:attrName>ppt_y</p:attrName>
                                        </p:attrNameLst>
                                      </p:cBhvr>
                                      <p:tavLst>
                                        <p:tav tm="0">
                                          <p:val>
                                            <p:strVal val="#ppt_y-.1"/>
                                          </p:val>
                                        </p:tav>
                                        <p:tav tm="100000">
                                          <p:val>
                                            <p:strVal val="#ppt_y"/>
                                          </p:val>
                                        </p:tav>
                                      </p:tavLst>
                                    </p:anim>
                                  </p:childTnLst>
                                </p:cTn>
                              </p:par>
                            </p:childTnLst>
                          </p:cTn>
                        </p:par>
                      </p:childTnLst>
                    </p:cTn>
                  </p:par>
                  <p:par>
                    <p:cTn id="101" fill="hold" nodeType="clickPar">
                      <p:stCondLst>
                        <p:cond delay="indefinite"/>
                      </p:stCondLst>
                      <p:childTnLst>
                        <p:par>
                          <p:cTn id="102" fill="hold" nodeType="withGroup">
                            <p:stCondLst>
                              <p:cond delay="0"/>
                            </p:stCondLst>
                            <p:childTnLst>
                              <p:par>
                                <p:cTn id="103" presetID="47" presetClass="entr" presetSubtype="0" fill="hold" grpId="0" nodeType="clickEffect">
                                  <p:stCondLst>
                                    <p:cond delay="0"/>
                                  </p:stCondLst>
                                  <p:childTnLst>
                                    <p:set>
                                      <p:cBhvr>
                                        <p:cTn id="104" dur="1" fill="hold">
                                          <p:stCondLst>
                                            <p:cond delay="0"/>
                                          </p:stCondLst>
                                        </p:cTn>
                                        <p:tgtEl>
                                          <p:spTgt spid="17422"/>
                                        </p:tgtEl>
                                        <p:attrNameLst>
                                          <p:attrName>style.visibility</p:attrName>
                                        </p:attrNameLst>
                                      </p:cBhvr>
                                      <p:to>
                                        <p:strVal val="visible"/>
                                      </p:to>
                                    </p:set>
                                    <p:animEffect transition="in" filter="fade">
                                      <p:cBhvr>
                                        <p:cTn id="105" dur="1000"/>
                                        <p:tgtEl>
                                          <p:spTgt spid="17422"/>
                                        </p:tgtEl>
                                      </p:cBhvr>
                                    </p:animEffect>
                                    <p:anim calcmode="lin" valueType="num">
                                      <p:cBhvr>
                                        <p:cTn id="106" dur="1000" fill="hold"/>
                                        <p:tgtEl>
                                          <p:spTgt spid="17422"/>
                                        </p:tgtEl>
                                        <p:attrNameLst>
                                          <p:attrName>ppt_x</p:attrName>
                                        </p:attrNameLst>
                                      </p:cBhvr>
                                      <p:tavLst>
                                        <p:tav tm="0">
                                          <p:val>
                                            <p:strVal val="#ppt_x"/>
                                          </p:val>
                                        </p:tav>
                                        <p:tav tm="100000">
                                          <p:val>
                                            <p:strVal val="#ppt_x"/>
                                          </p:val>
                                        </p:tav>
                                      </p:tavLst>
                                    </p:anim>
                                    <p:anim calcmode="lin" valueType="num">
                                      <p:cBhvr>
                                        <p:cTn id="107" dur="1000" fill="hold"/>
                                        <p:tgtEl>
                                          <p:spTgt spid="17422"/>
                                        </p:tgtEl>
                                        <p:attrNameLst>
                                          <p:attrName>ppt_y</p:attrName>
                                        </p:attrNameLst>
                                      </p:cBhvr>
                                      <p:tavLst>
                                        <p:tav tm="0">
                                          <p:val>
                                            <p:strVal val="#ppt_y-.1"/>
                                          </p:val>
                                        </p:tav>
                                        <p:tav tm="100000">
                                          <p:val>
                                            <p:strVal val="#ppt_y"/>
                                          </p:val>
                                        </p:tav>
                                      </p:tavLst>
                                    </p:anim>
                                  </p:childTnLst>
                                </p:cTn>
                              </p:par>
                            </p:childTnLst>
                          </p:cTn>
                        </p:par>
                      </p:childTnLst>
                    </p:cTn>
                  </p:par>
                  <p:par>
                    <p:cTn id="108" fill="hold" nodeType="clickPar">
                      <p:stCondLst>
                        <p:cond delay="indefinite"/>
                      </p:stCondLst>
                      <p:childTnLst>
                        <p:par>
                          <p:cTn id="109" fill="hold" nodeType="withGroup">
                            <p:stCondLst>
                              <p:cond delay="0"/>
                            </p:stCondLst>
                            <p:childTnLst>
                              <p:par>
                                <p:cTn id="110" presetID="47" presetClass="entr" presetSubtype="0" fill="hold" grpId="0" nodeType="clickEffect">
                                  <p:stCondLst>
                                    <p:cond delay="0"/>
                                  </p:stCondLst>
                                  <p:childTnLst>
                                    <p:set>
                                      <p:cBhvr>
                                        <p:cTn id="111" dur="1" fill="hold">
                                          <p:stCondLst>
                                            <p:cond delay="0"/>
                                          </p:stCondLst>
                                        </p:cTn>
                                        <p:tgtEl>
                                          <p:spTgt spid="24"/>
                                        </p:tgtEl>
                                        <p:attrNameLst>
                                          <p:attrName>style.visibility</p:attrName>
                                        </p:attrNameLst>
                                      </p:cBhvr>
                                      <p:to>
                                        <p:strVal val="visible"/>
                                      </p:to>
                                    </p:set>
                                    <p:animEffect transition="in" filter="fade">
                                      <p:cBhvr>
                                        <p:cTn id="112" dur="1000"/>
                                        <p:tgtEl>
                                          <p:spTgt spid="24"/>
                                        </p:tgtEl>
                                      </p:cBhvr>
                                    </p:animEffect>
                                    <p:anim calcmode="lin" valueType="num">
                                      <p:cBhvr>
                                        <p:cTn id="113" dur="1000" fill="hold"/>
                                        <p:tgtEl>
                                          <p:spTgt spid="24"/>
                                        </p:tgtEl>
                                        <p:attrNameLst>
                                          <p:attrName>ppt_x</p:attrName>
                                        </p:attrNameLst>
                                      </p:cBhvr>
                                      <p:tavLst>
                                        <p:tav tm="0">
                                          <p:val>
                                            <p:strVal val="#ppt_x"/>
                                          </p:val>
                                        </p:tav>
                                        <p:tav tm="100000">
                                          <p:val>
                                            <p:strVal val="#ppt_x"/>
                                          </p:val>
                                        </p:tav>
                                      </p:tavLst>
                                    </p:anim>
                                    <p:anim calcmode="lin" valueType="num">
                                      <p:cBhvr>
                                        <p:cTn id="114"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115" fill="hold" nodeType="clickPar">
                      <p:stCondLst>
                        <p:cond delay="indefinite"/>
                      </p:stCondLst>
                      <p:childTnLst>
                        <p:par>
                          <p:cTn id="116" fill="hold" nodeType="withGroup">
                            <p:stCondLst>
                              <p:cond delay="0"/>
                            </p:stCondLst>
                            <p:childTnLst>
                              <p:par>
                                <p:cTn id="117" presetID="47" presetClass="entr" presetSubtype="0" fill="hold" grpId="0" nodeType="clickEffect">
                                  <p:stCondLst>
                                    <p:cond delay="0"/>
                                  </p:stCondLst>
                                  <p:childTnLst>
                                    <p:set>
                                      <p:cBhvr>
                                        <p:cTn id="118" dur="1" fill="hold">
                                          <p:stCondLst>
                                            <p:cond delay="0"/>
                                          </p:stCondLst>
                                        </p:cTn>
                                        <p:tgtEl>
                                          <p:spTgt spid="8206"/>
                                        </p:tgtEl>
                                        <p:attrNameLst>
                                          <p:attrName>style.visibility</p:attrName>
                                        </p:attrNameLst>
                                      </p:cBhvr>
                                      <p:to>
                                        <p:strVal val="visible"/>
                                      </p:to>
                                    </p:set>
                                    <p:animEffect transition="in" filter="fade">
                                      <p:cBhvr>
                                        <p:cTn id="119" dur="1000"/>
                                        <p:tgtEl>
                                          <p:spTgt spid="8206"/>
                                        </p:tgtEl>
                                      </p:cBhvr>
                                    </p:animEffect>
                                    <p:anim calcmode="lin" valueType="num">
                                      <p:cBhvr>
                                        <p:cTn id="120" dur="1000" fill="hold"/>
                                        <p:tgtEl>
                                          <p:spTgt spid="8206"/>
                                        </p:tgtEl>
                                        <p:attrNameLst>
                                          <p:attrName>ppt_x</p:attrName>
                                        </p:attrNameLst>
                                      </p:cBhvr>
                                      <p:tavLst>
                                        <p:tav tm="0">
                                          <p:val>
                                            <p:strVal val="#ppt_x"/>
                                          </p:val>
                                        </p:tav>
                                        <p:tav tm="100000">
                                          <p:val>
                                            <p:strVal val="#ppt_x"/>
                                          </p:val>
                                        </p:tav>
                                      </p:tavLst>
                                    </p:anim>
                                    <p:anim calcmode="lin" valueType="num">
                                      <p:cBhvr>
                                        <p:cTn id="121" dur="1000" fill="hold"/>
                                        <p:tgtEl>
                                          <p:spTgt spid="8206"/>
                                        </p:tgtEl>
                                        <p:attrNameLst>
                                          <p:attrName>ppt_y</p:attrName>
                                        </p:attrNameLst>
                                      </p:cBhvr>
                                      <p:tavLst>
                                        <p:tav tm="0">
                                          <p:val>
                                            <p:strVal val="#ppt_y-.1"/>
                                          </p:val>
                                        </p:tav>
                                        <p:tav tm="100000">
                                          <p:val>
                                            <p:strVal val="#ppt_y"/>
                                          </p:val>
                                        </p:tav>
                                      </p:tavLst>
                                    </p:anim>
                                  </p:childTnLst>
                                </p:cTn>
                              </p:par>
                            </p:childTnLst>
                          </p:cTn>
                        </p:par>
                      </p:childTnLst>
                    </p:cTn>
                  </p:par>
                  <p:par>
                    <p:cTn id="122" fill="hold" nodeType="clickPar">
                      <p:stCondLst>
                        <p:cond delay="indefinite"/>
                      </p:stCondLst>
                      <p:childTnLst>
                        <p:par>
                          <p:cTn id="123" fill="hold" nodeType="withGroup">
                            <p:stCondLst>
                              <p:cond delay="0"/>
                            </p:stCondLst>
                            <p:childTnLst>
                              <p:par>
                                <p:cTn id="124" presetID="47" presetClass="entr" presetSubtype="0" fill="hold" grpId="0" nodeType="clickEffect">
                                  <p:stCondLst>
                                    <p:cond delay="0"/>
                                  </p:stCondLst>
                                  <p:childTnLst>
                                    <p:set>
                                      <p:cBhvr>
                                        <p:cTn id="125" dur="1" fill="hold">
                                          <p:stCondLst>
                                            <p:cond delay="0"/>
                                          </p:stCondLst>
                                        </p:cTn>
                                        <p:tgtEl>
                                          <p:spTgt spid="17425"/>
                                        </p:tgtEl>
                                        <p:attrNameLst>
                                          <p:attrName>style.visibility</p:attrName>
                                        </p:attrNameLst>
                                      </p:cBhvr>
                                      <p:to>
                                        <p:strVal val="visible"/>
                                      </p:to>
                                    </p:set>
                                    <p:animEffect transition="in" filter="fade">
                                      <p:cBhvr>
                                        <p:cTn id="126" dur="1000"/>
                                        <p:tgtEl>
                                          <p:spTgt spid="17425"/>
                                        </p:tgtEl>
                                      </p:cBhvr>
                                    </p:animEffect>
                                    <p:anim calcmode="lin" valueType="num">
                                      <p:cBhvr>
                                        <p:cTn id="127" dur="1000" fill="hold"/>
                                        <p:tgtEl>
                                          <p:spTgt spid="17425"/>
                                        </p:tgtEl>
                                        <p:attrNameLst>
                                          <p:attrName>ppt_x</p:attrName>
                                        </p:attrNameLst>
                                      </p:cBhvr>
                                      <p:tavLst>
                                        <p:tav tm="0">
                                          <p:val>
                                            <p:strVal val="#ppt_x"/>
                                          </p:val>
                                        </p:tav>
                                        <p:tav tm="100000">
                                          <p:val>
                                            <p:strVal val="#ppt_x"/>
                                          </p:val>
                                        </p:tav>
                                      </p:tavLst>
                                    </p:anim>
                                    <p:anim calcmode="lin" valueType="num">
                                      <p:cBhvr>
                                        <p:cTn id="128" dur="1000" fill="hold"/>
                                        <p:tgtEl>
                                          <p:spTgt spid="17425"/>
                                        </p:tgtEl>
                                        <p:attrNameLst>
                                          <p:attrName>ppt_y</p:attrName>
                                        </p:attrNameLst>
                                      </p:cBhvr>
                                      <p:tavLst>
                                        <p:tav tm="0">
                                          <p:val>
                                            <p:strVal val="#ppt_y-.1"/>
                                          </p:val>
                                        </p:tav>
                                        <p:tav tm="100000">
                                          <p:val>
                                            <p:strVal val="#ppt_y"/>
                                          </p:val>
                                        </p:tav>
                                      </p:tavLst>
                                    </p:anim>
                                  </p:childTnLst>
                                </p:cTn>
                              </p:par>
                            </p:childTnLst>
                          </p:cTn>
                        </p:par>
                      </p:childTnLst>
                    </p:cTn>
                  </p:par>
                  <p:par>
                    <p:cTn id="129" fill="hold" nodeType="clickPar">
                      <p:stCondLst>
                        <p:cond delay="indefinite"/>
                      </p:stCondLst>
                      <p:childTnLst>
                        <p:par>
                          <p:cTn id="130" fill="hold" nodeType="withGroup">
                            <p:stCondLst>
                              <p:cond delay="0"/>
                            </p:stCondLst>
                            <p:childTnLst>
                              <p:par>
                                <p:cTn id="131" presetID="3" presetClass="entr" presetSubtype="10" fill="hold" nodeType="clickEffect">
                                  <p:stCondLst>
                                    <p:cond delay="0"/>
                                  </p:stCondLst>
                                  <p:childTnLst>
                                    <p:set>
                                      <p:cBhvr>
                                        <p:cTn id="132" dur="1" fill="hold">
                                          <p:stCondLst>
                                            <p:cond delay="0"/>
                                          </p:stCondLst>
                                        </p:cTn>
                                        <p:tgtEl>
                                          <p:spTgt spid="27"/>
                                        </p:tgtEl>
                                        <p:attrNameLst>
                                          <p:attrName>style.visibility</p:attrName>
                                        </p:attrNameLst>
                                      </p:cBhvr>
                                      <p:to>
                                        <p:strVal val="visible"/>
                                      </p:to>
                                    </p:set>
                                    <p:animEffect transition="in" filter="blinds(horizontal)">
                                      <p:cBhvr>
                                        <p:cTn id="133" dur="500"/>
                                        <p:tgtEl>
                                          <p:spTgt spid="27"/>
                                        </p:tgtEl>
                                      </p:cBhvr>
                                    </p:animEffect>
                                  </p:childTnLst>
                                </p:cTn>
                              </p:par>
                            </p:childTnLst>
                          </p:cTn>
                        </p:par>
                      </p:childTnLst>
                    </p:cTn>
                  </p:par>
                  <p:par>
                    <p:cTn id="134" fill="hold" nodeType="clickPar">
                      <p:stCondLst>
                        <p:cond delay="indefinite"/>
                      </p:stCondLst>
                      <p:childTnLst>
                        <p:par>
                          <p:cTn id="135" fill="hold" nodeType="withGroup">
                            <p:stCondLst>
                              <p:cond delay="0"/>
                            </p:stCondLst>
                            <p:childTnLst>
                              <p:par>
                                <p:cTn id="136" presetID="3" presetClass="entr" presetSubtype="10" fill="hold" nodeType="clickEffect">
                                  <p:stCondLst>
                                    <p:cond delay="0"/>
                                  </p:stCondLst>
                                  <p:childTnLst>
                                    <p:set>
                                      <p:cBhvr>
                                        <p:cTn id="137" dur="1" fill="hold">
                                          <p:stCondLst>
                                            <p:cond delay="0"/>
                                          </p:stCondLst>
                                        </p:cTn>
                                        <p:tgtEl>
                                          <p:spTgt spid="30"/>
                                        </p:tgtEl>
                                        <p:attrNameLst>
                                          <p:attrName>style.visibility</p:attrName>
                                        </p:attrNameLst>
                                      </p:cBhvr>
                                      <p:to>
                                        <p:strVal val="visible"/>
                                      </p:to>
                                    </p:set>
                                    <p:animEffect transition="in" filter="blinds(horizontal)">
                                      <p:cBhvr>
                                        <p:cTn id="13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animBg="1"/>
      <p:bldP spid="8196" grpId="0" animBg="1"/>
      <p:bldP spid="8197" grpId="0" animBg="1"/>
      <p:bldP spid="8198" grpId="0" animBg="1"/>
      <p:bldP spid="8199" grpId="0" animBg="1"/>
      <p:bldP spid="17418" grpId="0"/>
      <p:bldP spid="17419" grpId="0"/>
      <p:bldP spid="17420" grpId="0"/>
      <p:bldP spid="17421" grpId="0"/>
      <p:bldP spid="17422" grpId="0"/>
      <p:bldP spid="8206" grpId="0" animBg="1"/>
      <p:bldP spid="17425" grpId="0"/>
      <p:bldP spid="19" grpId="0" animBg="1"/>
      <p:bldP spid="20" grpId="0" animBg="1"/>
      <p:bldP spid="21" grpId="0" animBg="1"/>
      <p:bldP spid="22" grpId="0" animBg="1"/>
      <p:bldP spid="2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1605720" y="639763"/>
            <a:ext cx="9644063" cy="1003300"/>
          </a:xfrm>
        </p:spPr>
        <p:txBody>
          <a:bodyPr>
            <a:normAutofit/>
          </a:bodyPr>
          <a:lstStyle/>
          <a:p>
            <a:pPr eaLnBrk="1" hangingPunct="1"/>
            <a:r>
              <a:rPr lang="en" dirty="0" smtClean="0"/>
              <a:t> </a:t>
            </a:r>
            <a:r>
              <a:rPr lang="en" sz="2800" b="1" dirty="0">
                <a:cs typeface="Arial" panose="020B0604020202020204" pitchFamily="34" charset="0"/>
              </a:rPr>
              <a:t>Symptoms and signs </a:t>
            </a:r>
            <a:r>
              <a:rPr lang="en" sz="2800" b="1" dirty="0" smtClean="0">
                <a:cs typeface="Arial" panose="020B0604020202020204" pitchFamily="34" charset="0"/>
              </a:rPr>
              <a:t>of respiratory </a:t>
            </a:r>
            <a:r>
              <a:rPr lang="sr-Latn-RS" sz="2800" b="1" dirty="0" smtClean="0">
                <a:cs typeface="Arial" panose="020B0604020202020204" pitchFamily="34" charset="0"/>
              </a:rPr>
              <a:t>failure</a:t>
            </a:r>
            <a:endParaRPr lang="sr-Latn-CS" sz="2800" b="1" dirty="0">
              <a:cs typeface="Arial" panose="020B0604020202020204" pitchFamily="34" charset="0"/>
            </a:endParaRPr>
          </a:p>
        </p:txBody>
      </p:sp>
      <p:sp>
        <p:nvSpPr>
          <p:cNvPr id="25603" name="Rectangle 3"/>
          <p:cNvSpPr>
            <a:spLocks noGrp="1" noChangeArrowheads="1"/>
          </p:cNvSpPr>
          <p:nvPr>
            <p:ph type="body" idx="1"/>
          </p:nvPr>
        </p:nvSpPr>
        <p:spPr>
          <a:xfrm>
            <a:off x="1961171" y="1506331"/>
            <a:ext cx="8229600" cy="4953000"/>
          </a:xfrm>
        </p:spPr>
        <p:txBody>
          <a:bodyPr>
            <a:normAutofit fontScale="70000" lnSpcReduction="20000"/>
          </a:bodyPr>
          <a:lstStyle/>
          <a:p>
            <a:pPr eaLnBrk="1" hangingPunct="1">
              <a:lnSpc>
                <a:spcPct val="80000"/>
              </a:lnSpc>
              <a:buFontTx/>
              <a:buNone/>
            </a:pPr>
            <a:r>
              <a:rPr lang="en" sz="1600" dirty="0"/>
              <a:t> </a:t>
            </a:r>
            <a:r>
              <a:rPr lang="en" sz="2400" b="1" dirty="0" smtClean="0">
                <a:cs typeface="Arial" panose="020B0604020202020204" pitchFamily="34" charset="0"/>
              </a:rPr>
              <a:t>Hypoxemia               </a:t>
            </a:r>
            <a:r>
              <a:rPr lang="en" sz="1600" b="1" dirty="0" smtClean="0">
                <a:cs typeface="Arial" panose="020B0604020202020204" pitchFamily="34" charset="0"/>
              </a:rPr>
              <a:t>                       </a:t>
            </a:r>
            <a:r>
              <a:rPr lang="en" sz="2400" b="1" dirty="0" smtClean="0">
                <a:cs typeface="Arial" panose="020B0604020202020204" pitchFamily="34" charset="0"/>
              </a:rPr>
              <a:t>Hypercapnia</a:t>
            </a:r>
          </a:p>
          <a:p>
            <a:pPr eaLnBrk="1" hangingPunct="1">
              <a:lnSpc>
                <a:spcPct val="80000"/>
              </a:lnSpc>
              <a:buFontTx/>
              <a:buNone/>
            </a:pPr>
            <a:endParaRPr lang="sr-Latn-CS" sz="2400" b="1" dirty="0">
              <a:cs typeface="Arial" panose="020B0604020202020204" pitchFamily="34" charset="0"/>
            </a:endParaRPr>
          </a:p>
          <a:p>
            <a:pPr eaLnBrk="1" hangingPunct="1">
              <a:lnSpc>
                <a:spcPct val="80000"/>
              </a:lnSpc>
              <a:buFontTx/>
              <a:buNone/>
            </a:pPr>
            <a:r>
              <a:rPr lang="en" sz="1600" b="1" dirty="0">
                <a:cs typeface="Arial" panose="020B0604020202020204" pitchFamily="34" charset="0"/>
              </a:rPr>
              <a:t>  </a:t>
            </a:r>
            <a:r>
              <a:rPr lang="en" sz="1600" b="1" dirty="0" smtClean="0">
                <a:cs typeface="Arial" panose="020B0604020202020204" pitchFamily="34" charset="0"/>
              </a:rPr>
              <a:t>Central cyanosis                                           </a:t>
            </a:r>
            <a:r>
              <a:rPr lang="en" sz="1600" dirty="0" smtClean="0">
                <a:cs typeface="Arial" panose="020B0604020202020204" pitchFamily="34" charset="0"/>
              </a:rPr>
              <a:t>sleep inversion</a:t>
            </a:r>
          </a:p>
          <a:p>
            <a:pPr eaLnBrk="1" hangingPunct="1">
              <a:lnSpc>
                <a:spcPct val="80000"/>
              </a:lnSpc>
              <a:buFontTx/>
              <a:buNone/>
            </a:pPr>
            <a:r>
              <a:rPr lang="en" sz="1600" b="1" dirty="0">
                <a:cs typeface="Arial" panose="020B0604020202020204" pitchFamily="34" charset="0"/>
              </a:rPr>
              <a:t>    Neuropsychological                                   </a:t>
            </a:r>
            <a:r>
              <a:rPr lang="en" sz="1600" dirty="0" smtClean="0">
                <a:cs typeface="Arial" panose="020B0604020202020204" pitchFamily="34" charset="0"/>
              </a:rPr>
              <a:t>confusion</a:t>
            </a:r>
            <a:endParaRPr lang="sr-Latn-CS" sz="1600" dirty="0">
              <a:cs typeface="Arial" panose="020B0604020202020204" pitchFamily="34" charset="0"/>
            </a:endParaRPr>
          </a:p>
          <a:p>
            <a:pPr eaLnBrk="1" hangingPunct="1">
              <a:lnSpc>
                <a:spcPct val="80000"/>
              </a:lnSpc>
              <a:buFontTx/>
              <a:buNone/>
            </a:pPr>
            <a:r>
              <a:rPr lang="en" sz="1600" dirty="0">
                <a:cs typeface="Arial" panose="020B0604020202020204" pitchFamily="34" charset="0"/>
              </a:rPr>
              <a:t>          - agitation                                              </a:t>
            </a:r>
            <a:r>
              <a:rPr lang="sr-Latn-RS" sz="1600" dirty="0" smtClean="0">
                <a:cs typeface="Arial" panose="020B0604020202020204" pitchFamily="34" charset="0"/>
              </a:rPr>
              <a:t>  </a:t>
            </a:r>
            <a:endParaRPr lang="sr-Cyrl-CS" sz="1600" dirty="0" smtClean="0">
              <a:cs typeface="Arial" panose="020B0604020202020204" pitchFamily="34" charset="0"/>
            </a:endParaRPr>
          </a:p>
          <a:p>
            <a:pPr eaLnBrk="1" hangingPunct="1">
              <a:lnSpc>
                <a:spcPct val="80000"/>
              </a:lnSpc>
              <a:buFontTx/>
              <a:buNone/>
            </a:pPr>
            <a:r>
              <a:rPr lang="en" sz="1600" dirty="0" smtClean="0">
                <a:cs typeface="Arial" panose="020B0604020202020204" pitchFamily="34" charset="0"/>
              </a:rPr>
              <a:t>          - clouding of consciousness                  </a:t>
            </a:r>
            <a:r>
              <a:rPr lang="sr-Latn-RS" sz="1600" dirty="0" smtClean="0">
                <a:cs typeface="Arial" panose="020B0604020202020204" pitchFamily="34" charset="0"/>
              </a:rPr>
              <a:t>forgetfulness</a:t>
            </a:r>
            <a:r>
              <a:rPr lang="en" sz="1600" dirty="0" smtClean="0">
                <a:cs typeface="Arial" panose="020B0604020202020204" pitchFamily="34" charset="0"/>
              </a:rPr>
              <a:t>                      </a:t>
            </a:r>
            <a:endParaRPr lang="sr-Latn-CS" sz="1600" dirty="0" smtClean="0">
              <a:cs typeface="Arial" panose="020B0604020202020204" pitchFamily="34" charset="0"/>
            </a:endParaRPr>
          </a:p>
          <a:p>
            <a:pPr eaLnBrk="1" hangingPunct="1">
              <a:lnSpc>
                <a:spcPct val="80000"/>
              </a:lnSpc>
              <a:buFontTx/>
              <a:buNone/>
            </a:pPr>
            <a:r>
              <a:rPr lang="en" sz="1600" dirty="0" smtClean="0">
                <a:cs typeface="Arial" panose="020B0604020202020204" pitchFamily="34" charset="0"/>
              </a:rPr>
              <a:t>          - wide pupils                                             sweating</a:t>
            </a:r>
            <a:endParaRPr lang="sr-Cyrl-CS" sz="1600" dirty="0" smtClean="0">
              <a:cs typeface="Arial" panose="020B0604020202020204" pitchFamily="34" charset="0"/>
            </a:endParaRPr>
          </a:p>
          <a:p>
            <a:pPr eaLnBrk="1" hangingPunct="1">
              <a:lnSpc>
                <a:spcPct val="80000"/>
              </a:lnSpc>
              <a:buFontTx/>
              <a:buNone/>
            </a:pPr>
            <a:r>
              <a:rPr lang="en" sz="1600" dirty="0" smtClean="0">
                <a:cs typeface="Arial" panose="020B0604020202020204" pitchFamily="34" charset="0"/>
              </a:rPr>
              <a:t>          </a:t>
            </a:r>
            <a:r>
              <a:rPr lang="en" sz="1600" dirty="0">
                <a:cs typeface="Arial" panose="020B0604020202020204" pitchFamily="34" charset="0"/>
              </a:rPr>
              <a:t>- stupor, coma                                         </a:t>
            </a:r>
            <a:r>
              <a:rPr lang="en" sz="1600" dirty="0" smtClean="0">
                <a:cs typeface="Arial" panose="020B0604020202020204" pitchFamily="34" charset="0"/>
              </a:rPr>
              <a:t>tremor </a:t>
            </a:r>
            <a:r>
              <a:rPr lang="en" sz="1600" dirty="0">
                <a:cs typeface="Arial" panose="020B0604020202020204" pitchFamily="34" charset="0"/>
              </a:rPr>
              <a:t>( </a:t>
            </a:r>
            <a:r>
              <a:rPr lang="en" sz="1600" dirty="0" smtClean="0">
                <a:cs typeface="Arial" panose="020B0604020202020204" pitchFamily="34" charset="0"/>
              </a:rPr>
              <a:t>flapping )</a:t>
            </a:r>
          </a:p>
          <a:p>
            <a:pPr eaLnBrk="1" hangingPunct="1">
              <a:lnSpc>
                <a:spcPct val="80000"/>
              </a:lnSpc>
              <a:buFontTx/>
              <a:buNone/>
            </a:pPr>
            <a:r>
              <a:rPr lang="en" sz="1600" b="1" dirty="0">
                <a:cs typeface="Arial" panose="020B0604020202020204" pitchFamily="34" charset="0"/>
              </a:rPr>
              <a:t>  Respiratory                                                    </a:t>
            </a:r>
            <a:r>
              <a:rPr lang="sr-Latn-RS" sz="1600" b="1" dirty="0" smtClean="0">
                <a:cs typeface="Arial" panose="020B0604020202020204" pitchFamily="34" charset="0"/>
              </a:rPr>
              <a:t> </a:t>
            </a:r>
            <a:r>
              <a:rPr lang="en" sz="1600" dirty="0" smtClean="0">
                <a:cs typeface="Arial" panose="020B0604020202020204" pitchFamily="34" charset="0"/>
              </a:rPr>
              <a:t>peripheral </a:t>
            </a:r>
            <a:r>
              <a:rPr lang="en" sz="1600" dirty="0">
                <a:cs typeface="Arial" panose="020B0604020202020204" pitchFamily="34" charset="0"/>
              </a:rPr>
              <a:t>vasodilatation</a:t>
            </a:r>
            <a:endParaRPr lang="sr-Latn-CS" sz="1600" dirty="0">
              <a:cs typeface="Arial" panose="020B0604020202020204" pitchFamily="34" charset="0"/>
            </a:endParaRPr>
          </a:p>
          <a:p>
            <a:pPr eaLnBrk="1" hangingPunct="1">
              <a:lnSpc>
                <a:spcPct val="80000"/>
              </a:lnSpc>
              <a:buFontTx/>
              <a:buNone/>
            </a:pPr>
            <a:r>
              <a:rPr lang="en" sz="1600" dirty="0">
                <a:cs typeface="Arial" panose="020B0604020202020204" pitchFamily="34" charset="0"/>
              </a:rPr>
              <a:t>          - </a:t>
            </a:r>
            <a:r>
              <a:rPr lang="en" sz="1600" dirty="0" smtClean="0">
                <a:cs typeface="Arial" panose="020B0604020202020204" pitchFamily="34" charset="0"/>
              </a:rPr>
              <a:t>rapid </a:t>
            </a:r>
            <a:r>
              <a:rPr lang="en" sz="1600" dirty="0">
                <a:cs typeface="Arial" panose="020B0604020202020204" pitchFamily="34" charset="0"/>
              </a:rPr>
              <a:t>breathing                                     </a:t>
            </a:r>
            <a:r>
              <a:rPr lang="en" sz="1600" dirty="0" smtClean="0">
                <a:cs typeface="Arial" panose="020B0604020202020204" pitchFamily="34" charset="0"/>
              </a:rPr>
              <a:t>swelling</a:t>
            </a:r>
            <a:endParaRPr lang="sr-Latn-CS" sz="1600" dirty="0">
              <a:cs typeface="Arial" panose="020B0604020202020204" pitchFamily="34" charset="0"/>
            </a:endParaRPr>
          </a:p>
          <a:p>
            <a:pPr eaLnBrk="1" hangingPunct="1">
              <a:lnSpc>
                <a:spcPct val="80000"/>
              </a:lnSpc>
              <a:buFontTx/>
              <a:buNone/>
            </a:pPr>
            <a:r>
              <a:rPr lang="en" sz="1600" dirty="0">
                <a:cs typeface="Arial" panose="020B0604020202020204" pitchFamily="34" charset="0"/>
              </a:rPr>
              <a:t>          - Cheyne-Stockes</a:t>
            </a:r>
            <a:r>
              <a:rPr lang="en" sz="1600" dirty="0" smtClean="0">
                <a:cs typeface="Arial" panose="020B0604020202020204" pitchFamily="34" charset="0"/>
              </a:rPr>
              <a:t> </a:t>
            </a:r>
            <a:r>
              <a:rPr lang="sr-Latn-RS" sz="1600" dirty="0" smtClean="0">
                <a:cs typeface="Arial" panose="020B0604020202020204" pitchFamily="34" charset="0"/>
              </a:rPr>
              <a:t>respirations</a:t>
            </a:r>
            <a:endParaRPr lang="en" sz="1600" dirty="0" smtClean="0">
              <a:cs typeface="Arial" panose="020B0604020202020204" pitchFamily="34" charset="0"/>
            </a:endParaRPr>
          </a:p>
          <a:p>
            <a:pPr eaLnBrk="1" hangingPunct="1">
              <a:lnSpc>
                <a:spcPct val="80000"/>
              </a:lnSpc>
              <a:buFontTx/>
              <a:buNone/>
            </a:pPr>
            <a:r>
              <a:rPr lang="en" sz="1600" dirty="0">
                <a:cs typeface="Arial" panose="020B0604020202020204" pitchFamily="34" charset="0"/>
              </a:rPr>
              <a:t>          - apnea                                                    </a:t>
            </a:r>
            <a:r>
              <a:rPr lang="en" sz="1600" dirty="0" smtClean="0">
                <a:cs typeface="Arial" panose="020B0604020202020204" pitchFamily="34" charset="0"/>
              </a:rPr>
              <a:t> relief </a:t>
            </a:r>
            <a:r>
              <a:rPr lang="en" sz="1600" dirty="0">
                <a:cs typeface="Arial" panose="020B0604020202020204" pitchFamily="34" charset="0"/>
              </a:rPr>
              <a:t>of dyspnoea</a:t>
            </a:r>
            <a:endParaRPr lang="sr-Latn-CS" sz="1600" dirty="0">
              <a:cs typeface="Arial" panose="020B0604020202020204" pitchFamily="34" charset="0"/>
            </a:endParaRPr>
          </a:p>
          <a:p>
            <a:pPr eaLnBrk="1" hangingPunct="1">
              <a:lnSpc>
                <a:spcPct val="80000"/>
              </a:lnSpc>
              <a:buFontTx/>
              <a:buNone/>
            </a:pPr>
            <a:r>
              <a:rPr lang="en" sz="1600" b="1" dirty="0">
                <a:cs typeface="Arial" panose="020B0604020202020204" pitchFamily="34" charset="0"/>
              </a:rPr>
              <a:t> Circulatory                                                      </a:t>
            </a:r>
            <a:r>
              <a:rPr lang="sr-Latn-RS" sz="1600" b="1" dirty="0" smtClean="0">
                <a:cs typeface="Arial" panose="020B0604020202020204" pitchFamily="34" charset="0"/>
              </a:rPr>
              <a:t> </a:t>
            </a:r>
            <a:r>
              <a:rPr lang="en" sz="1600" dirty="0" smtClean="0">
                <a:cs typeface="Arial" panose="020B0604020202020204" pitchFamily="34" charset="0"/>
              </a:rPr>
              <a:t>cessation </a:t>
            </a:r>
            <a:r>
              <a:rPr lang="en" sz="1600" dirty="0">
                <a:cs typeface="Arial" panose="020B0604020202020204" pitchFamily="34" charset="0"/>
              </a:rPr>
              <a:t>of coughing</a:t>
            </a:r>
            <a:endParaRPr lang="sr-Latn-CS" sz="1600" dirty="0">
              <a:cs typeface="Arial" panose="020B0604020202020204" pitchFamily="34" charset="0"/>
            </a:endParaRPr>
          </a:p>
          <a:p>
            <a:pPr eaLnBrk="1" hangingPunct="1">
              <a:lnSpc>
                <a:spcPct val="80000"/>
              </a:lnSpc>
              <a:buFontTx/>
              <a:buNone/>
            </a:pPr>
            <a:r>
              <a:rPr lang="en" sz="1600" b="1" dirty="0">
                <a:cs typeface="Arial" panose="020B0604020202020204" pitchFamily="34" charset="0"/>
              </a:rPr>
              <a:t>          </a:t>
            </a:r>
            <a:r>
              <a:rPr lang="en" sz="1600" dirty="0">
                <a:cs typeface="Arial" panose="020B0604020202020204" pitchFamily="34" charset="0"/>
              </a:rPr>
              <a:t>- tachycardia                                           </a:t>
            </a:r>
            <a:r>
              <a:rPr lang="en" sz="1600" dirty="0" smtClean="0">
                <a:cs typeface="Arial" panose="020B0604020202020204" pitchFamily="34" charset="0"/>
              </a:rPr>
              <a:t>somnolence</a:t>
            </a:r>
            <a:endParaRPr lang="sr-Latn-CS" sz="1600" dirty="0">
              <a:cs typeface="Arial" panose="020B0604020202020204" pitchFamily="34" charset="0"/>
            </a:endParaRPr>
          </a:p>
          <a:p>
            <a:pPr eaLnBrk="1" hangingPunct="1">
              <a:lnSpc>
                <a:spcPct val="80000"/>
              </a:lnSpc>
              <a:buFontTx/>
              <a:buNone/>
            </a:pPr>
            <a:r>
              <a:rPr lang="en" sz="1600" dirty="0">
                <a:cs typeface="Arial" panose="020B0604020202020204" pitchFamily="34" charset="0"/>
              </a:rPr>
              <a:t>          - arrhythmia                                              </a:t>
            </a:r>
            <a:r>
              <a:rPr lang="en" sz="1600" dirty="0" smtClean="0">
                <a:cs typeface="Arial" panose="020B0604020202020204" pitchFamily="34" charset="0"/>
              </a:rPr>
              <a:t>coma </a:t>
            </a:r>
            <a:endParaRPr lang="sr-Latn-CS" sz="1600" dirty="0">
              <a:cs typeface="Arial" panose="020B0604020202020204" pitchFamily="34" charset="0"/>
            </a:endParaRPr>
          </a:p>
          <a:p>
            <a:pPr eaLnBrk="1" hangingPunct="1">
              <a:lnSpc>
                <a:spcPct val="80000"/>
              </a:lnSpc>
              <a:buFontTx/>
              <a:buNone/>
            </a:pPr>
            <a:r>
              <a:rPr lang="en" sz="1600" dirty="0">
                <a:cs typeface="Arial" panose="020B0604020202020204" pitchFamily="34" charset="0"/>
              </a:rPr>
              <a:t>          - hypertension</a:t>
            </a:r>
            <a:endParaRPr lang="sr-Latn-CS" sz="1600" dirty="0">
              <a:cs typeface="Arial" panose="020B0604020202020204" pitchFamily="34" charset="0"/>
            </a:endParaRPr>
          </a:p>
          <a:p>
            <a:pPr eaLnBrk="1" hangingPunct="1">
              <a:lnSpc>
                <a:spcPct val="80000"/>
              </a:lnSpc>
              <a:buFontTx/>
              <a:buNone/>
            </a:pPr>
            <a:r>
              <a:rPr lang="en" sz="1600" dirty="0">
                <a:cs typeface="Arial" panose="020B0604020202020204" pitchFamily="34" charset="0"/>
              </a:rPr>
              <a:t>          - load on the right heart</a:t>
            </a:r>
            <a:endParaRPr lang="sr-Latn-CS" sz="1600" dirty="0">
              <a:cs typeface="Arial" panose="020B0604020202020204" pitchFamily="34" charset="0"/>
            </a:endParaRPr>
          </a:p>
          <a:p>
            <a:pPr eaLnBrk="1" hangingPunct="1">
              <a:lnSpc>
                <a:spcPct val="80000"/>
              </a:lnSpc>
              <a:buFontTx/>
              <a:buNone/>
            </a:pPr>
            <a:r>
              <a:rPr lang="en" sz="1600" dirty="0">
                <a:cs typeface="Arial" panose="020B0604020202020204" pitchFamily="34" charset="0"/>
              </a:rPr>
              <a:t>          - hypotension, asystole</a:t>
            </a:r>
            <a:endParaRPr lang="sr-Latn-CS" sz="1600" dirty="0">
              <a:cs typeface="Arial" panose="020B0604020202020204" pitchFamily="34" charset="0"/>
            </a:endParaRPr>
          </a:p>
          <a:p>
            <a:pPr eaLnBrk="1" hangingPunct="1">
              <a:lnSpc>
                <a:spcPct val="80000"/>
              </a:lnSpc>
              <a:buFontTx/>
              <a:buNone/>
            </a:pPr>
            <a:r>
              <a:rPr lang="en" sz="1600" b="1" dirty="0">
                <a:cs typeface="Arial" panose="020B0604020202020204" pitchFamily="34" charset="0"/>
              </a:rPr>
              <a:t> Metabolic</a:t>
            </a:r>
          </a:p>
          <a:p>
            <a:pPr eaLnBrk="1" hangingPunct="1">
              <a:lnSpc>
                <a:spcPct val="80000"/>
              </a:lnSpc>
              <a:buFontTx/>
              <a:buNone/>
            </a:pPr>
            <a:r>
              <a:rPr lang="en" sz="1600" dirty="0">
                <a:cs typeface="Arial" panose="020B0604020202020204" pitchFamily="34" charset="0"/>
              </a:rPr>
              <a:t>          - H2O and Na retention</a:t>
            </a:r>
          </a:p>
          <a:p>
            <a:pPr eaLnBrk="1" hangingPunct="1">
              <a:lnSpc>
                <a:spcPct val="80000"/>
              </a:lnSpc>
              <a:buFontTx/>
              <a:buNone/>
            </a:pPr>
            <a:r>
              <a:rPr lang="en" sz="1600" dirty="0">
                <a:cs typeface="Arial" panose="020B0604020202020204" pitchFamily="34" charset="0"/>
              </a:rPr>
              <a:t>          - lactic acidosis</a:t>
            </a:r>
            <a:endParaRPr lang="sr-Latn-CS" sz="1600" dirty="0">
              <a:cs typeface="Arial" panose="020B0604020202020204" pitchFamily="34" charset="0"/>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47543" y="1585706"/>
            <a:ext cx="2466975" cy="1847850"/>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63769" y="3711713"/>
            <a:ext cx="1956508" cy="2747618"/>
          </a:xfrm>
          <a:prstGeom prst="rect">
            <a:avLst/>
          </a:prstGeom>
        </p:spPr>
      </p:pic>
    </p:spTree>
    <p:extLst>
      <p:ext uri="{BB962C8B-B14F-4D97-AF65-F5344CB8AC3E}">
        <p14:creationId xmlns:p14="http://schemas.microsoft.com/office/powerpoint/2010/main" val="344129828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body" idx="1"/>
          </p:nvPr>
        </p:nvSpPr>
        <p:spPr/>
        <p:txBody>
          <a:bodyPr/>
          <a:lstStyle/>
          <a:p>
            <a:pPr marL="711200" indent="-711200">
              <a:buClr>
                <a:srgbClr val="990000"/>
              </a:buClr>
            </a:pPr>
            <a:endParaRPr lang="hr-HR" i="1" dirty="0" smtClean="0"/>
          </a:p>
          <a:p>
            <a:pPr marL="711200" indent="-711200">
              <a:buClr>
                <a:srgbClr val="990000"/>
              </a:buClr>
            </a:pPr>
            <a:r>
              <a:rPr lang="en" sz="2400" dirty="0" err="1"/>
              <a:t>Stable</a:t>
            </a:r>
            <a:r>
              <a:rPr lang="en" sz="2400" dirty="0"/>
              <a:t> </a:t>
            </a:r>
            <a:r>
              <a:rPr lang="en" sz="2400" dirty="0" err="1"/>
              <a:t>state</a:t>
            </a:r>
            <a:r>
              <a:rPr lang="en" sz="2400" dirty="0"/>
              <a:t> COPD</a:t>
            </a:r>
            <a:endParaRPr lang="hr-HR" sz="2400" dirty="0"/>
          </a:p>
          <a:p>
            <a:pPr marL="711200" indent="-711200">
              <a:buClr>
                <a:srgbClr val="990000"/>
              </a:buClr>
            </a:pPr>
            <a:endParaRPr lang="hr-HR" sz="2400" dirty="0"/>
          </a:p>
          <a:p>
            <a:pPr marL="711200" indent="-711200">
              <a:buClr>
                <a:srgbClr val="990000"/>
              </a:buClr>
            </a:pPr>
            <a:r>
              <a:rPr lang="en" sz="2400" dirty="0"/>
              <a:t>Worsening </a:t>
            </a:r>
            <a:r>
              <a:rPr lang="en" sz="2400" dirty="0" smtClean="0"/>
              <a:t>(exacerbation) </a:t>
            </a:r>
            <a:r>
              <a:rPr lang="en" sz="2400" dirty="0"/>
              <a:t>of COPD</a:t>
            </a:r>
            <a:endParaRPr lang="en-GB" sz="2400" dirty="0"/>
          </a:p>
        </p:txBody>
      </p:sp>
      <p:sp>
        <p:nvSpPr>
          <p:cNvPr id="142339" name="Rectangle 3"/>
          <p:cNvSpPr>
            <a:spLocks noChangeArrowheads="1"/>
          </p:cNvSpPr>
          <p:nvPr/>
        </p:nvSpPr>
        <p:spPr bwMode="auto">
          <a:xfrm>
            <a:off x="1609726" y="80963"/>
            <a:ext cx="905827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 sz="3600" b="1" dirty="0" smtClean="0">
                <a:solidFill>
                  <a:schemeClr val="tx2"/>
                </a:solidFill>
                <a:latin typeface="+mj-lt"/>
              </a:rPr>
              <a:t>Natural </a:t>
            </a:r>
            <a:r>
              <a:rPr lang="sr-Latn-RS" sz="3600" b="1" dirty="0" smtClean="0">
                <a:solidFill>
                  <a:schemeClr val="tx2"/>
                </a:solidFill>
                <a:latin typeface="+mj-lt"/>
              </a:rPr>
              <a:t>course of</a:t>
            </a:r>
            <a:r>
              <a:rPr lang="en" sz="3600" b="1" dirty="0" smtClean="0">
                <a:solidFill>
                  <a:schemeClr val="tx2"/>
                </a:solidFill>
                <a:latin typeface="+mj-lt"/>
              </a:rPr>
              <a:t> </a:t>
            </a:r>
            <a:r>
              <a:rPr lang="en" sz="3600" b="1" dirty="0">
                <a:solidFill>
                  <a:schemeClr val="tx2"/>
                </a:solidFill>
                <a:latin typeface="+mj-lt"/>
              </a:rPr>
              <a:t>COPD</a:t>
            </a:r>
            <a:endParaRPr lang="en-GB" sz="3600" b="1" dirty="0">
              <a:solidFill>
                <a:schemeClr val="tx2"/>
              </a:solidFill>
              <a:latin typeface="+mj-lt"/>
            </a:endParaRPr>
          </a:p>
        </p:txBody>
      </p:sp>
    </p:spTree>
    <p:extLst>
      <p:ext uri="{BB962C8B-B14F-4D97-AF65-F5344CB8AC3E}">
        <p14:creationId xmlns:p14="http://schemas.microsoft.com/office/powerpoint/2010/main" val="1111293950"/>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ChangeArrowheads="1"/>
          </p:cNvSpPr>
          <p:nvPr>
            <p:ph type="title"/>
          </p:nvPr>
        </p:nvSpPr>
        <p:spPr/>
        <p:txBody>
          <a:bodyPr>
            <a:normAutofit/>
          </a:bodyPr>
          <a:lstStyle/>
          <a:p>
            <a:pPr>
              <a:defRPr/>
            </a:pPr>
            <a:r>
              <a:rPr lang="sr-Latn-RS" sz="3200" b="1" dirty="0" smtClean="0">
                <a:solidFill>
                  <a:schemeClr val="tx2">
                    <a:satMod val="130000"/>
                  </a:schemeClr>
                </a:solidFill>
              </a:rPr>
              <a:t>COPD </a:t>
            </a:r>
            <a:r>
              <a:rPr lang="en" sz="3200" b="1" dirty="0" smtClean="0">
                <a:solidFill>
                  <a:schemeClr val="tx2">
                    <a:satMod val="130000"/>
                  </a:schemeClr>
                </a:solidFill>
              </a:rPr>
              <a:t>Exacerbations</a:t>
            </a:r>
            <a:endParaRPr lang="en-US" sz="3200" b="1" dirty="0" smtClean="0">
              <a:solidFill>
                <a:schemeClr val="tx2">
                  <a:satMod val="130000"/>
                </a:schemeClr>
              </a:solidFill>
            </a:endParaRPr>
          </a:p>
        </p:txBody>
      </p:sp>
      <p:sp>
        <p:nvSpPr>
          <p:cNvPr id="143363" name="Rectangle 3"/>
          <p:cNvSpPr>
            <a:spLocks noGrp="1" noChangeArrowheads="1"/>
          </p:cNvSpPr>
          <p:nvPr>
            <p:ph idx="1"/>
          </p:nvPr>
        </p:nvSpPr>
        <p:spPr>
          <a:xfrm>
            <a:off x="2387526" y="1977640"/>
            <a:ext cx="7891462" cy="4800600"/>
          </a:xfrm>
        </p:spPr>
        <p:txBody>
          <a:bodyPr/>
          <a:lstStyle/>
          <a:p>
            <a:pPr eaLnBrk="1" hangingPunct="1">
              <a:spcBef>
                <a:spcPct val="25000"/>
              </a:spcBef>
              <a:spcAft>
                <a:spcPct val="25000"/>
              </a:spcAft>
            </a:pPr>
            <a:r>
              <a:rPr lang="en" sz="2000" dirty="0" smtClean="0"/>
              <a:t>"An </a:t>
            </a:r>
            <a:r>
              <a:rPr lang="en" sz="2000" dirty="0"/>
              <a:t>event which </a:t>
            </a:r>
            <a:r>
              <a:rPr lang="sr-Latn-RS" sz="2000" dirty="0" smtClean="0"/>
              <a:t>is</a:t>
            </a:r>
            <a:r>
              <a:rPr lang="en" sz="2000" dirty="0" smtClean="0"/>
              <a:t> characterize</a:t>
            </a:r>
            <a:r>
              <a:rPr lang="sr-Latn-RS" sz="2000" dirty="0" smtClean="0"/>
              <a:t>d by</a:t>
            </a:r>
            <a:r>
              <a:rPr lang="en" sz="2000" dirty="0" smtClean="0"/>
              <a:t> </a:t>
            </a:r>
            <a:r>
              <a:rPr lang="en" sz="2000" dirty="0"/>
              <a:t>deterioration </a:t>
            </a:r>
            <a:r>
              <a:rPr lang="sr-Latn-RS" sz="2000" dirty="0" smtClean="0"/>
              <a:t>of </a:t>
            </a:r>
            <a:r>
              <a:rPr lang="en" sz="2000" dirty="0" smtClean="0"/>
              <a:t>dyspnoea, </a:t>
            </a:r>
            <a:r>
              <a:rPr lang="en" sz="2000" dirty="0"/>
              <a:t>coughing </a:t>
            </a:r>
            <a:r>
              <a:rPr lang="en" sz="2000" dirty="0" smtClean="0"/>
              <a:t>and</a:t>
            </a:r>
            <a:r>
              <a:rPr lang="sr-Latn-RS" sz="2000" dirty="0" smtClean="0"/>
              <a:t>/</a:t>
            </a:r>
            <a:r>
              <a:rPr lang="en" sz="2000" dirty="0" smtClean="0"/>
              <a:t>or expectoration, </a:t>
            </a:r>
            <a:r>
              <a:rPr lang="en" sz="2000" dirty="0"/>
              <a:t>more intensively from </a:t>
            </a:r>
            <a:r>
              <a:rPr lang="en" sz="2000" dirty="0" smtClean="0"/>
              <a:t>the</a:t>
            </a:r>
            <a:r>
              <a:rPr lang="sr-Latn-RS" sz="2000" dirty="0"/>
              <a:t> </a:t>
            </a:r>
            <a:r>
              <a:rPr lang="en" sz="2000" dirty="0" smtClean="0"/>
              <a:t>usual daily variation</a:t>
            </a:r>
            <a:r>
              <a:rPr lang="sr-Latn-RS" sz="2000" dirty="0" smtClean="0"/>
              <a:t>s of</a:t>
            </a:r>
            <a:r>
              <a:rPr lang="en" sz="2000" dirty="0" smtClean="0"/>
              <a:t> </a:t>
            </a:r>
            <a:r>
              <a:rPr lang="en" sz="2000" dirty="0"/>
              <a:t>these </a:t>
            </a:r>
            <a:r>
              <a:rPr lang="en" sz="2000" dirty="0" smtClean="0"/>
              <a:t>symptoms, </a:t>
            </a:r>
            <a:r>
              <a:rPr lang="sr-Latn-RS" sz="2000" dirty="0" smtClean="0"/>
              <a:t>is of </a:t>
            </a:r>
            <a:r>
              <a:rPr lang="en" sz="2000" dirty="0" smtClean="0"/>
              <a:t>acute </a:t>
            </a:r>
            <a:r>
              <a:rPr lang="en" sz="2000" dirty="0"/>
              <a:t>nature and can </a:t>
            </a:r>
            <a:r>
              <a:rPr lang="en" sz="2000" dirty="0" smtClean="0"/>
              <a:t>influence the </a:t>
            </a:r>
            <a:r>
              <a:rPr lang="en" sz="2000" dirty="0"/>
              <a:t>change </a:t>
            </a:r>
            <a:r>
              <a:rPr lang="sr-Latn-RS" sz="2000" dirty="0" smtClean="0"/>
              <a:t>of </a:t>
            </a:r>
            <a:r>
              <a:rPr lang="en" sz="2000" dirty="0" smtClean="0"/>
              <a:t>regular </a:t>
            </a:r>
            <a:r>
              <a:rPr lang="en" sz="2000" dirty="0"/>
              <a:t>treatment </a:t>
            </a:r>
            <a:r>
              <a:rPr lang="sr-Latn-RS" sz="2000" dirty="0" smtClean="0"/>
              <a:t>in </a:t>
            </a:r>
            <a:r>
              <a:rPr lang="en" sz="2000" dirty="0" smtClean="0"/>
              <a:t>the </a:t>
            </a:r>
            <a:r>
              <a:rPr lang="en" sz="2000" dirty="0"/>
              <a:t>patient with </a:t>
            </a:r>
            <a:r>
              <a:rPr lang="en" sz="2000" dirty="0" smtClean="0"/>
              <a:t>COPD"</a:t>
            </a:r>
            <a:endParaRPr lang="en-GB" sz="2000" dirty="0"/>
          </a:p>
          <a:p>
            <a:pPr eaLnBrk="1" hangingPunct="1">
              <a:spcBef>
                <a:spcPct val="25000"/>
              </a:spcBef>
              <a:spcAft>
                <a:spcPct val="25000"/>
              </a:spcAft>
            </a:pPr>
            <a:r>
              <a:rPr lang="sr-Latn-RS" sz="2000" dirty="0" smtClean="0"/>
              <a:t>They could be triggered by</a:t>
            </a:r>
            <a:r>
              <a:rPr lang="en" sz="2000" dirty="0" smtClean="0"/>
              <a:t> </a:t>
            </a:r>
            <a:r>
              <a:rPr lang="en" sz="2000" dirty="0"/>
              <a:t>bacterial </a:t>
            </a:r>
            <a:r>
              <a:rPr lang="sr-Latn-RS" sz="2000" dirty="0" smtClean="0"/>
              <a:t>or </a:t>
            </a:r>
            <a:r>
              <a:rPr lang="en" sz="2000" dirty="0" smtClean="0"/>
              <a:t>viral </a:t>
            </a:r>
            <a:r>
              <a:rPr lang="en" sz="2000" dirty="0"/>
              <a:t>infections </a:t>
            </a:r>
            <a:r>
              <a:rPr lang="en" sz="2000" dirty="0" smtClean="0"/>
              <a:t>or </a:t>
            </a:r>
            <a:r>
              <a:rPr lang="en" sz="2000" dirty="0"/>
              <a:t>exposure </a:t>
            </a:r>
            <a:r>
              <a:rPr lang="sr-Latn-RS" sz="2000" dirty="0" smtClean="0"/>
              <a:t>to air </a:t>
            </a:r>
            <a:r>
              <a:rPr lang="en" sz="2000" dirty="0" smtClean="0"/>
              <a:t>pollut</a:t>
            </a:r>
            <a:r>
              <a:rPr lang="sr-Latn-RS" sz="2000" dirty="0" smtClean="0"/>
              <a:t>ion</a:t>
            </a:r>
            <a:endParaRPr lang="en-GB" sz="2000" dirty="0"/>
          </a:p>
          <a:p>
            <a:pPr eaLnBrk="1" hangingPunct="1">
              <a:spcBef>
                <a:spcPct val="25000"/>
              </a:spcBef>
              <a:spcAft>
                <a:spcPct val="25000"/>
              </a:spcAft>
            </a:pPr>
            <a:r>
              <a:rPr lang="sr-Latn-RS" sz="2000" dirty="0" smtClean="0"/>
              <a:t>They are f</a:t>
            </a:r>
            <a:r>
              <a:rPr lang="en" sz="2000" dirty="0" smtClean="0"/>
              <a:t>ollowed </a:t>
            </a:r>
            <a:r>
              <a:rPr lang="sr-Latn-RS" sz="2000" dirty="0" smtClean="0"/>
              <a:t>with</a:t>
            </a:r>
            <a:r>
              <a:rPr lang="en" sz="2000" dirty="0" smtClean="0"/>
              <a:t> </a:t>
            </a:r>
            <a:r>
              <a:rPr lang="en" sz="2000" dirty="0"/>
              <a:t>acute </a:t>
            </a:r>
            <a:r>
              <a:rPr lang="en" sz="2000" dirty="0" smtClean="0"/>
              <a:t>hyperinflation, air</a:t>
            </a:r>
            <a:r>
              <a:rPr lang="sr-Latn-RS" sz="2000" dirty="0" smtClean="0"/>
              <a:t> trapping</a:t>
            </a:r>
            <a:r>
              <a:rPr lang="en" sz="2000" dirty="0" smtClean="0"/>
              <a:t> </a:t>
            </a:r>
            <a:r>
              <a:rPr lang="en" sz="2000" dirty="0"/>
              <a:t>and </a:t>
            </a:r>
            <a:r>
              <a:rPr lang="en" sz="2000" dirty="0" smtClean="0"/>
              <a:t>deterioration</a:t>
            </a:r>
            <a:r>
              <a:rPr lang="sr-Latn-RS" sz="2000" dirty="0" smtClean="0"/>
              <a:t> of</a:t>
            </a:r>
            <a:r>
              <a:rPr lang="en" sz="2000" dirty="0" smtClean="0"/>
              <a:t> dyspnoea</a:t>
            </a:r>
            <a:endParaRPr lang="en-GB" sz="2000" dirty="0"/>
          </a:p>
          <a:p>
            <a:pPr eaLnBrk="1" hangingPunct="1">
              <a:spcBef>
                <a:spcPct val="25000"/>
              </a:spcBef>
              <a:spcAft>
                <a:spcPct val="25000"/>
              </a:spcAft>
            </a:pPr>
            <a:r>
              <a:rPr lang="en" sz="2000" dirty="0"/>
              <a:t>Symptoms </a:t>
            </a:r>
            <a:r>
              <a:rPr lang="en" sz="2000" dirty="0" smtClean="0"/>
              <a:t>c</a:t>
            </a:r>
            <a:r>
              <a:rPr lang="sr-Latn-RS" sz="2000" dirty="0" smtClean="0"/>
              <a:t>ould</a:t>
            </a:r>
            <a:r>
              <a:rPr lang="en" sz="2000" dirty="0" smtClean="0"/>
              <a:t> </a:t>
            </a:r>
            <a:r>
              <a:rPr lang="en" sz="2000" dirty="0"/>
              <a:t>significantly </a:t>
            </a:r>
            <a:r>
              <a:rPr lang="en" sz="2000" dirty="0" smtClean="0"/>
              <a:t>worse</a:t>
            </a:r>
            <a:r>
              <a:rPr lang="sr-Latn-RS" sz="2000" dirty="0" smtClean="0"/>
              <a:t>n</a:t>
            </a:r>
            <a:r>
              <a:rPr lang="en" sz="2000" dirty="0" smtClean="0"/>
              <a:t> before a </a:t>
            </a:r>
            <a:r>
              <a:rPr lang="sr-Latn-RS" sz="2000" dirty="0" smtClean="0"/>
              <a:t>COPD patient </a:t>
            </a:r>
            <a:r>
              <a:rPr lang="en" sz="2000" dirty="0" smtClean="0"/>
              <a:t>recognize</a:t>
            </a:r>
            <a:r>
              <a:rPr lang="sr-Latn-RS" sz="2000" dirty="0" smtClean="0"/>
              <a:t>s</a:t>
            </a:r>
            <a:r>
              <a:rPr lang="en" sz="2000" dirty="0" smtClean="0"/>
              <a:t> </a:t>
            </a:r>
            <a:r>
              <a:rPr lang="en" sz="2000" dirty="0"/>
              <a:t>the </a:t>
            </a:r>
            <a:r>
              <a:rPr lang="sr-Latn-RS" sz="2000" dirty="0" smtClean="0"/>
              <a:t>onset of an</a:t>
            </a:r>
            <a:r>
              <a:rPr lang="en" sz="2000" dirty="0" smtClean="0"/>
              <a:t> exacerbation </a:t>
            </a:r>
            <a:endParaRPr lang="en" sz="2000" dirty="0"/>
          </a:p>
          <a:p>
            <a:pPr eaLnBrk="1" hangingPunct="1"/>
            <a:endParaRPr lang="en-US" sz="2000" i="1" dirty="0"/>
          </a:p>
        </p:txBody>
      </p:sp>
    </p:spTree>
    <p:extLst>
      <p:ext uri="{BB962C8B-B14F-4D97-AF65-F5344CB8AC3E}">
        <p14:creationId xmlns:p14="http://schemas.microsoft.com/office/powerpoint/2010/main" val="4125918049"/>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4"/>
          <p:cNvSpPr txBox="1">
            <a:spLocks/>
          </p:cNvSpPr>
          <p:nvPr/>
        </p:nvSpPr>
        <p:spPr>
          <a:xfrm>
            <a:off x="1981200" y="1556793"/>
            <a:ext cx="8489950" cy="3095625"/>
          </a:xfrm>
          <a:prstGeom prst="rect">
            <a:avLst/>
          </a:prstGeom>
          <a:solidFill>
            <a:schemeClr val="accent3">
              <a:lumMod val="40000"/>
              <a:lumOff val="60000"/>
            </a:schemeClr>
          </a:solidFill>
          <a:ln>
            <a:noFill/>
          </a:ln>
          <a:effectLst>
            <a:glow rad="228600">
              <a:schemeClr val="accent4">
                <a:satMod val="175000"/>
                <a:alpha val="40000"/>
              </a:schemeClr>
            </a:glow>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4"/>
          </a:lnRef>
          <a:fillRef idx="1">
            <a:schemeClr val="lt1"/>
          </a:fillRef>
          <a:effectRef idx="0">
            <a:schemeClr val="accent4"/>
          </a:effectRef>
          <a:fontRef idx="minor">
            <a:schemeClr val="dk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marL="0" lvl="1" indent="-342900">
              <a:spcBef>
                <a:spcPct val="20000"/>
              </a:spcBef>
              <a:buClr>
                <a:srgbClr val="FFFFFF"/>
              </a:buClr>
              <a:defRPr/>
            </a:pPr>
            <a:r>
              <a:rPr lang="en" sz="2800" b="1" kern="0" dirty="0" smtClean="0">
                <a:ln w="50800"/>
                <a:solidFill>
                  <a:srgbClr val="000066">
                    <a:shade val="50000"/>
                  </a:srgbClr>
                </a:solidFill>
                <a:ea typeface="Times" charset="0"/>
              </a:rPr>
              <a:t>Acute </a:t>
            </a:r>
            <a:r>
              <a:rPr lang="en" sz="2800" b="1" kern="0" dirty="0">
                <a:ln w="50800"/>
                <a:solidFill>
                  <a:srgbClr val="FF0000"/>
                </a:solidFill>
                <a:ea typeface="Times" charset="0"/>
              </a:rPr>
              <a:t>deterioration </a:t>
            </a:r>
            <a:r>
              <a:rPr lang="sr-Latn-RS" sz="2800" b="1" kern="0" dirty="0" smtClean="0">
                <a:ln w="50800"/>
                <a:solidFill>
                  <a:srgbClr val="FF0000"/>
                </a:solidFill>
                <a:ea typeface="Times" charset="0"/>
              </a:rPr>
              <a:t>of </a:t>
            </a:r>
            <a:r>
              <a:rPr lang="en" sz="2800" b="1" kern="0" dirty="0" smtClean="0">
                <a:ln w="50800"/>
                <a:solidFill>
                  <a:srgbClr val="FF0000"/>
                </a:solidFill>
                <a:ea typeface="Times" charset="0"/>
              </a:rPr>
              <a:t>respiratory </a:t>
            </a:r>
            <a:r>
              <a:rPr lang="en" sz="2800" b="1" kern="0" dirty="0">
                <a:ln w="50800"/>
                <a:solidFill>
                  <a:srgbClr val="FF0000"/>
                </a:solidFill>
                <a:ea typeface="Times" charset="0"/>
              </a:rPr>
              <a:t>symptoms</a:t>
            </a:r>
            <a:r>
              <a:rPr lang="en" sz="2800" b="1" kern="0" dirty="0">
                <a:ln w="50800"/>
                <a:solidFill>
                  <a:srgbClr val="000066">
                    <a:shade val="50000"/>
                  </a:srgbClr>
                </a:solidFill>
                <a:ea typeface="Times" charset="0"/>
              </a:rPr>
              <a:t> </a:t>
            </a:r>
            <a:r>
              <a:rPr lang="en" sz="2800" b="1" kern="0" dirty="0" smtClean="0">
                <a:ln w="50800"/>
                <a:solidFill>
                  <a:srgbClr val="000066">
                    <a:shade val="50000"/>
                  </a:srgbClr>
                </a:solidFill>
                <a:ea typeface="Times" charset="0"/>
              </a:rPr>
              <a:t>wh</a:t>
            </a:r>
            <a:r>
              <a:rPr lang="sr-Latn-RS" sz="2800" b="1" kern="0" dirty="0" smtClean="0">
                <a:ln w="50800"/>
                <a:solidFill>
                  <a:srgbClr val="000066">
                    <a:shade val="50000"/>
                  </a:srgbClr>
                </a:solidFill>
                <a:ea typeface="Times" charset="0"/>
              </a:rPr>
              <a:t>ich require</a:t>
            </a:r>
            <a:r>
              <a:rPr lang="en" sz="2800" b="1" kern="0" dirty="0" smtClean="0">
                <a:ln w="50800"/>
                <a:solidFill>
                  <a:srgbClr val="000066">
                    <a:shade val="50000"/>
                  </a:srgbClr>
                </a:solidFill>
                <a:ea typeface="Times" charset="0"/>
              </a:rPr>
              <a:t> </a:t>
            </a:r>
            <a:r>
              <a:rPr lang="en" sz="2800" b="1" kern="0" dirty="0">
                <a:ln w="50800"/>
                <a:solidFill>
                  <a:srgbClr val="000066">
                    <a:shade val="50000"/>
                  </a:srgbClr>
                </a:solidFill>
                <a:ea typeface="Times" charset="0"/>
              </a:rPr>
              <a:t>additional </a:t>
            </a:r>
            <a:r>
              <a:rPr lang="en" sz="2800" b="1" kern="0" dirty="0" smtClean="0">
                <a:ln w="50800"/>
                <a:solidFill>
                  <a:srgbClr val="000066">
                    <a:shade val="50000"/>
                  </a:srgbClr>
                </a:solidFill>
                <a:ea typeface="Times" charset="0"/>
              </a:rPr>
              <a:t>therapy</a:t>
            </a:r>
            <a:endParaRPr lang="en-GB" sz="2800" b="1" kern="0" dirty="0">
              <a:ln w="50800"/>
              <a:solidFill>
                <a:srgbClr val="000066">
                  <a:shade val="50000"/>
                </a:srgbClr>
              </a:solidFill>
              <a:ea typeface="Times" charset="0"/>
            </a:endParaRPr>
          </a:p>
          <a:p>
            <a:pPr marL="0" lvl="1" indent="-342900">
              <a:spcBef>
                <a:spcPct val="20000"/>
              </a:spcBef>
              <a:buClr>
                <a:srgbClr val="FFFFFF"/>
              </a:buClr>
              <a:defRPr/>
            </a:pPr>
            <a:endParaRPr lang="en-GB" sz="2800" b="1" i="1" kern="0" dirty="0">
              <a:ln w="50800"/>
              <a:solidFill>
                <a:srgbClr val="000066">
                  <a:shade val="50000"/>
                </a:srgbClr>
              </a:solidFill>
              <a:ea typeface="Times" charset="0"/>
            </a:endParaRPr>
          </a:p>
          <a:p>
            <a:pPr marL="0" lvl="1" indent="-342900">
              <a:spcBef>
                <a:spcPct val="20000"/>
              </a:spcBef>
              <a:buClr>
                <a:srgbClr val="FFFFFF"/>
              </a:buClr>
              <a:defRPr/>
            </a:pPr>
            <a:endParaRPr lang="en-GB" sz="2600" b="1" i="1" kern="0" dirty="0">
              <a:ln w="50800"/>
              <a:solidFill>
                <a:srgbClr val="000066">
                  <a:shade val="50000"/>
                </a:srgbClr>
              </a:solidFill>
              <a:ea typeface="Times" charset="0"/>
            </a:endParaRPr>
          </a:p>
          <a:p>
            <a:pPr marL="0" lvl="1" indent="-342900">
              <a:spcBef>
                <a:spcPct val="20000"/>
              </a:spcBef>
              <a:buClr>
                <a:srgbClr val="FFFFFF"/>
              </a:buClr>
              <a:defRPr/>
            </a:pPr>
            <a:endParaRPr lang="sr-Latn-RS" sz="2600" b="1" i="1" kern="0" dirty="0">
              <a:ln w="50800"/>
              <a:solidFill>
                <a:srgbClr val="000066">
                  <a:shade val="50000"/>
                </a:srgbClr>
              </a:solidFill>
              <a:ea typeface="Times" charset="0"/>
            </a:endParaRPr>
          </a:p>
          <a:p>
            <a:pPr marL="0" lvl="1" indent="-342900">
              <a:spcBef>
                <a:spcPct val="20000"/>
              </a:spcBef>
              <a:buClr>
                <a:srgbClr val="FFFFFF"/>
              </a:buClr>
              <a:defRPr/>
            </a:pPr>
            <a:r>
              <a:rPr lang="en" sz="2600" b="1" kern="0" dirty="0">
                <a:ln w="50800"/>
                <a:solidFill>
                  <a:srgbClr val="000066">
                    <a:shade val="50000"/>
                  </a:srgbClr>
                </a:solidFill>
                <a:ea typeface="Times" charset="0"/>
              </a:rPr>
              <a:t>WHO/GOLD 2017 </a:t>
            </a:r>
            <a:r>
              <a:rPr lang="en" sz="2600" b="1" kern="0" dirty="0" smtClean="0">
                <a:ln w="50800"/>
                <a:solidFill>
                  <a:srgbClr val="000066">
                    <a:shade val="50000"/>
                  </a:srgbClr>
                </a:solidFill>
                <a:ea typeface="Times" charset="0"/>
              </a:rPr>
              <a:t>(www.goldcopd.org</a:t>
            </a:r>
            <a:r>
              <a:rPr lang="en" sz="2600" b="1" kern="0" dirty="0">
                <a:ln w="50800"/>
                <a:solidFill>
                  <a:srgbClr val="000066">
                    <a:shade val="50000"/>
                  </a:srgbClr>
                </a:solidFill>
                <a:ea typeface="Times" charset="0"/>
              </a:rPr>
              <a:t>)</a:t>
            </a:r>
          </a:p>
        </p:txBody>
      </p:sp>
      <p:grpSp>
        <p:nvGrpSpPr>
          <p:cNvPr id="144388" name="Group 3"/>
          <p:cNvGrpSpPr>
            <a:grpSpLocks/>
          </p:cNvGrpSpPr>
          <p:nvPr/>
        </p:nvGrpSpPr>
        <p:grpSpPr bwMode="auto">
          <a:xfrm>
            <a:off x="8305800" y="3657600"/>
            <a:ext cx="2057400" cy="2743200"/>
            <a:chOff x="174625" y="1828800"/>
            <a:chExt cx="3482975" cy="4495800"/>
          </a:xfrm>
        </p:grpSpPr>
        <p:grpSp>
          <p:nvGrpSpPr>
            <p:cNvPr id="144391" name="Group 1"/>
            <p:cNvGrpSpPr>
              <a:grpSpLocks/>
            </p:cNvGrpSpPr>
            <p:nvPr/>
          </p:nvGrpSpPr>
          <p:grpSpPr bwMode="auto">
            <a:xfrm>
              <a:off x="174625" y="1828800"/>
              <a:ext cx="3482975" cy="4495800"/>
              <a:chOff x="174625" y="1828800"/>
              <a:chExt cx="3482975" cy="4495800"/>
            </a:xfrm>
          </p:grpSpPr>
          <p:pic>
            <p:nvPicPr>
              <p:cNvPr id="144393" name="Picture 4" descr="Pages from GOLD 99191 P8 Full Report (BOOK).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74625" y="1828800"/>
                <a:ext cx="3482975"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4394" name="Picture 5" descr="Screen Shot 2011-10-24 at 5.47.57 PM.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19200" y="5657850"/>
                <a:ext cx="1371600" cy="199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TextBox 6"/>
            <p:cNvSpPr txBox="1"/>
            <p:nvPr/>
          </p:nvSpPr>
          <p:spPr>
            <a:xfrm>
              <a:off x="1448491" y="5783439"/>
              <a:ext cx="1749551" cy="416278"/>
            </a:xfrm>
            <a:prstGeom prst="rect">
              <a:avLst/>
            </a:prstGeom>
            <a:noFill/>
          </p:spPr>
          <p:txBody>
            <a:bodyPr wrap="none">
              <a:spAutoFit/>
            </a:bodyPr>
            <a:lstStyle/>
            <a:p>
              <a:pPr>
                <a:defRPr/>
              </a:pPr>
              <a:r>
                <a:rPr lang="en" sz="1050" dirty="0">
                  <a:solidFill>
                    <a:srgbClr val="FF9900"/>
                  </a:solidFill>
                  <a:latin typeface="Arial"/>
                  <a:ea typeface="ＭＳ Ｐゴシック" charset="0"/>
                  <a:cs typeface="ＭＳ Ｐゴシック" charset="0"/>
                </a:rPr>
                <a:t>Updated 2017</a:t>
              </a:r>
              <a:endParaRPr lang="en-US" sz="1050" dirty="0">
                <a:solidFill>
                  <a:srgbClr val="FF9900"/>
                </a:solidFill>
                <a:latin typeface="Arial"/>
                <a:ea typeface="ＭＳ Ｐゴシック" charset="0"/>
                <a:cs typeface="ＭＳ Ｐゴシック" charset="0"/>
              </a:endParaRPr>
            </a:p>
          </p:txBody>
        </p:sp>
      </p:grpSp>
      <p:pic>
        <p:nvPicPr>
          <p:cNvPr id="10" name="Picture 3" descr="http://2.bp.blogspot.com/-cj1g7I37D70/Ts5wvQelQ6I/AAAAAAAABCs/lN5MmH9_mzo/s640/World+COPD+Day_16Nov2011.jpg"/>
          <p:cNvPicPr>
            <a:picLocks noChangeAspect="1" noChangeArrowheads="1"/>
          </p:cNvPicPr>
          <p:nvPr/>
        </p:nvPicPr>
        <p:blipFill>
          <a:blip r:embed="rId4" cstate="print"/>
          <a:srcRect/>
          <a:stretch>
            <a:fillRect/>
          </a:stretch>
        </p:blipFill>
        <p:spPr bwMode="auto">
          <a:xfrm>
            <a:off x="6324600" y="2427304"/>
            <a:ext cx="1581150" cy="1535097"/>
          </a:xfrm>
          <a:prstGeom prst="rect">
            <a:avLst/>
          </a:prstGeom>
          <a:ln>
            <a:noFill/>
          </a:ln>
          <a:effectLst>
            <a:softEdge rad="112500"/>
          </a:effectLst>
        </p:spPr>
      </p:pic>
      <p:sp>
        <p:nvSpPr>
          <p:cNvPr id="11" name="Rounded Rectangle 10"/>
          <p:cNvSpPr/>
          <p:nvPr/>
        </p:nvSpPr>
        <p:spPr>
          <a:xfrm>
            <a:off x="3429000" y="4800600"/>
            <a:ext cx="3603104" cy="1752600"/>
          </a:xfrm>
          <a:prstGeom prst="roundRect">
            <a:avLst/>
          </a:prstGeom>
          <a:solidFill>
            <a:schemeClr val="accent3">
              <a:lumMod val="50000"/>
            </a:schemeClr>
          </a:solidFill>
          <a:ln>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 i="1" u="sng" dirty="0">
                <a:ln>
                  <a:solidFill>
                    <a:srgbClr val="FFFFFF">
                      <a:lumMod val="50000"/>
                    </a:srgbClr>
                  </a:solidFill>
                </a:ln>
                <a:solidFill>
                  <a:srgbClr val="F8F8F8"/>
                </a:solidFill>
              </a:rPr>
              <a:t>Respiratory symptoms</a:t>
            </a:r>
            <a:endParaRPr lang="sr-Latn-RS" i="1" u="sng" dirty="0">
              <a:ln>
                <a:solidFill>
                  <a:srgbClr val="FFFFFF">
                    <a:lumMod val="50000"/>
                  </a:srgbClr>
                </a:solidFill>
              </a:ln>
              <a:solidFill>
                <a:srgbClr val="F8F8F8"/>
              </a:solidFill>
            </a:endParaRPr>
          </a:p>
          <a:p>
            <a:pPr algn="ctr">
              <a:defRPr/>
            </a:pPr>
            <a:r>
              <a:rPr lang="sr-Latn-RS" i="1" dirty="0">
                <a:ln>
                  <a:solidFill>
                    <a:srgbClr val="FFFFFF">
                      <a:lumMod val="50000"/>
                    </a:srgbClr>
                  </a:solidFill>
                </a:ln>
                <a:solidFill>
                  <a:srgbClr val="F8F8F8"/>
                </a:solidFill>
              </a:rPr>
              <a:t>I</a:t>
            </a:r>
            <a:r>
              <a:rPr lang="en" i="1" dirty="0" smtClean="0">
                <a:ln>
                  <a:solidFill>
                    <a:srgbClr val="FFFFFF">
                      <a:lumMod val="50000"/>
                    </a:srgbClr>
                  </a:solidFill>
                </a:ln>
                <a:solidFill>
                  <a:srgbClr val="F8F8F8"/>
                </a:solidFill>
              </a:rPr>
              <a:t>ncrease</a:t>
            </a:r>
            <a:r>
              <a:rPr lang="sr-Latn-RS" i="1" dirty="0" smtClean="0">
                <a:ln>
                  <a:solidFill>
                    <a:srgbClr val="FFFFFF">
                      <a:lumMod val="50000"/>
                    </a:srgbClr>
                  </a:solidFill>
                </a:ln>
                <a:solidFill>
                  <a:srgbClr val="F8F8F8"/>
                </a:solidFill>
              </a:rPr>
              <a:t>d</a:t>
            </a:r>
            <a:r>
              <a:rPr lang="en" i="1" dirty="0" smtClean="0">
                <a:ln>
                  <a:solidFill>
                    <a:srgbClr val="FFFFFF">
                      <a:lumMod val="50000"/>
                    </a:srgbClr>
                  </a:solidFill>
                </a:ln>
                <a:solidFill>
                  <a:srgbClr val="F8F8F8"/>
                </a:solidFill>
              </a:rPr>
              <a:t> dyspnoea</a:t>
            </a:r>
            <a:endParaRPr lang="sr-Latn-RS" i="1" dirty="0">
              <a:ln>
                <a:solidFill>
                  <a:srgbClr val="FFFFFF">
                    <a:lumMod val="50000"/>
                  </a:srgbClr>
                </a:solidFill>
              </a:ln>
              <a:solidFill>
                <a:srgbClr val="F8F8F8"/>
              </a:solidFill>
            </a:endParaRPr>
          </a:p>
          <a:p>
            <a:pPr algn="ctr">
              <a:defRPr/>
            </a:pPr>
            <a:r>
              <a:rPr lang="en" i="1" dirty="0">
                <a:ln>
                  <a:solidFill>
                    <a:srgbClr val="FFFFFF">
                      <a:lumMod val="50000"/>
                    </a:srgbClr>
                  </a:solidFill>
                </a:ln>
                <a:solidFill>
                  <a:srgbClr val="F8F8F8"/>
                </a:solidFill>
              </a:rPr>
              <a:t>Amplified expectoration</a:t>
            </a:r>
            <a:endParaRPr lang="sr-Latn-RS" i="1" dirty="0">
              <a:ln>
                <a:solidFill>
                  <a:srgbClr val="FFFFFF">
                    <a:lumMod val="50000"/>
                  </a:srgbClr>
                </a:solidFill>
              </a:ln>
              <a:solidFill>
                <a:srgbClr val="F8F8F8"/>
              </a:solidFill>
            </a:endParaRPr>
          </a:p>
          <a:p>
            <a:pPr algn="ctr">
              <a:defRPr/>
            </a:pPr>
            <a:r>
              <a:rPr lang="en" i="1" dirty="0">
                <a:ln>
                  <a:solidFill>
                    <a:srgbClr val="FFFFFF">
                      <a:lumMod val="50000"/>
                    </a:srgbClr>
                  </a:solidFill>
                </a:ln>
                <a:solidFill>
                  <a:srgbClr val="F8F8F8"/>
                </a:solidFill>
              </a:rPr>
              <a:t>Purulent sputum</a:t>
            </a:r>
            <a:endParaRPr lang="en-US" i="1" dirty="0">
              <a:ln>
                <a:solidFill>
                  <a:srgbClr val="FFFFFF">
                    <a:lumMod val="50000"/>
                  </a:srgbClr>
                </a:solidFill>
              </a:ln>
              <a:solidFill>
                <a:srgbClr val="F8F8F8"/>
              </a:solidFill>
            </a:endParaRPr>
          </a:p>
        </p:txBody>
      </p:sp>
      <p:sp>
        <p:nvSpPr>
          <p:cNvPr id="12" name="Rectangle 3"/>
          <p:cNvSpPr>
            <a:spLocks noChangeArrowheads="1"/>
          </p:cNvSpPr>
          <p:nvPr/>
        </p:nvSpPr>
        <p:spPr bwMode="auto">
          <a:xfrm>
            <a:off x="1601181" y="233901"/>
            <a:ext cx="905827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 sz="3600" b="1" dirty="0" smtClean="0">
                <a:solidFill>
                  <a:schemeClr val="tx2"/>
                </a:solidFill>
                <a:latin typeface="+mj-lt"/>
              </a:rPr>
              <a:t>Definition of </a:t>
            </a:r>
            <a:r>
              <a:rPr lang="sr-Latn-RS" sz="3600" b="1" dirty="0" smtClean="0">
                <a:solidFill>
                  <a:schemeClr val="tx2"/>
                </a:solidFill>
                <a:latin typeface="+mj-lt"/>
              </a:rPr>
              <a:t>COPD </a:t>
            </a:r>
            <a:r>
              <a:rPr lang="en" sz="3600" b="1" dirty="0" smtClean="0">
                <a:solidFill>
                  <a:schemeClr val="tx2"/>
                </a:solidFill>
                <a:latin typeface="+mj-lt"/>
              </a:rPr>
              <a:t>exacerbation</a:t>
            </a:r>
            <a:endParaRPr lang="en-GB" sz="3600" b="1" dirty="0">
              <a:solidFill>
                <a:schemeClr val="tx2"/>
              </a:solidFill>
              <a:latin typeface="+mj-lt"/>
            </a:endParaRPr>
          </a:p>
        </p:txBody>
      </p:sp>
    </p:spTree>
    <p:extLst>
      <p:ext uri="{BB962C8B-B14F-4D97-AF65-F5344CB8AC3E}">
        <p14:creationId xmlns:p14="http://schemas.microsoft.com/office/powerpoint/2010/main" val="20187032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fltVal val="0"/>
                                          </p:val>
                                        </p:tav>
                                        <p:tav tm="100000">
                                          <p:val>
                                            <p:strVal val="#ppt_w"/>
                                          </p:val>
                                        </p:tav>
                                      </p:tavLst>
                                    </p:anim>
                                    <p:anim calcmode="lin" valueType="num">
                                      <p:cBhvr>
                                        <p:cTn id="8" dur="1000" fill="hold"/>
                                        <p:tgtEl>
                                          <p:spTgt spid="11"/>
                                        </p:tgtEl>
                                        <p:attrNameLst>
                                          <p:attrName>ppt_h</p:attrName>
                                        </p:attrNameLst>
                                      </p:cBhvr>
                                      <p:tavLst>
                                        <p:tav tm="0">
                                          <p:val>
                                            <p:fltVal val="0"/>
                                          </p:val>
                                        </p:tav>
                                        <p:tav tm="100000">
                                          <p:val>
                                            <p:strVal val="#ppt_h"/>
                                          </p:val>
                                        </p:tav>
                                      </p:tavLst>
                                    </p:anim>
                                    <p:anim calcmode="lin" valueType="num">
                                      <p:cBhvr>
                                        <p:cTn id="9" dur="1000" fill="hold"/>
                                        <p:tgtEl>
                                          <p:spTgt spid="11"/>
                                        </p:tgtEl>
                                        <p:attrNameLst>
                                          <p:attrName>style.rotation</p:attrName>
                                        </p:attrNameLst>
                                      </p:cBhvr>
                                      <p:tavLst>
                                        <p:tav tm="0">
                                          <p:val>
                                            <p:fltVal val="90"/>
                                          </p:val>
                                        </p:tav>
                                        <p:tav tm="100000">
                                          <p:val>
                                            <p:fltVal val="0"/>
                                          </p:val>
                                        </p:tav>
                                      </p:tavLst>
                                    </p:anim>
                                    <p:animEffect transition="in" filter="fade">
                                      <p:cBhvr>
                                        <p:cTn id="10"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3"/>
          <p:cNvSpPr>
            <a:spLocks noChangeArrowheads="1"/>
          </p:cNvSpPr>
          <p:nvPr/>
        </p:nvSpPr>
        <p:spPr bwMode="auto">
          <a:xfrm>
            <a:off x="2691925" y="944815"/>
            <a:ext cx="9723986" cy="4857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sr-Cyrl-RS" sz="2000" dirty="0">
              <a:solidFill>
                <a:schemeClr val="accent4">
                  <a:lumMod val="50000"/>
                </a:schemeClr>
              </a:solidFill>
              <a:latin typeface="+mj-lt"/>
              <a:cs typeface="Arial" panose="020B0604020202020204" pitchFamily="34" charset="0"/>
            </a:endParaRPr>
          </a:p>
          <a:p>
            <a:pPr eaLnBrk="1" hangingPunct="1"/>
            <a:endParaRPr lang="sr-Latn-RS" sz="2400" b="1" dirty="0" smtClean="0">
              <a:latin typeface="+mj-lt"/>
            </a:endParaRPr>
          </a:p>
          <a:p>
            <a:pPr eaLnBrk="1" hangingPunct="1"/>
            <a:r>
              <a:rPr lang="en-US" sz="4000" b="1" dirty="0" smtClean="0">
                <a:latin typeface="+mj-lt"/>
              </a:rPr>
              <a:t>Acute </a:t>
            </a:r>
            <a:r>
              <a:rPr lang="sr-Latn-RS" sz="4000" b="1" dirty="0" smtClean="0">
                <a:latin typeface="+mj-lt"/>
              </a:rPr>
              <a:t>COPD </a:t>
            </a:r>
            <a:r>
              <a:rPr lang="en-US" sz="4000" b="1" dirty="0" smtClean="0">
                <a:latin typeface="+mj-lt"/>
              </a:rPr>
              <a:t>exacerbation</a:t>
            </a:r>
            <a:endParaRPr lang="sr-Latn-RS" sz="4000" b="1" dirty="0" smtClean="0">
              <a:latin typeface="+mj-lt"/>
            </a:endParaRPr>
          </a:p>
          <a:p>
            <a:pPr eaLnBrk="1" hangingPunct="1"/>
            <a:endParaRPr lang="sr-Latn-RS" sz="4000" b="1" dirty="0" smtClean="0">
              <a:latin typeface="+mj-lt"/>
            </a:endParaRPr>
          </a:p>
          <a:p>
            <a:pPr eaLnBrk="1" hangingPunct="1"/>
            <a:r>
              <a:rPr lang="sr-Latn-RS" sz="4000" b="1" dirty="0" smtClean="0">
                <a:latin typeface="+mj-lt"/>
              </a:rPr>
              <a:t>Acute exacerbation</a:t>
            </a:r>
            <a:r>
              <a:rPr lang="en-US" sz="4000" b="1" dirty="0" smtClean="0">
                <a:latin typeface="+mj-lt"/>
              </a:rPr>
              <a:t> </a:t>
            </a:r>
            <a:r>
              <a:rPr lang="en-US" sz="4000" b="1" dirty="0">
                <a:latin typeface="+mj-lt"/>
              </a:rPr>
              <a:t>of </a:t>
            </a:r>
            <a:endParaRPr lang="sr-Latn-RS" sz="4000" b="1" dirty="0" smtClean="0">
              <a:latin typeface="+mj-lt"/>
            </a:endParaRPr>
          </a:p>
          <a:p>
            <a:pPr eaLnBrk="1" hangingPunct="1"/>
            <a:r>
              <a:rPr lang="en-US" sz="4000" b="1" dirty="0" smtClean="0">
                <a:latin typeface="+mj-lt"/>
              </a:rPr>
              <a:t>chronic </a:t>
            </a:r>
            <a:r>
              <a:rPr lang="en-US" sz="4000" b="1" dirty="0">
                <a:latin typeface="+mj-lt"/>
              </a:rPr>
              <a:t>respiratory </a:t>
            </a:r>
            <a:r>
              <a:rPr lang="sr-Latn-RS" sz="4000" b="1" dirty="0" smtClean="0">
                <a:latin typeface="+mj-lt"/>
              </a:rPr>
              <a:t>failure</a:t>
            </a:r>
          </a:p>
          <a:p>
            <a:pPr eaLnBrk="1" hangingPunct="1"/>
            <a:endParaRPr lang="sr-Cyrl-CS" sz="2400" b="1" dirty="0"/>
          </a:p>
          <a:p>
            <a:pPr eaLnBrk="1" hangingPunct="1"/>
            <a:endParaRPr lang="en-US" sz="2400" b="1" dirty="0"/>
          </a:p>
        </p:txBody>
      </p:sp>
    </p:spTree>
    <p:extLst>
      <p:ext uri="{BB962C8B-B14F-4D97-AF65-F5344CB8AC3E}">
        <p14:creationId xmlns:p14="http://schemas.microsoft.com/office/powerpoint/2010/main" val="2836291708"/>
      </p:ext>
    </p:extLst>
  </p:cSld>
  <p:clrMapOvr>
    <a:masterClrMapping/>
  </p:clrMapOvr>
  <p:transition spd="med">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6"/>
          <p:cNvSpPr>
            <a:spLocks noChangeArrowheads="1"/>
          </p:cNvSpPr>
          <p:nvPr/>
        </p:nvSpPr>
        <p:spPr bwMode="auto">
          <a:xfrm>
            <a:off x="2495550" y="1628775"/>
            <a:ext cx="7391400" cy="381000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RS">
              <a:solidFill>
                <a:srgbClr val="000000"/>
              </a:solidFill>
            </a:endParaRPr>
          </a:p>
        </p:txBody>
      </p:sp>
      <p:sp>
        <p:nvSpPr>
          <p:cNvPr id="145411" name="Freeform 7"/>
          <p:cNvSpPr>
            <a:spLocks/>
          </p:cNvSpPr>
          <p:nvPr/>
        </p:nvSpPr>
        <p:spPr bwMode="auto">
          <a:xfrm>
            <a:off x="2800350" y="1704975"/>
            <a:ext cx="7024688" cy="1366838"/>
          </a:xfrm>
          <a:custGeom>
            <a:avLst/>
            <a:gdLst>
              <a:gd name="T0" fmla="*/ 0 w 4320"/>
              <a:gd name="T1" fmla="*/ 0 h 624"/>
              <a:gd name="T2" fmla="*/ 816 w 4320"/>
              <a:gd name="T3" fmla="*/ 336 h 624"/>
              <a:gd name="T4" fmla="*/ 1968 w 4320"/>
              <a:gd name="T5" fmla="*/ 432 h 624"/>
              <a:gd name="T6" fmla="*/ 3120 w 4320"/>
              <a:gd name="T7" fmla="*/ 576 h 624"/>
              <a:gd name="T8" fmla="*/ 4320 w 4320"/>
              <a:gd name="T9" fmla="*/ 624 h 624"/>
              <a:gd name="T10" fmla="*/ 0 60000 65536"/>
              <a:gd name="T11" fmla="*/ 0 60000 65536"/>
              <a:gd name="T12" fmla="*/ 0 60000 65536"/>
              <a:gd name="T13" fmla="*/ 0 60000 65536"/>
              <a:gd name="T14" fmla="*/ 0 60000 65536"/>
              <a:gd name="T15" fmla="*/ 0 w 4320"/>
              <a:gd name="T16" fmla="*/ 0 h 624"/>
              <a:gd name="T17" fmla="*/ 4320 w 4320"/>
              <a:gd name="T18" fmla="*/ 624 h 624"/>
            </a:gdLst>
            <a:ahLst/>
            <a:cxnLst>
              <a:cxn ang="T10">
                <a:pos x="T0" y="T1"/>
              </a:cxn>
              <a:cxn ang="T11">
                <a:pos x="T2" y="T3"/>
              </a:cxn>
              <a:cxn ang="T12">
                <a:pos x="T4" y="T5"/>
              </a:cxn>
              <a:cxn ang="T13">
                <a:pos x="T6" y="T7"/>
              </a:cxn>
              <a:cxn ang="T14">
                <a:pos x="T8" y="T9"/>
              </a:cxn>
            </a:cxnLst>
            <a:rect l="T15" t="T16" r="T17" b="T18"/>
            <a:pathLst>
              <a:path w="4320" h="624">
                <a:moveTo>
                  <a:pt x="0" y="0"/>
                </a:moveTo>
                <a:lnTo>
                  <a:pt x="816" y="336"/>
                </a:lnTo>
                <a:lnTo>
                  <a:pt x="1968" y="432"/>
                </a:lnTo>
                <a:lnTo>
                  <a:pt x="3120" y="576"/>
                </a:lnTo>
                <a:lnTo>
                  <a:pt x="4320" y="624"/>
                </a:lnTo>
              </a:path>
            </a:pathLst>
          </a:custGeom>
          <a:noFill/>
          <a:ln w="28575" cmpd="sng">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endParaRPr lang="sr-Cyrl-RS"/>
          </a:p>
        </p:txBody>
      </p:sp>
      <p:sp>
        <p:nvSpPr>
          <p:cNvPr id="145412" name="Freeform 8"/>
          <p:cNvSpPr>
            <a:spLocks/>
          </p:cNvSpPr>
          <p:nvPr/>
        </p:nvSpPr>
        <p:spPr bwMode="auto">
          <a:xfrm>
            <a:off x="2647950" y="2352676"/>
            <a:ext cx="7321550" cy="1655763"/>
          </a:xfrm>
          <a:custGeom>
            <a:avLst/>
            <a:gdLst>
              <a:gd name="T0" fmla="*/ 0 w 4320"/>
              <a:gd name="T1" fmla="*/ 0 h 624"/>
              <a:gd name="T2" fmla="*/ 816 w 4320"/>
              <a:gd name="T3" fmla="*/ 336 h 624"/>
              <a:gd name="T4" fmla="*/ 1968 w 4320"/>
              <a:gd name="T5" fmla="*/ 432 h 624"/>
              <a:gd name="T6" fmla="*/ 3120 w 4320"/>
              <a:gd name="T7" fmla="*/ 576 h 624"/>
              <a:gd name="T8" fmla="*/ 4320 w 4320"/>
              <a:gd name="T9" fmla="*/ 624 h 624"/>
              <a:gd name="T10" fmla="*/ 0 60000 65536"/>
              <a:gd name="T11" fmla="*/ 0 60000 65536"/>
              <a:gd name="T12" fmla="*/ 0 60000 65536"/>
              <a:gd name="T13" fmla="*/ 0 60000 65536"/>
              <a:gd name="T14" fmla="*/ 0 60000 65536"/>
              <a:gd name="T15" fmla="*/ 0 w 4320"/>
              <a:gd name="T16" fmla="*/ 0 h 624"/>
              <a:gd name="T17" fmla="*/ 4320 w 4320"/>
              <a:gd name="T18" fmla="*/ 624 h 624"/>
            </a:gdLst>
            <a:ahLst/>
            <a:cxnLst>
              <a:cxn ang="T10">
                <a:pos x="T0" y="T1"/>
              </a:cxn>
              <a:cxn ang="T11">
                <a:pos x="T2" y="T3"/>
              </a:cxn>
              <a:cxn ang="T12">
                <a:pos x="T4" y="T5"/>
              </a:cxn>
              <a:cxn ang="T13">
                <a:pos x="T6" y="T7"/>
              </a:cxn>
              <a:cxn ang="T14">
                <a:pos x="T8" y="T9"/>
              </a:cxn>
            </a:cxnLst>
            <a:rect l="T15" t="T16" r="T17" b="T18"/>
            <a:pathLst>
              <a:path w="4320" h="624">
                <a:moveTo>
                  <a:pt x="0" y="0"/>
                </a:moveTo>
                <a:lnTo>
                  <a:pt x="816" y="336"/>
                </a:lnTo>
                <a:lnTo>
                  <a:pt x="1968" y="432"/>
                </a:lnTo>
                <a:lnTo>
                  <a:pt x="3120" y="576"/>
                </a:lnTo>
                <a:lnTo>
                  <a:pt x="4320" y="624"/>
                </a:lnTo>
              </a:path>
            </a:pathLst>
          </a:custGeom>
          <a:noFill/>
          <a:ln w="28575" cmpd="sng">
            <a:solidFill>
              <a:srgbClr val="FFFF00"/>
            </a:solidFill>
            <a:round/>
            <a:headEnd/>
            <a:tailEnd/>
          </a:ln>
          <a:extLst>
            <a:ext uri="{909E8E84-426E-40DD-AFC4-6F175D3DCCD1}">
              <a14:hiddenFill xmlns:a14="http://schemas.microsoft.com/office/drawing/2010/main">
                <a:solidFill>
                  <a:srgbClr val="FFFFFF"/>
                </a:solidFill>
              </a14:hiddenFill>
            </a:ext>
          </a:extLst>
        </p:spPr>
        <p:txBody>
          <a:bodyPr/>
          <a:lstStyle/>
          <a:p>
            <a:endParaRPr lang="sr-Cyrl-RS"/>
          </a:p>
        </p:txBody>
      </p:sp>
      <p:sp>
        <p:nvSpPr>
          <p:cNvPr id="145413" name="Text Box 9"/>
          <p:cNvSpPr txBox="1">
            <a:spLocks noChangeArrowheads="1"/>
          </p:cNvSpPr>
          <p:nvPr/>
        </p:nvSpPr>
        <p:spPr bwMode="auto">
          <a:xfrm rot="-5400000">
            <a:off x="99219" y="3066256"/>
            <a:ext cx="42672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spcBef>
                <a:spcPct val="50000"/>
              </a:spcBef>
            </a:pPr>
            <a:r>
              <a:rPr lang="en" b="1" i="1" dirty="0" smtClean="0"/>
              <a:t>Pulmonary </a:t>
            </a:r>
            <a:r>
              <a:rPr lang="en" b="1" i="1" dirty="0"/>
              <a:t>function</a:t>
            </a:r>
            <a:endParaRPr lang="en-US" b="1" i="1" dirty="0"/>
          </a:p>
        </p:txBody>
      </p:sp>
      <p:sp>
        <p:nvSpPr>
          <p:cNvPr id="145414" name="Line 10"/>
          <p:cNvSpPr>
            <a:spLocks noChangeShapeType="1"/>
          </p:cNvSpPr>
          <p:nvPr/>
        </p:nvSpPr>
        <p:spPr bwMode="auto">
          <a:xfrm>
            <a:off x="2481263" y="5445125"/>
            <a:ext cx="7391400" cy="0"/>
          </a:xfrm>
          <a:prstGeom prst="line">
            <a:avLst/>
          </a:prstGeom>
          <a:noFill/>
          <a:ln w="76200">
            <a:solidFill>
              <a:srgbClr val="66FF33"/>
            </a:solidFill>
            <a:round/>
            <a:headEnd/>
            <a:tailEnd/>
          </a:ln>
          <a:extLst>
            <a:ext uri="{909E8E84-426E-40DD-AFC4-6F175D3DCCD1}">
              <a14:hiddenFill xmlns:a14="http://schemas.microsoft.com/office/drawing/2010/main">
                <a:noFill/>
              </a14:hiddenFill>
            </a:ext>
          </a:extLst>
        </p:spPr>
        <p:txBody>
          <a:bodyPr/>
          <a:lstStyle/>
          <a:p>
            <a:endParaRPr lang="sr-Cyrl-RS"/>
          </a:p>
        </p:txBody>
      </p:sp>
      <p:sp>
        <p:nvSpPr>
          <p:cNvPr id="145415" name="Line 12"/>
          <p:cNvSpPr>
            <a:spLocks noChangeShapeType="1"/>
          </p:cNvSpPr>
          <p:nvPr/>
        </p:nvSpPr>
        <p:spPr bwMode="auto">
          <a:xfrm>
            <a:off x="2481263" y="1631950"/>
            <a:ext cx="0" cy="3810000"/>
          </a:xfrm>
          <a:prstGeom prst="line">
            <a:avLst/>
          </a:prstGeom>
          <a:noFill/>
          <a:ln w="76200">
            <a:solidFill>
              <a:srgbClr val="66FF33"/>
            </a:solidFill>
            <a:round/>
            <a:headEnd/>
            <a:tailEnd/>
          </a:ln>
          <a:extLst>
            <a:ext uri="{909E8E84-426E-40DD-AFC4-6F175D3DCCD1}">
              <a14:hiddenFill xmlns:a14="http://schemas.microsoft.com/office/drawing/2010/main">
                <a:noFill/>
              </a14:hiddenFill>
            </a:ext>
          </a:extLst>
        </p:spPr>
        <p:txBody>
          <a:bodyPr/>
          <a:lstStyle/>
          <a:p>
            <a:endParaRPr lang="sr-Cyrl-RS"/>
          </a:p>
        </p:txBody>
      </p:sp>
      <p:sp>
        <p:nvSpPr>
          <p:cNvPr id="145416" name="Text Box 13"/>
          <p:cNvSpPr txBox="1">
            <a:spLocks noChangeArrowheads="1"/>
          </p:cNvSpPr>
          <p:nvPr/>
        </p:nvSpPr>
        <p:spPr bwMode="auto">
          <a:xfrm rot="381506">
            <a:off x="4922838" y="1989287"/>
            <a:ext cx="44767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50000"/>
              </a:spcBef>
            </a:pPr>
            <a:r>
              <a:rPr lang="en" sz="2400" b="1" i="1">
                <a:solidFill>
                  <a:srgbClr val="FFFF00"/>
                </a:solidFill>
                <a:latin typeface="Browallia New" pitchFamily="34" charset="-34"/>
                <a:cs typeface="Browallia New" pitchFamily="34" charset="-34"/>
              </a:rPr>
              <a:t>Normal daily activities</a:t>
            </a:r>
            <a:endParaRPr lang="en-US" sz="2400" b="1" i="1">
              <a:solidFill>
                <a:srgbClr val="FFFF00"/>
              </a:solidFill>
              <a:latin typeface="Browallia New" pitchFamily="34" charset="-34"/>
              <a:cs typeface="Browallia New" pitchFamily="34" charset="-34"/>
            </a:endParaRPr>
          </a:p>
        </p:txBody>
      </p:sp>
      <p:sp>
        <p:nvSpPr>
          <p:cNvPr id="145417" name="Freeform 14"/>
          <p:cNvSpPr>
            <a:spLocks/>
          </p:cNvSpPr>
          <p:nvPr/>
        </p:nvSpPr>
        <p:spPr bwMode="auto">
          <a:xfrm>
            <a:off x="2684463" y="1763714"/>
            <a:ext cx="7199312" cy="2078037"/>
          </a:xfrm>
          <a:custGeom>
            <a:avLst/>
            <a:gdLst>
              <a:gd name="T0" fmla="*/ 18 w 4535"/>
              <a:gd name="T1" fmla="*/ 27 h 1309"/>
              <a:gd name="T2" fmla="*/ 82 w 4535"/>
              <a:gd name="T3" fmla="*/ 128 h 1309"/>
              <a:gd name="T4" fmla="*/ 347 w 4535"/>
              <a:gd name="T5" fmla="*/ 292 h 1309"/>
              <a:gd name="T6" fmla="*/ 420 w 4535"/>
              <a:gd name="T7" fmla="*/ 384 h 1309"/>
              <a:gd name="T8" fmla="*/ 612 w 4535"/>
              <a:gd name="T9" fmla="*/ 411 h 1309"/>
              <a:gd name="T10" fmla="*/ 704 w 4535"/>
              <a:gd name="T11" fmla="*/ 585 h 1309"/>
              <a:gd name="T12" fmla="*/ 1079 w 4535"/>
              <a:gd name="T13" fmla="*/ 630 h 1309"/>
              <a:gd name="T14" fmla="*/ 1152 w 4535"/>
              <a:gd name="T15" fmla="*/ 585 h 1309"/>
              <a:gd name="T16" fmla="*/ 1198 w 4535"/>
              <a:gd name="T17" fmla="*/ 557 h 1309"/>
              <a:gd name="T18" fmla="*/ 1298 w 4535"/>
              <a:gd name="T19" fmla="*/ 640 h 1309"/>
              <a:gd name="T20" fmla="*/ 1472 w 4535"/>
              <a:gd name="T21" fmla="*/ 704 h 1309"/>
              <a:gd name="T22" fmla="*/ 1536 w 4535"/>
              <a:gd name="T23" fmla="*/ 795 h 1309"/>
              <a:gd name="T24" fmla="*/ 1774 w 4535"/>
              <a:gd name="T25" fmla="*/ 859 h 1309"/>
              <a:gd name="T26" fmla="*/ 2066 w 4535"/>
              <a:gd name="T27" fmla="*/ 877 h 1309"/>
              <a:gd name="T28" fmla="*/ 2240 w 4535"/>
              <a:gd name="T29" fmla="*/ 832 h 1309"/>
              <a:gd name="T30" fmla="*/ 2331 w 4535"/>
              <a:gd name="T31" fmla="*/ 868 h 1309"/>
              <a:gd name="T32" fmla="*/ 2560 w 4535"/>
              <a:gd name="T33" fmla="*/ 932 h 1309"/>
              <a:gd name="T34" fmla="*/ 2615 w 4535"/>
              <a:gd name="T35" fmla="*/ 969 h 1309"/>
              <a:gd name="T36" fmla="*/ 2688 w 4535"/>
              <a:gd name="T37" fmla="*/ 1024 h 1309"/>
              <a:gd name="T38" fmla="*/ 2871 w 4535"/>
              <a:gd name="T39" fmla="*/ 987 h 1309"/>
              <a:gd name="T40" fmla="*/ 3063 w 4535"/>
              <a:gd name="T41" fmla="*/ 905 h 1309"/>
              <a:gd name="T42" fmla="*/ 3099 w 4535"/>
              <a:gd name="T43" fmla="*/ 950 h 1309"/>
              <a:gd name="T44" fmla="*/ 3154 w 4535"/>
              <a:gd name="T45" fmla="*/ 1005 h 1309"/>
              <a:gd name="T46" fmla="*/ 3218 w 4535"/>
              <a:gd name="T47" fmla="*/ 1024 h 1309"/>
              <a:gd name="T48" fmla="*/ 3300 w 4535"/>
              <a:gd name="T49" fmla="*/ 1152 h 1309"/>
              <a:gd name="T50" fmla="*/ 3438 w 4535"/>
              <a:gd name="T51" fmla="*/ 1133 h 1309"/>
              <a:gd name="T52" fmla="*/ 3584 w 4535"/>
              <a:gd name="T53" fmla="*/ 1033 h 1309"/>
              <a:gd name="T54" fmla="*/ 3630 w 4535"/>
              <a:gd name="T55" fmla="*/ 1060 h 1309"/>
              <a:gd name="T56" fmla="*/ 3767 w 4535"/>
              <a:gd name="T57" fmla="*/ 1088 h 1309"/>
              <a:gd name="T58" fmla="*/ 3867 w 4535"/>
              <a:gd name="T59" fmla="*/ 1161 h 1309"/>
              <a:gd name="T60" fmla="*/ 4270 w 4535"/>
              <a:gd name="T61" fmla="*/ 1289 h 1309"/>
              <a:gd name="T62" fmla="*/ 4361 w 4535"/>
              <a:gd name="T63" fmla="*/ 1225 h 1309"/>
              <a:gd name="T64" fmla="*/ 4462 w 4535"/>
              <a:gd name="T65" fmla="*/ 1179 h 1309"/>
              <a:gd name="T66" fmla="*/ 4535 w 4535"/>
              <a:gd name="T67" fmla="*/ 1225 h 130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535"/>
              <a:gd name="T103" fmla="*/ 0 h 1309"/>
              <a:gd name="T104" fmla="*/ 4535 w 4535"/>
              <a:gd name="T105" fmla="*/ 1309 h 130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535" h="1309">
                <a:moveTo>
                  <a:pt x="0" y="0"/>
                </a:moveTo>
                <a:cubicBezTo>
                  <a:pt x="6" y="9"/>
                  <a:pt x="13" y="17"/>
                  <a:pt x="18" y="27"/>
                </a:cubicBezTo>
                <a:cubicBezTo>
                  <a:pt x="22" y="35"/>
                  <a:pt x="22" y="46"/>
                  <a:pt x="27" y="54"/>
                </a:cubicBezTo>
                <a:cubicBezTo>
                  <a:pt x="43" y="80"/>
                  <a:pt x="65" y="102"/>
                  <a:pt x="82" y="128"/>
                </a:cubicBezTo>
                <a:cubicBezTo>
                  <a:pt x="124" y="192"/>
                  <a:pt x="57" y="122"/>
                  <a:pt x="110" y="173"/>
                </a:cubicBezTo>
                <a:cubicBezTo>
                  <a:pt x="145" y="281"/>
                  <a:pt x="255" y="261"/>
                  <a:pt x="347" y="292"/>
                </a:cubicBezTo>
                <a:cubicBezTo>
                  <a:pt x="416" y="357"/>
                  <a:pt x="315" y="256"/>
                  <a:pt x="375" y="338"/>
                </a:cubicBezTo>
                <a:cubicBezTo>
                  <a:pt x="388" y="355"/>
                  <a:pt x="420" y="384"/>
                  <a:pt x="420" y="384"/>
                </a:cubicBezTo>
                <a:cubicBezTo>
                  <a:pt x="440" y="438"/>
                  <a:pt x="474" y="418"/>
                  <a:pt x="530" y="411"/>
                </a:cubicBezTo>
                <a:cubicBezTo>
                  <a:pt x="595" y="390"/>
                  <a:pt x="569" y="382"/>
                  <a:pt x="612" y="411"/>
                </a:cubicBezTo>
                <a:cubicBezTo>
                  <a:pt x="623" y="441"/>
                  <a:pt x="631" y="466"/>
                  <a:pt x="649" y="493"/>
                </a:cubicBezTo>
                <a:cubicBezTo>
                  <a:pt x="668" y="551"/>
                  <a:pt x="667" y="546"/>
                  <a:pt x="704" y="585"/>
                </a:cubicBezTo>
                <a:cubicBezTo>
                  <a:pt x="783" y="579"/>
                  <a:pt x="855" y="568"/>
                  <a:pt x="932" y="594"/>
                </a:cubicBezTo>
                <a:cubicBezTo>
                  <a:pt x="997" y="656"/>
                  <a:pt x="935" y="643"/>
                  <a:pt x="1079" y="630"/>
                </a:cubicBezTo>
                <a:cubicBezTo>
                  <a:pt x="1097" y="624"/>
                  <a:pt x="1116" y="618"/>
                  <a:pt x="1134" y="612"/>
                </a:cubicBezTo>
                <a:cubicBezTo>
                  <a:pt x="1144" y="609"/>
                  <a:pt x="1144" y="592"/>
                  <a:pt x="1152" y="585"/>
                </a:cubicBezTo>
                <a:cubicBezTo>
                  <a:pt x="1159" y="579"/>
                  <a:pt x="1170" y="579"/>
                  <a:pt x="1179" y="576"/>
                </a:cubicBezTo>
                <a:cubicBezTo>
                  <a:pt x="1185" y="570"/>
                  <a:pt x="1190" y="561"/>
                  <a:pt x="1198" y="557"/>
                </a:cubicBezTo>
                <a:cubicBezTo>
                  <a:pt x="1215" y="548"/>
                  <a:pt x="1252" y="539"/>
                  <a:pt x="1252" y="539"/>
                </a:cubicBezTo>
                <a:cubicBezTo>
                  <a:pt x="1266" y="576"/>
                  <a:pt x="1270" y="611"/>
                  <a:pt x="1298" y="640"/>
                </a:cubicBezTo>
                <a:cubicBezTo>
                  <a:pt x="1316" y="694"/>
                  <a:pt x="1305" y="715"/>
                  <a:pt x="1353" y="731"/>
                </a:cubicBezTo>
                <a:cubicBezTo>
                  <a:pt x="1394" y="724"/>
                  <a:pt x="1432" y="717"/>
                  <a:pt x="1472" y="704"/>
                </a:cubicBezTo>
                <a:cubicBezTo>
                  <a:pt x="1481" y="707"/>
                  <a:pt x="1493" y="705"/>
                  <a:pt x="1499" y="713"/>
                </a:cubicBezTo>
                <a:cubicBezTo>
                  <a:pt x="1517" y="737"/>
                  <a:pt x="1507" y="789"/>
                  <a:pt x="1536" y="795"/>
                </a:cubicBezTo>
                <a:cubicBezTo>
                  <a:pt x="1593" y="806"/>
                  <a:pt x="1652" y="801"/>
                  <a:pt x="1710" y="804"/>
                </a:cubicBezTo>
                <a:cubicBezTo>
                  <a:pt x="1731" y="818"/>
                  <a:pt x="1752" y="848"/>
                  <a:pt x="1774" y="859"/>
                </a:cubicBezTo>
                <a:cubicBezTo>
                  <a:pt x="1821" y="882"/>
                  <a:pt x="1858" y="880"/>
                  <a:pt x="1911" y="886"/>
                </a:cubicBezTo>
                <a:cubicBezTo>
                  <a:pt x="1963" y="883"/>
                  <a:pt x="2014" y="882"/>
                  <a:pt x="2066" y="877"/>
                </a:cubicBezTo>
                <a:cubicBezTo>
                  <a:pt x="2105" y="873"/>
                  <a:pt x="2131" y="850"/>
                  <a:pt x="2167" y="841"/>
                </a:cubicBezTo>
                <a:cubicBezTo>
                  <a:pt x="2191" y="835"/>
                  <a:pt x="2216" y="835"/>
                  <a:pt x="2240" y="832"/>
                </a:cubicBezTo>
                <a:cubicBezTo>
                  <a:pt x="2267" y="835"/>
                  <a:pt x="2296" y="831"/>
                  <a:pt x="2322" y="841"/>
                </a:cubicBezTo>
                <a:cubicBezTo>
                  <a:pt x="2331" y="844"/>
                  <a:pt x="2326" y="860"/>
                  <a:pt x="2331" y="868"/>
                </a:cubicBezTo>
                <a:cubicBezTo>
                  <a:pt x="2340" y="882"/>
                  <a:pt x="2379" y="921"/>
                  <a:pt x="2395" y="923"/>
                </a:cubicBezTo>
                <a:cubicBezTo>
                  <a:pt x="2450" y="931"/>
                  <a:pt x="2505" y="929"/>
                  <a:pt x="2560" y="932"/>
                </a:cubicBezTo>
                <a:cubicBezTo>
                  <a:pt x="2569" y="941"/>
                  <a:pt x="2576" y="953"/>
                  <a:pt x="2587" y="960"/>
                </a:cubicBezTo>
                <a:cubicBezTo>
                  <a:pt x="2595" y="965"/>
                  <a:pt x="2607" y="963"/>
                  <a:pt x="2615" y="969"/>
                </a:cubicBezTo>
                <a:cubicBezTo>
                  <a:pt x="2624" y="976"/>
                  <a:pt x="2625" y="988"/>
                  <a:pt x="2633" y="996"/>
                </a:cubicBezTo>
                <a:cubicBezTo>
                  <a:pt x="2650" y="1013"/>
                  <a:pt x="2667" y="1016"/>
                  <a:pt x="2688" y="1024"/>
                </a:cubicBezTo>
                <a:cubicBezTo>
                  <a:pt x="2748" y="1017"/>
                  <a:pt x="2768" y="1019"/>
                  <a:pt x="2816" y="1005"/>
                </a:cubicBezTo>
                <a:cubicBezTo>
                  <a:pt x="2835" y="1000"/>
                  <a:pt x="2871" y="987"/>
                  <a:pt x="2871" y="987"/>
                </a:cubicBezTo>
                <a:cubicBezTo>
                  <a:pt x="2887" y="976"/>
                  <a:pt x="2899" y="959"/>
                  <a:pt x="2916" y="950"/>
                </a:cubicBezTo>
                <a:cubicBezTo>
                  <a:pt x="2959" y="928"/>
                  <a:pt x="3016" y="916"/>
                  <a:pt x="3063" y="905"/>
                </a:cubicBezTo>
                <a:cubicBezTo>
                  <a:pt x="3072" y="908"/>
                  <a:pt x="3084" y="907"/>
                  <a:pt x="3090" y="914"/>
                </a:cubicBezTo>
                <a:cubicBezTo>
                  <a:pt x="3098" y="924"/>
                  <a:pt x="3096" y="938"/>
                  <a:pt x="3099" y="950"/>
                </a:cubicBezTo>
                <a:cubicBezTo>
                  <a:pt x="3107" y="980"/>
                  <a:pt x="3115" y="1001"/>
                  <a:pt x="3136" y="1024"/>
                </a:cubicBezTo>
                <a:cubicBezTo>
                  <a:pt x="3142" y="1018"/>
                  <a:pt x="3146" y="1009"/>
                  <a:pt x="3154" y="1005"/>
                </a:cubicBezTo>
                <a:cubicBezTo>
                  <a:pt x="3171" y="996"/>
                  <a:pt x="3209" y="987"/>
                  <a:pt x="3209" y="987"/>
                </a:cubicBezTo>
                <a:cubicBezTo>
                  <a:pt x="3212" y="999"/>
                  <a:pt x="3212" y="1013"/>
                  <a:pt x="3218" y="1024"/>
                </a:cubicBezTo>
                <a:cubicBezTo>
                  <a:pt x="3228" y="1043"/>
                  <a:pt x="3255" y="1078"/>
                  <a:pt x="3255" y="1078"/>
                </a:cubicBezTo>
                <a:cubicBezTo>
                  <a:pt x="3265" y="1109"/>
                  <a:pt x="3278" y="1128"/>
                  <a:pt x="3300" y="1152"/>
                </a:cubicBezTo>
                <a:cubicBezTo>
                  <a:pt x="3315" y="1193"/>
                  <a:pt x="3320" y="1203"/>
                  <a:pt x="3364" y="1188"/>
                </a:cubicBezTo>
                <a:cubicBezTo>
                  <a:pt x="3417" y="1135"/>
                  <a:pt x="3389" y="1149"/>
                  <a:pt x="3438" y="1133"/>
                </a:cubicBezTo>
                <a:cubicBezTo>
                  <a:pt x="3467" y="1113"/>
                  <a:pt x="3476" y="1085"/>
                  <a:pt x="3502" y="1069"/>
                </a:cubicBezTo>
                <a:cubicBezTo>
                  <a:pt x="3525" y="1055"/>
                  <a:pt x="3558" y="1042"/>
                  <a:pt x="3584" y="1033"/>
                </a:cubicBezTo>
                <a:cubicBezTo>
                  <a:pt x="3590" y="1027"/>
                  <a:pt x="3602" y="1014"/>
                  <a:pt x="3602" y="1014"/>
                </a:cubicBezTo>
                <a:cubicBezTo>
                  <a:pt x="3625" y="1038"/>
                  <a:pt x="3619" y="1026"/>
                  <a:pt x="3630" y="1060"/>
                </a:cubicBezTo>
                <a:cubicBezTo>
                  <a:pt x="3636" y="1078"/>
                  <a:pt x="3648" y="1115"/>
                  <a:pt x="3648" y="1115"/>
                </a:cubicBezTo>
                <a:cubicBezTo>
                  <a:pt x="3688" y="1102"/>
                  <a:pt x="3726" y="1095"/>
                  <a:pt x="3767" y="1088"/>
                </a:cubicBezTo>
                <a:cubicBezTo>
                  <a:pt x="3823" y="1102"/>
                  <a:pt x="3796" y="1089"/>
                  <a:pt x="3849" y="1142"/>
                </a:cubicBezTo>
                <a:cubicBezTo>
                  <a:pt x="3855" y="1148"/>
                  <a:pt x="3867" y="1161"/>
                  <a:pt x="3867" y="1161"/>
                </a:cubicBezTo>
                <a:cubicBezTo>
                  <a:pt x="3916" y="1309"/>
                  <a:pt x="4027" y="1255"/>
                  <a:pt x="4196" y="1261"/>
                </a:cubicBezTo>
                <a:cubicBezTo>
                  <a:pt x="4226" y="1291"/>
                  <a:pt x="4227" y="1303"/>
                  <a:pt x="4270" y="1289"/>
                </a:cubicBezTo>
                <a:cubicBezTo>
                  <a:pt x="4283" y="1275"/>
                  <a:pt x="4289" y="1253"/>
                  <a:pt x="4306" y="1243"/>
                </a:cubicBezTo>
                <a:cubicBezTo>
                  <a:pt x="4322" y="1233"/>
                  <a:pt x="4343" y="1231"/>
                  <a:pt x="4361" y="1225"/>
                </a:cubicBezTo>
                <a:cubicBezTo>
                  <a:pt x="4370" y="1222"/>
                  <a:pt x="4388" y="1216"/>
                  <a:pt x="4388" y="1216"/>
                </a:cubicBezTo>
                <a:cubicBezTo>
                  <a:pt x="4421" y="1183"/>
                  <a:pt x="4398" y="1200"/>
                  <a:pt x="4462" y="1179"/>
                </a:cubicBezTo>
                <a:cubicBezTo>
                  <a:pt x="4471" y="1176"/>
                  <a:pt x="4489" y="1170"/>
                  <a:pt x="4489" y="1170"/>
                </a:cubicBezTo>
                <a:cubicBezTo>
                  <a:pt x="4503" y="1191"/>
                  <a:pt x="4517" y="1207"/>
                  <a:pt x="4535" y="1225"/>
                </a:cubicBezTo>
              </a:path>
            </a:pathLst>
          </a:custGeom>
          <a:noFill/>
          <a:ln w="76200" cmpd="sng">
            <a:solidFill>
              <a:srgbClr val="33CCFF"/>
            </a:solidFill>
            <a:round/>
            <a:headEnd/>
            <a:tailEnd/>
          </a:ln>
          <a:extLst>
            <a:ext uri="{909E8E84-426E-40DD-AFC4-6F175D3DCCD1}">
              <a14:hiddenFill xmlns:a14="http://schemas.microsoft.com/office/drawing/2010/main">
                <a:solidFill>
                  <a:srgbClr val="FFFFFF"/>
                </a:solidFill>
              </a14:hiddenFill>
            </a:ext>
          </a:extLst>
        </p:spPr>
        <p:txBody>
          <a:bodyPr/>
          <a:lstStyle/>
          <a:p>
            <a:endParaRPr lang="sr-Cyrl-RS"/>
          </a:p>
        </p:txBody>
      </p:sp>
      <p:grpSp>
        <p:nvGrpSpPr>
          <p:cNvPr id="2" name="Group 15"/>
          <p:cNvGrpSpPr>
            <a:grpSpLocks/>
          </p:cNvGrpSpPr>
          <p:nvPr/>
        </p:nvGrpSpPr>
        <p:grpSpPr bwMode="auto">
          <a:xfrm>
            <a:off x="3836989" y="2619376"/>
            <a:ext cx="6003925" cy="2640013"/>
            <a:chOff x="1429" y="1920"/>
            <a:chExt cx="3782" cy="1663"/>
          </a:xfrm>
        </p:grpSpPr>
        <p:sp>
          <p:nvSpPr>
            <p:cNvPr id="145420" name="AutoShape 16"/>
            <p:cNvSpPr>
              <a:spLocks noChangeArrowheads="1"/>
            </p:cNvSpPr>
            <p:nvPr/>
          </p:nvSpPr>
          <p:spPr bwMode="auto">
            <a:xfrm>
              <a:off x="1565" y="3249"/>
              <a:ext cx="394" cy="334"/>
            </a:xfrm>
            <a:prstGeom prst="upArrow">
              <a:avLst>
                <a:gd name="adj1" fmla="val 50000"/>
                <a:gd name="adj2" fmla="val 25000"/>
              </a:avLst>
            </a:prstGeom>
            <a:solidFill>
              <a:srgbClr val="CC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sr-Latn-RS">
                <a:solidFill>
                  <a:srgbClr val="000000"/>
                </a:solidFill>
              </a:endParaRPr>
            </a:p>
          </p:txBody>
        </p:sp>
        <p:sp>
          <p:nvSpPr>
            <p:cNvPr id="145421" name="Freeform 17"/>
            <p:cNvSpPr>
              <a:spLocks/>
            </p:cNvSpPr>
            <p:nvPr/>
          </p:nvSpPr>
          <p:spPr bwMode="auto">
            <a:xfrm>
              <a:off x="1445" y="1920"/>
              <a:ext cx="1453" cy="358"/>
            </a:xfrm>
            <a:custGeom>
              <a:avLst/>
              <a:gdLst>
                <a:gd name="T0" fmla="*/ 0 w 1453"/>
                <a:gd name="T1" fmla="*/ 37 h 358"/>
                <a:gd name="T2" fmla="*/ 182 w 1453"/>
                <a:gd name="T3" fmla="*/ 46 h 358"/>
                <a:gd name="T4" fmla="*/ 246 w 1453"/>
                <a:gd name="T5" fmla="*/ 101 h 358"/>
                <a:gd name="T6" fmla="*/ 347 w 1453"/>
                <a:gd name="T7" fmla="*/ 91 h 358"/>
                <a:gd name="T8" fmla="*/ 411 w 1453"/>
                <a:gd name="T9" fmla="*/ 73 h 358"/>
                <a:gd name="T10" fmla="*/ 384 w 1453"/>
                <a:gd name="T11" fmla="*/ 82 h 358"/>
                <a:gd name="T12" fmla="*/ 365 w 1453"/>
                <a:gd name="T13" fmla="*/ 64 h 358"/>
                <a:gd name="T14" fmla="*/ 502 w 1453"/>
                <a:gd name="T15" fmla="*/ 0 h 358"/>
                <a:gd name="T16" fmla="*/ 530 w 1453"/>
                <a:gd name="T17" fmla="*/ 64 h 358"/>
                <a:gd name="T18" fmla="*/ 603 w 1453"/>
                <a:gd name="T19" fmla="*/ 192 h 358"/>
                <a:gd name="T20" fmla="*/ 740 w 1453"/>
                <a:gd name="T21" fmla="*/ 183 h 358"/>
                <a:gd name="T22" fmla="*/ 777 w 1453"/>
                <a:gd name="T23" fmla="*/ 229 h 358"/>
                <a:gd name="T24" fmla="*/ 786 w 1453"/>
                <a:gd name="T25" fmla="*/ 256 h 358"/>
                <a:gd name="T26" fmla="*/ 850 w 1453"/>
                <a:gd name="T27" fmla="*/ 265 h 358"/>
                <a:gd name="T28" fmla="*/ 868 w 1453"/>
                <a:gd name="T29" fmla="*/ 256 h 358"/>
                <a:gd name="T30" fmla="*/ 923 w 1453"/>
                <a:gd name="T31" fmla="*/ 265 h 358"/>
                <a:gd name="T32" fmla="*/ 996 w 1453"/>
                <a:gd name="T33" fmla="*/ 302 h 358"/>
                <a:gd name="T34" fmla="*/ 1078 w 1453"/>
                <a:gd name="T35" fmla="*/ 347 h 358"/>
                <a:gd name="T36" fmla="*/ 1325 w 1453"/>
                <a:gd name="T37" fmla="*/ 338 h 358"/>
                <a:gd name="T38" fmla="*/ 1371 w 1453"/>
                <a:gd name="T39" fmla="*/ 338 h 358"/>
                <a:gd name="T40" fmla="*/ 1380 w 1453"/>
                <a:gd name="T41" fmla="*/ 311 h 358"/>
                <a:gd name="T42" fmla="*/ 1453 w 1453"/>
                <a:gd name="T43" fmla="*/ 302 h 35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453"/>
                <a:gd name="T67" fmla="*/ 0 h 358"/>
                <a:gd name="T68" fmla="*/ 1453 w 1453"/>
                <a:gd name="T69" fmla="*/ 358 h 35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453" h="358">
                  <a:moveTo>
                    <a:pt x="0" y="37"/>
                  </a:moveTo>
                  <a:cubicBezTo>
                    <a:pt x="61" y="40"/>
                    <a:pt x="122" y="38"/>
                    <a:pt x="182" y="46"/>
                  </a:cubicBezTo>
                  <a:cubicBezTo>
                    <a:pt x="195" y="48"/>
                    <a:pt x="218" y="91"/>
                    <a:pt x="246" y="101"/>
                  </a:cubicBezTo>
                  <a:cubicBezTo>
                    <a:pt x="280" y="98"/>
                    <a:pt x="314" y="96"/>
                    <a:pt x="347" y="91"/>
                  </a:cubicBezTo>
                  <a:cubicBezTo>
                    <a:pt x="378" y="86"/>
                    <a:pt x="375" y="73"/>
                    <a:pt x="411" y="73"/>
                  </a:cubicBezTo>
                  <a:cubicBezTo>
                    <a:pt x="420" y="73"/>
                    <a:pt x="393" y="79"/>
                    <a:pt x="384" y="82"/>
                  </a:cubicBezTo>
                  <a:cubicBezTo>
                    <a:pt x="384" y="82"/>
                    <a:pt x="371" y="70"/>
                    <a:pt x="365" y="64"/>
                  </a:cubicBezTo>
                  <a:cubicBezTo>
                    <a:pt x="414" y="48"/>
                    <a:pt x="454" y="16"/>
                    <a:pt x="502" y="0"/>
                  </a:cubicBezTo>
                  <a:cubicBezTo>
                    <a:pt x="532" y="28"/>
                    <a:pt x="544" y="22"/>
                    <a:pt x="530" y="64"/>
                  </a:cubicBezTo>
                  <a:cubicBezTo>
                    <a:pt x="546" y="112"/>
                    <a:pt x="560" y="164"/>
                    <a:pt x="603" y="192"/>
                  </a:cubicBezTo>
                  <a:cubicBezTo>
                    <a:pt x="663" y="177"/>
                    <a:pt x="670" y="174"/>
                    <a:pt x="740" y="183"/>
                  </a:cubicBezTo>
                  <a:cubicBezTo>
                    <a:pt x="751" y="199"/>
                    <a:pt x="767" y="212"/>
                    <a:pt x="777" y="229"/>
                  </a:cubicBezTo>
                  <a:cubicBezTo>
                    <a:pt x="782" y="237"/>
                    <a:pt x="777" y="252"/>
                    <a:pt x="786" y="256"/>
                  </a:cubicBezTo>
                  <a:cubicBezTo>
                    <a:pt x="805" y="266"/>
                    <a:pt x="829" y="262"/>
                    <a:pt x="850" y="265"/>
                  </a:cubicBezTo>
                  <a:cubicBezTo>
                    <a:pt x="930" y="319"/>
                    <a:pt x="841" y="267"/>
                    <a:pt x="868" y="256"/>
                  </a:cubicBezTo>
                  <a:cubicBezTo>
                    <a:pt x="885" y="249"/>
                    <a:pt x="905" y="262"/>
                    <a:pt x="923" y="265"/>
                  </a:cubicBezTo>
                  <a:cubicBezTo>
                    <a:pt x="953" y="275"/>
                    <a:pt x="966" y="292"/>
                    <a:pt x="996" y="302"/>
                  </a:cubicBezTo>
                  <a:cubicBezTo>
                    <a:pt x="1020" y="338"/>
                    <a:pt x="1037" y="337"/>
                    <a:pt x="1078" y="347"/>
                  </a:cubicBezTo>
                  <a:cubicBezTo>
                    <a:pt x="1172" y="340"/>
                    <a:pt x="1234" y="347"/>
                    <a:pt x="1325" y="338"/>
                  </a:cubicBezTo>
                  <a:cubicBezTo>
                    <a:pt x="1388" y="278"/>
                    <a:pt x="1292" y="358"/>
                    <a:pt x="1371" y="338"/>
                  </a:cubicBezTo>
                  <a:cubicBezTo>
                    <a:pt x="1380" y="336"/>
                    <a:pt x="1373" y="318"/>
                    <a:pt x="1380" y="311"/>
                  </a:cubicBezTo>
                  <a:cubicBezTo>
                    <a:pt x="1394" y="297"/>
                    <a:pt x="1442" y="302"/>
                    <a:pt x="1453" y="302"/>
                  </a:cubicBezTo>
                </a:path>
              </a:pathLst>
            </a:custGeom>
            <a:noFill/>
            <a:ln w="15557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sr-Cyrl-RS"/>
            </a:p>
          </p:txBody>
        </p:sp>
        <p:sp>
          <p:nvSpPr>
            <p:cNvPr id="145422" name="Freeform 18"/>
            <p:cNvSpPr>
              <a:spLocks/>
            </p:cNvSpPr>
            <p:nvPr/>
          </p:nvSpPr>
          <p:spPr bwMode="auto">
            <a:xfrm>
              <a:off x="1429" y="1979"/>
              <a:ext cx="1496" cy="1088"/>
            </a:xfrm>
            <a:custGeom>
              <a:avLst/>
              <a:gdLst>
                <a:gd name="T0" fmla="*/ 0 w 1451"/>
                <a:gd name="T1" fmla="*/ 0 h 1088"/>
                <a:gd name="T2" fmla="*/ 272 w 1451"/>
                <a:gd name="T3" fmla="*/ 1088 h 1088"/>
                <a:gd name="T4" fmla="*/ 362 w 1451"/>
                <a:gd name="T5" fmla="*/ 635 h 1088"/>
                <a:gd name="T6" fmla="*/ 453 w 1451"/>
                <a:gd name="T7" fmla="*/ 771 h 1088"/>
                <a:gd name="T8" fmla="*/ 544 w 1451"/>
                <a:gd name="T9" fmla="*/ 544 h 1088"/>
                <a:gd name="T10" fmla="*/ 589 w 1451"/>
                <a:gd name="T11" fmla="*/ 589 h 1088"/>
                <a:gd name="T12" fmla="*/ 680 w 1451"/>
                <a:gd name="T13" fmla="*/ 499 h 1088"/>
                <a:gd name="T14" fmla="*/ 771 w 1451"/>
                <a:gd name="T15" fmla="*/ 544 h 1088"/>
                <a:gd name="T16" fmla="*/ 1043 w 1451"/>
                <a:gd name="T17" fmla="*/ 408 h 1088"/>
                <a:gd name="T18" fmla="*/ 1043 w 1451"/>
                <a:gd name="T19" fmla="*/ 499 h 1088"/>
                <a:gd name="T20" fmla="*/ 1451 w 1451"/>
                <a:gd name="T21" fmla="*/ 272 h 108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51"/>
                <a:gd name="T34" fmla="*/ 0 h 1088"/>
                <a:gd name="T35" fmla="*/ 1451 w 1451"/>
                <a:gd name="T36" fmla="*/ 1088 h 108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51" h="1088">
                  <a:moveTo>
                    <a:pt x="0" y="0"/>
                  </a:moveTo>
                  <a:lnTo>
                    <a:pt x="272" y="1088"/>
                  </a:lnTo>
                  <a:lnTo>
                    <a:pt x="362" y="635"/>
                  </a:lnTo>
                  <a:lnTo>
                    <a:pt x="453" y="771"/>
                  </a:lnTo>
                  <a:lnTo>
                    <a:pt x="544" y="544"/>
                  </a:lnTo>
                  <a:lnTo>
                    <a:pt x="589" y="589"/>
                  </a:lnTo>
                  <a:lnTo>
                    <a:pt x="680" y="499"/>
                  </a:lnTo>
                  <a:lnTo>
                    <a:pt x="771" y="544"/>
                  </a:lnTo>
                  <a:lnTo>
                    <a:pt x="1043" y="408"/>
                  </a:lnTo>
                  <a:lnTo>
                    <a:pt x="1043" y="499"/>
                  </a:lnTo>
                  <a:lnTo>
                    <a:pt x="1451" y="272"/>
                  </a:lnTo>
                </a:path>
              </a:pathLst>
            </a:custGeom>
            <a:noFill/>
            <a:ln w="76200" cmpd="sng">
              <a:solidFill>
                <a:srgbClr val="FF3300"/>
              </a:solidFill>
              <a:round/>
              <a:headEnd/>
              <a:tailEnd/>
            </a:ln>
            <a:extLst>
              <a:ext uri="{909E8E84-426E-40DD-AFC4-6F175D3DCCD1}">
                <a14:hiddenFill xmlns:a14="http://schemas.microsoft.com/office/drawing/2010/main">
                  <a:solidFill>
                    <a:srgbClr val="FFFFFF"/>
                  </a:solidFill>
                </a14:hiddenFill>
              </a:ext>
            </a:extLst>
          </p:spPr>
          <p:txBody>
            <a:bodyPr/>
            <a:lstStyle/>
            <a:p>
              <a:endParaRPr lang="sr-Cyrl-RS"/>
            </a:p>
          </p:txBody>
        </p:sp>
        <p:sp>
          <p:nvSpPr>
            <p:cNvPr id="145423" name="Text Box 19"/>
            <p:cNvSpPr txBox="1">
              <a:spLocks noChangeArrowheads="1"/>
            </p:cNvSpPr>
            <p:nvPr/>
          </p:nvSpPr>
          <p:spPr bwMode="auto">
            <a:xfrm>
              <a:off x="1927" y="3249"/>
              <a:ext cx="196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50000"/>
                </a:spcBef>
              </a:pPr>
              <a:r>
                <a:rPr lang="en" sz="2000" b="1" i="1">
                  <a:solidFill>
                    <a:srgbClr val="FFFFFF"/>
                  </a:solidFill>
                  <a:latin typeface="Browallia New" pitchFamily="34" charset="-34"/>
                  <a:cs typeface="Browallia New" pitchFamily="34" charset="-34"/>
                </a:rPr>
                <a:t>Acute exacerbation</a:t>
              </a:r>
              <a:endParaRPr lang="th-TH" sz="2000" b="1" i="1">
                <a:solidFill>
                  <a:srgbClr val="FFFFFF"/>
                </a:solidFill>
                <a:latin typeface="Browallia New" pitchFamily="34" charset="-34"/>
                <a:cs typeface="Browallia New" pitchFamily="34" charset="-34"/>
              </a:endParaRPr>
            </a:p>
          </p:txBody>
        </p:sp>
        <p:sp>
          <p:nvSpPr>
            <p:cNvPr id="145424" name="Freeform 20"/>
            <p:cNvSpPr>
              <a:spLocks/>
            </p:cNvSpPr>
            <p:nvPr/>
          </p:nvSpPr>
          <p:spPr bwMode="auto">
            <a:xfrm>
              <a:off x="2836" y="2179"/>
              <a:ext cx="2375" cy="494"/>
            </a:xfrm>
            <a:custGeom>
              <a:avLst/>
              <a:gdLst>
                <a:gd name="T0" fmla="*/ 145 w 2375"/>
                <a:gd name="T1" fmla="*/ 34 h 494"/>
                <a:gd name="T2" fmla="*/ 282 w 2375"/>
                <a:gd name="T3" fmla="*/ 116 h 494"/>
                <a:gd name="T4" fmla="*/ 337 w 2375"/>
                <a:gd name="T5" fmla="*/ 134 h 494"/>
                <a:gd name="T6" fmla="*/ 574 w 2375"/>
                <a:gd name="T7" fmla="*/ 226 h 494"/>
                <a:gd name="T8" fmla="*/ 693 w 2375"/>
                <a:gd name="T9" fmla="*/ 189 h 494"/>
                <a:gd name="T10" fmla="*/ 867 w 2375"/>
                <a:gd name="T11" fmla="*/ 125 h 494"/>
                <a:gd name="T12" fmla="*/ 958 w 2375"/>
                <a:gd name="T13" fmla="*/ 162 h 494"/>
                <a:gd name="T14" fmla="*/ 986 w 2375"/>
                <a:gd name="T15" fmla="*/ 226 h 494"/>
                <a:gd name="T16" fmla="*/ 1086 w 2375"/>
                <a:gd name="T17" fmla="*/ 216 h 494"/>
                <a:gd name="T18" fmla="*/ 1068 w 2375"/>
                <a:gd name="T19" fmla="*/ 216 h 494"/>
                <a:gd name="T20" fmla="*/ 1132 w 2375"/>
                <a:gd name="T21" fmla="*/ 326 h 494"/>
                <a:gd name="T22" fmla="*/ 1233 w 2375"/>
                <a:gd name="T23" fmla="*/ 390 h 494"/>
                <a:gd name="T24" fmla="*/ 1260 w 2375"/>
                <a:gd name="T25" fmla="*/ 335 h 494"/>
                <a:gd name="T26" fmla="*/ 1351 w 2375"/>
                <a:gd name="T27" fmla="*/ 317 h 494"/>
                <a:gd name="T28" fmla="*/ 1342 w 2375"/>
                <a:gd name="T29" fmla="*/ 271 h 494"/>
                <a:gd name="T30" fmla="*/ 1415 w 2375"/>
                <a:gd name="T31" fmla="*/ 262 h 494"/>
                <a:gd name="T32" fmla="*/ 1461 w 2375"/>
                <a:gd name="T33" fmla="*/ 244 h 494"/>
                <a:gd name="T34" fmla="*/ 1479 w 2375"/>
                <a:gd name="T35" fmla="*/ 280 h 494"/>
                <a:gd name="T36" fmla="*/ 1589 w 2375"/>
                <a:gd name="T37" fmla="*/ 326 h 494"/>
                <a:gd name="T38" fmla="*/ 1708 w 2375"/>
                <a:gd name="T39" fmla="*/ 335 h 494"/>
                <a:gd name="T40" fmla="*/ 1690 w 2375"/>
                <a:gd name="T41" fmla="*/ 299 h 494"/>
                <a:gd name="T42" fmla="*/ 1635 w 2375"/>
                <a:gd name="T43" fmla="*/ 244 h 494"/>
                <a:gd name="T44" fmla="*/ 1681 w 2375"/>
                <a:gd name="T45" fmla="*/ 335 h 494"/>
                <a:gd name="T46" fmla="*/ 1681 w 2375"/>
                <a:gd name="T47" fmla="*/ 381 h 494"/>
                <a:gd name="T48" fmla="*/ 1790 w 2375"/>
                <a:gd name="T49" fmla="*/ 381 h 494"/>
                <a:gd name="T50" fmla="*/ 1818 w 2375"/>
                <a:gd name="T51" fmla="*/ 399 h 494"/>
                <a:gd name="T52" fmla="*/ 1772 w 2375"/>
                <a:gd name="T53" fmla="*/ 363 h 494"/>
                <a:gd name="T54" fmla="*/ 1900 w 2375"/>
                <a:gd name="T55" fmla="*/ 454 h 494"/>
                <a:gd name="T56" fmla="*/ 1937 w 2375"/>
                <a:gd name="T57" fmla="*/ 454 h 494"/>
                <a:gd name="T58" fmla="*/ 2055 w 2375"/>
                <a:gd name="T59" fmla="*/ 482 h 494"/>
                <a:gd name="T60" fmla="*/ 2001 w 2375"/>
                <a:gd name="T61" fmla="*/ 454 h 494"/>
                <a:gd name="T62" fmla="*/ 2119 w 2375"/>
                <a:gd name="T63" fmla="*/ 463 h 494"/>
                <a:gd name="T64" fmla="*/ 2165 w 2375"/>
                <a:gd name="T65" fmla="*/ 463 h 494"/>
                <a:gd name="T66" fmla="*/ 2238 w 2375"/>
                <a:gd name="T67" fmla="*/ 390 h 494"/>
                <a:gd name="T68" fmla="*/ 2229 w 2375"/>
                <a:gd name="T69" fmla="*/ 418 h 494"/>
                <a:gd name="T70" fmla="*/ 2311 w 2375"/>
                <a:gd name="T71" fmla="*/ 381 h 494"/>
                <a:gd name="T72" fmla="*/ 2339 w 2375"/>
                <a:gd name="T73" fmla="*/ 344 h 49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375"/>
                <a:gd name="T112" fmla="*/ 0 h 494"/>
                <a:gd name="T113" fmla="*/ 2375 w 2375"/>
                <a:gd name="T114" fmla="*/ 494 h 49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375" h="494">
                  <a:moveTo>
                    <a:pt x="53" y="15"/>
                  </a:moveTo>
                  <a:cubicBezTo>
                    <a:pt x="134" y="41"/>
                    <a:pt x="0" y="0"/>
                    <a:pt x="145" y="34"/>
                  </a:cubicBezTo>
                  <a:cubicBezTo>
                    <a:pt x="163" y="38"/>
                    <a:pt x="199" y="52"/>
                    <a:pt x="199" y="52"/>
                  </a:cubicBezTo>
                  <a:cubicBezTo>
                    <a:pt x="217" y="101"/>
                    <a:pt x="229" y="98"/>
                    <a:pt x="282" y="116"/>
                  </a:cubicBezTo>
                  <a:cubicBezTo>
                    <a:pt x="291" y="119"/>
                    <a:pt x="300" y="122"/>
                    <a:pt x="309" y="125"/>
                  </a:cubicBezTo>
                  <a:cubicBezTo>
                    <a:pt x="318" y="128"/>
                    <a:pt x="337" y="134"/>
                    <a:pt x="337" y="134"/>
                  </a:cubicBezTo>
                  <a:cubicBezTo>
                    <a:pt x="419" y="114"/>
                    <a:pt x="386" y="108"/>
                    <a:pt x="437" y="125"/>
                  </a:cubicBezTo>
                  <a:cubicBezTo>
                    <a:pt x="458" y="188"/>
                    <a:pt x="518" y="205"/>
                    <a:pt x="574" y="226"/>
                  </a:cubicBezTo>
                  <a:cubicBezTo>
                    <a:pt x="612" y="212"/>
                    <a:pt x="637" y="230"/>
                    <a:pt x="675" y="216"/>
                  </a:cubicBezTo>
                  <a:cubicBezTo>
                    <a:pt x="681" y="207"/>
                    <a:pt x="684" y="195"/>
                    <a:pt x="693" y="189"/>
                  </a:cubicBezTo>
                  <a:cubicBezTo>
                    <a:pt x="709" y="179"/>
                    <a:pt x="748" y="171"/>
                    <a:pt x="748" y="171"/>
                  </a:cubicBezTo>
                  <a:cubicBezTo>
                    <a:pt x="792" y="124"/>
                    <a:pt x="785" y="134"/>
                    <a:pt x="867" y="125"/>
                  </a:cubicBezTo>
                  <a:cubicBezTo>
                    <a:pt x="912" y="95"/>
                    <a:pt x="892" y="118"/>
                    <a:pt x="940" y="134"/>
                  </a:cubicBezTo>
                  <a:cubicBezTo>
                    <a:pt x="946" y="143"/>
                    <a:pt x="949" y="155"/>
                    <a:pt x="958" y="162"/>
                  </a:cubicBezTo>
                  <a:cubicBezTo>
                    <a:pt x="990" y="188"/>
                    <a:pt x="994" y="148"/>
                    <a:pt x="977" y="198"/>
                  </a:cubicBezTo>
                  <a:cubicBezTo>
                    <a:pt x="980" y="207"/>
                    <a:pt x="977" y="223"/>
                    <a:pt x="986" y="226"/>
                  </a:cubicBezTo>
                  <a:cubicBezTo>
                    <a:pt x="994" y="229"/>
                    <a:pt x="1046" y="211"/>
                    <a:pt x="1059" y="207"/>
                  </a:cubicBezTo>
                  <a:cubicBezTo>
                    <a:pt x="1068" y="210"/>
                    <a:pt x="1079" y="223"/>
                    <a:pt x="1086" y="216"/>
                  </a:cubicBezTo>
                  <a:cubicBezTo>
                    <a:pt x="1093" y="209"/>
                    <a:pt x="1086" y="189"/>
                    <a:pt x="1077" y="189"/>
                  </a:cubicBezTo>
                  <a:cubicBezTo>
                    <a:pt x="1068" y="189"/>
                    <a:pt x="1071" y="207"/>
                    <a:pt x="1068" y="216"/>
                  </a:cubicBezTo>
                  <a:cubicBezTo>
                    <a:pt x="1089" y="280"/>
                    <a:pt x="1068" y="265"/>
                    <a:pt x="1114" y="280"/>
                  </a:cubicBezTo>
                  <a:cubicBezTo>
                    <a:pt x="1094" y="341"/>
                    <a:pt x="1105" y="278"/>
                    <a:pt x="1132" y="326"/>
                  </a:cubicBezTo>
                  <a:cubicBezTo>
                    <a:pt x="1140" y="340"/>
                    <a:pt x="1138" y="357"/>
                    <a:pt x="1141" y="372"/>
                  </a:cubicBezTo>
                  <a:cubicBezTo>
                    <a:pt x="1195" y="359"/>
                    <a:pt x="1185" y="374"/>
                    <a:pt x="1233" y="390"/>
                  </a:cubicBezTo>
                  <a:cubicBezTo>
                    <a:pt x="1239" y="381"/>
                    <a:pt x="1246" y="373"/>
                    <a:pt x="1251" y="363"/>
                  </a:cubicBezTo>
                  <a:cubicBezTo>
                    <a:pt x="1255" y="354"/>
                    <a:pt x="1251" y="340"/>
                    <a:pt x="1260" y="335"/>
                  </a:cubicBezTo>
                  <a:cubicBezTo>
                    <a:pt x="1268" y="331"/>
                    <a:pt x="1278" y="341"/>
                    <a:pt x="1287" y="344"/>
                  </a:cubicBezTo>
                  <a:cubicBezTo>
                    <a:pt x="1337" y="394"/>
                    <a:pt x="1329" y="381"/>
                    <a:pt x="1351" y="317"/>
                  </a:cubicBezTo>
                  <a:cubicBezTo>
                    <a:pt x="1351" y="316"/>
                    <a:pt x="1371" y="263"/>
                    <a:pt x="1370" y="262"/>
                  </a:cubicBezTo>
                  <a:cubicBezTo>
                    <a:pt x="1363" y="255"/>
                    <a:pt x="1351" y="268"/>
                    <a:pt x="1342" y="271"/>
                  </a:cubicBezTo>
                  <a:cubicBezTo>
                    <a:pt x="1293" y="323"/>
                    <a:pt x="1389" y="293"/>
                    <a:pt x="1406" y="290"/>
                  </a:cubicBezTo>
                  <a:cubicBezTo>
                    <a:pt x="1409" y="281"/>
                    <a:pt x="1419" y="271"/>
                    <a:pt x="1415" y="262"/>
                  </a:cubicBezTo>
                  <a:cubicBezTo>
                    <a:pt x="1403" y="231"/>
                    <a:pt x="1358" y="254"/>
                    <a:pt x="1415" y="235"/>
                  </a:cubicBezTo>
                  <a:cubicBezTo>
                    <a:pt x="1430" y="238"/>
                    <a:pt x="1446" y="240"/>
                    <a:pt x="1461" y="244"/>
                  </a:cubicBezTo>
                  <a:cubicBezTo>
                    <a:pt x="1471" y="246"/>
                    <a:pt x="1485" y="244"/>
                    <a:pt x="1489" y="253"/>
                  </a:cubicBezTo>
                  <a:cubicBezTo>
                    <a:pt x="1493" y="262"/>
                    <a:pt x="1482" y="271"/>
                    <a:pt x="1479" y="280"/>
                  </a:cubicBezTo>
                  <a:cubicBezTo>
                    <a:pt x="1512" y="313"/>
                    <a:pt x="1524" y="308"/>
                    <a:pt x="1571" y="299"/>
                  </a:cubicBezTo>
                  <a:cubicBezTo>
                    <a:pt x="1577" y="308"/>
                    <a:pt x="1580" y="320"/>
                    <a:pt x="1589" y="326"/>
                  </a:cubicBezTo>
                  <a:cubicBezTo>
                    <a:pt x="1605" y="336"/>
                    <a:pt x="1644" y="344"/>
                    <a:pt x="1644" y="344"/>
                  </a:cubicBezTo>
                  <a:cubicBezTo>
                    <a:pt x="1665" y="341"/>
                    <a:pt x="1689" y="345"/>
                    <a:pt x="1708" y="335"/>
                  </a:cubicBezTo>
                  <a:cubicBezTo>
                    <a:pt x="1717" y="331"/>
                    <a:pt x="1721" y="316"/>
                    <a:pt x="1717" y="308"/>
                  </a:cubicBezTo>
                  <a:cubicBezTo>
                    <a:pt x="1713" y="300"/>
                    <a:pt x="1699" y="302"/>
                    <a:pt x="1690" y="299"/>
                  </a:cubicBezTo>
                  <a:cubicBezTo>
                    <a:pt x="1628" y="358"/>
                    <a:pt x="1742" y="328"/>
                    <a:pt x="1754" y="326"/>
                  </a:cubicBezTo>
                  <a:cubicBezTo>
                    <a:pt x="1735" y="251"/>
                    <a:pt x="1703" y="257"/>
                    <a:pt x="1635" y="244"/>
                  </a:cubicBezTo>
                  <a:cubicBezTo>
                    <a:pt x="1626" y="247"/>
                    <a:pt x="1608" y="243"/>
                    <a:pt x="1607" y="253"/>
                  </a:cubicBezTo>
                  <a:cubicBezTo>
                    <a:pt x="1599" y="311"/>
                    <a:pt x="1647" y="313"/>
                    <a:pt x="1681" y="335"/>
                  </a:cubicBezTo>
                  <a:cubicBezTo>
                    <a:pt x="1687" y="344"/>
                    <a:pt x="1690" y="356"/>
                    <a:pt x="1699" y="363"/>
                  </a:cubicBezTo>
                  <a:cubicBezTo>
                    <a:pt x="1721" y="381"/>
                    <a:pt x="1767" y="364"/>
                    <a:pt x="1681" y="381"/>
                  </a:cubicBezTo>
                  <a:cubicBezTo>
                    <a:pt x="1724" y="403"/>
                    <a:pt x="1762" y="414"/>
                    <a:pt x="1809" y="399"/>
                  </a:cubicBezTo>
                  <a:cubicBezTo>
                    <a:pt x="1803" y="393"/>
                    <a:pt x="1798" y="385"/>
                    <a:pt x="1790" y="381"/>
                  </a:cubicBezTo>
                  <a:cubicBezTo>
                    <a:pt x="1782" y="376"/>
                    <a:pt x="1763" y="363"/>
                    <a:pt x="1763" y="372"/>
                  </a:cubicBezTo>
                  <a:cubicBezTo>
                    <a:pt x="1763" y="384"/>
                    <a:pt x="1812" y="397"/>
                    <a:pt x="1818" y="399"/>
                  </a:cubicBezTo>
                  <a:cubicBezTo>
                    <a:pt x="1738" y="415"/>
                    <a:pt x="1781" y="401"/>
                    <a:pt x="1818" y="436"/>
                  </a:cubicBezTo>
                  <a:cubicBezTo>
                    <a:pt x="1834" y="387"/>
                    <a:pt x="1810" y="388"/>
                    <a:pt x="1772" y="363"/>
                  </a:cubicBezTo>
                  <a:cubicBezTo>
                    <a:pt x="1750" y="428"/>
                    <a:pt x="1769" y="444"/>
                    <a:pt x="1827" y="463"/>
                  </a:cubicBezTo>
                  <a:cubicBezTo>
                    <a:pt x="1851" y="460"/>
                    <a:pt x="1877" y="463"/>
                    <a:pt x="1900" y="454"/>
                  </a:cubicBezTo>
                  <a:cubicBezTo>
                    <a:pt x="1910" y="450"/>
                    <a:pt x="1907" y="427"/>
                    <a:pt x="1918" y="427"/>
                  </a:cubicBezTo>
                  <a:cubicBezTo>
                    <a:pt x="1929" y="427"/>
                    <a:pt x="1928" y="447"/>
                    <a:pt x="1937" y="454"/>
                  </a:cubicBezTo>
                  <a:cubicBezTo>
                    <a:pt x="1944" y="460"/>
                    <a:pt x="1955" y="460"/>
                    <a:pt x="1964" y="463"/>
                  </a:cubicBezTo>
                  <a:cubicBezTo>
                    <a:pt x="1994" y="494"/>
                    <a:pt x="2015" y="492"/>
                    <a:pt x="2055" y="482"/>
                  </a:cubicBezTo>
                  <a:cubicBezTo>
                    <a:pt x="2043" y="444"/>
                    <a:pt x="2028" y="439"/>
                    <a:pt x="1991" y="427"/>
                  </a:cubicBezTo>
                  <a:cubicBezTo>
                    <a:pt x="1994" y="436"/>
                    <a:pt x="1993" y="448"/>
                    <a:pt x="2001" y="454"/>
                  </a:cubicBezTo>
                  <a:cubicBezTo>
                    <a:pt x="2017" y="465"/>
                    <a:pt x="2055" y="472"/>
                    <a:pt x="2055" y="472"/>
                  </a:cubicBezTo>
                  <a:cubicBezTo>
                    <a:pt x="2076" y="469"/>
                    <a:pt x="2099" y="470"/>
                    <a:pt x="2119" y="463"/>
                  </a:cubicBezTo>
                  <a:cubicBezTo>
                    <a:pt x="2127" y="460"/>
                    <a:pt x="2129" y="445"/>
                    <a:pt x="2138" y="445"/>
                  </a:cubicBezTo>
                  <a:cubicBezTo>
                    <a:pt x="2149" y="445"/>
                    <a:pt x="2155" y="458"/>
                    <a:pt x="2165" y="463"/>
                  </a:cubicBezTo>
                  <a:cubicBezTo>
                    <a:pt x="2174" y="467"/>
                    <a:pt x="2184" y="469"/>
                    <a:pt x="2193" y="472"/>
                  </a:cubicBezTo>
                  <a:cubicBezTo>
                    <a:pt x="2261" y="458"/>
                    <a:pt x="2251" y="456"/>
                    <a:pt x="2238" y="390"/>
                  </a:cubicBezTo>
                  <a:cubicBezTo>
                    <a:pt x="2229" y="393"/>
                    <a:pt x="2214" y="390"/>
                    <a:pt x="2211" y="399"/>
                  </a:cubicBezTo>
                  <a:cubicBezTo>
                    <a:pt x="2208" y="407"/>
                    <a:pt x="2220" y="417"/>
                    <a:pt x="2229" y="418"/>
                  </a:cubicBezTo>
                  <a:cubicBezTo>
                    <a:pt x="2250" y="420"/>
                    <a:pt x="2272" y="411"/>
                    <a:pt x="2293" y="408"/>
                  </a:cubicBezTo>
                  <a:cubicBezTo>
                    <a:pt x="2299" y="399"/>
                    <a:pt x="2311" y="381"/>
                    <a:pt x="2311" y="381"/>
                  </a:cubicBezTo>
                  <a:cubicBezTo>
                    <a:pt x="2323" y="378"/>
                    <a:pt x="2340" y="382"/>
                    <a:pt x="2348" y="372"/>
                  </a:cubicBezTo>
                  <a:cubicBezTo>
                    <a:pt x="2354" y="364"/>
                    <a:pt x="2335" y="353"/>
                    <a:pt x="2339" y="344"/>
                  </a:cubicBezTo>
                  <a:cubicBezTo>
                    <a:pt x="2344" y="330"/>
                    <a:pt x="2364" y="328"/>
                    <a:pt x="2375" y="317"/>
                  </a:cubicBezTo>
                </a:path>
              </a:pathLst>
            </a:custGeom>
            <a:noFill/>
            <a:ln w="168275" cmpd="sng">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sr-Cyrl-RS"/>
            </a:p>
          </p:txBody>
        </p:sp>
        <p:sp>
          <p:nvSpPr>
            <p:cNvPr id="145425" name="Freeform 21"/>
            <p:cNvSpPr>
              <a:spLocks/>
            </p:cNvSpPr>
            <p:nvPr/>
          </p:nvSpPr>
          <p:spPr bwMode="auto">
            <a:xfrm>
              <a:off x="2898" y="2251"/>
              <a:ext cx="2205" cy="907"/>
            </a:xfrm>
            <a:custGeom>
              <a:avLst/>
              <a:gdLst>
                <a:gd name="T0" fmla="*/ 0 w 2332"/>
                <a:gd name="T1" fmla="*/ 0 h 805"/>
                <a:gd name="T2" fmla="*/ 83 w 2332"/>
                <a:gd name="T3" fmla="*/ 37 h 805"/>
                <a:gd name="T4" fmla="*/ 110 w 2332"/>
                <a:gd name="T5" fmla="*/ 83 h 805"/>
                <a:gd name="T6" fmla="*/ 119 w 2332"/>
                <a:gd name="T7" fmla="*/ 110 h 805"/>
                <a:gd name="T8" fmla="*/ 174 w 2332"/>
                <a:gd name="T9" fmla="*/ 128 h 805"/>
                <a:gd name="T10" fmla="*/ 275 w 2332"/>
                <a:gd name="T11" fmla="*/ 174 h 805"/>
                <a:gd name="T12" fmla="*/ 302 w 2332"/>
                <a:gd name="T13" fmla="*/ 183 h 805"/>
                <a:gd name="T14" fmla="*/ 329 w 2332"/>
                <a:gd name="T15" fmla="*/ 192 h 805"/>
                <a:gd name="T16" fmla="*/ 384 w 2332"/>
                <a:gd name="T17" fmla="*/ 256 h 805"/>
                <a:gd name="T18" fmla="*/ 403 w 2332"/>
                <a:gd name="T19" fmla="*/ 275 h 805"/>
                <a:gd name="T20" fmla="*/ 521 w 2332"/>
                <a:gd name="T21" fmla="*/ 247 h 805"/>
                <a:gd name="T22" fmla="*/ 732 w 2332"/>
                <a:gd name="T23" fmla="*/ 293 h 805"/>
                <a:gd name="T24" fmla="*/ 787 w 2332"/>
                <a:gd name="T25" fmla="*/ 320 h 805"/>
                <a:gd name="T26" fmla="*/ 915 w 2332"/>
                <a:gd name="T27" fmla="*/ 320 h 805"/>
                <a:gd name="T28" fmla="*/ 960 w 2332"/>
                <a:gd name="T29" fmla="*/ 348 h 805"/>
                <a:gd name="T30" fmla="*/ 1024 w 2332"/>
                <a:gd name="T31" fmla="*/ 403 h 805"/>
                <a:gd name="T32" fmla="*/ 1043 w 2332"/>
                <a:gd name="T33" fmla="*/ 421 h 805"/>
                <a:gd name="T34" fmla="*/ 1097 w 2332"/>
                <a:gd name="T35" fmla="*/ 439 h 805"/>
                <a:gd name="T36" fmla="*/ 1372 w 2332"/>
                <a:gd name="T37" fmla="*/ 430 h 805"/>
                <a:gd name="T38" fmla="*/ 1500 w 2332"/>
                <a:gd name="T39" fmla="*/ 540 h 805"/>
                <a:gd name="T40" fmla="*/ 1783 w 2332"/>
                <a:gd name="T41" fmla="*/ 585 h 805"/>
                <a:gd name="T42" fmla="*/ 1847 w 2332"/>
                <a:gd name="T43" fmla="*/ 604 h 805"/>
                <a:gd name="T44" fmla="*/ 1939 w 2332"/>
                <a:gd name="T45" fmla="*/ 686 h 805"/>
                <a:gd name="T46" fmla="*/ 2185 w 2332"/>
                <a:gd name="T47" fmla="*/ 704 h 805"/>
                <a:gd name="T48" fmla="*/ 2286 w 2332"/>
                <a:gd name="T49" fmla="*/ 777 h 805"/>
                <a:gd name="T50" fmla="*/ 2304 w 2332"/>
                <a:gd name="T51" fmla="*/ 796 h 805"/>
                <a:gd name="T52" fmla="*/ 2332 w 2332"/>
                <a:gd name="T53" fmla="*/ 805 h 805"/>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332"/>
                <a:gd name="T82" fmla="*/ 0 h 805"/>
                <a:gd name="T83" fmla="*/ 2332 w 2332"/>
                <a:gd name="T84" fmla="*/ 805 h 805"/>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332" h="805">
                  <a:moveTo>
                    <a:pt x="0" y="0"/>
                  </a:moveTo>
                  <a:cubicBezTo>
                    <a:pt x="31" y="10"/>
                    <a:pt x="55" y="19"/>
                    <a:pt x="83" y="37"/>
                  </a:cubicBezTo>
                  <a:cubicBezTo>
                    <a:pt x="108" y="112"/>
                    <a:pt x="73" y="20"/>
                    <a:pt x="110" y="83"/>
                  </a:cubicBezTo>
                  <a:cubicBezTo>
                    <a:pt x="115" y="91"/>
                    <a:pt x="111" y="105"/>
                    <a:pt x="119" y="110"/>
                  </a:cubicBezTo>
                  <a:cubicBezTo>
                    <a:pt x="135" y="121"/>
                    <a:pt x="174" y="128"/>
                    <a:pt x="174" y="128"/>
                  </a:cubicBezTo>
                  <a:cubicBezTo>
                    <a:pt x="202" y="157"/>
                    <a:pt x="238" y="162"/>
                    <a:pt x="275" y="174"/>
                  </a:cubicBezTo>
                  <a:cubicBezTo>
                    <a:pt x="284" y="177"/>
                    <a:pt x="293" y="180"/>
                    <a:pt x="302" y="183"/>
                  </a:cubicBezTo>
                  <a:cubicBezTo>
                    <a:pt x="311" y="186"/>
                    <a:pt x="329" y="192"/>
                    <a:pt x="329" y="192"/>
                  </a:cubicBezTo>
                  <a:cubicBezTo>
                    <a:pt x="342" y="228"/>
                    <a:pt x="347" y="244"/>
                    <a:pt x="384" y="256"/>
                  </a:cubicBezTo>
                  <a:cubicBezTo>
                    <a:pt x="390" y="262"/>
                    <a:pt x="394" y="274"/>
                    <a:pt x="403" y="275"/>
                  </a:cubicBezTo>
                  <a:cubicBezTo>
                    <a:pt x="425" y="278"/>
                    <a:pt x="496" y="255"/>
                    <a:pt x="521" y="247"/>
                  </a:cubicBezTo>
                  <a:cubicBezTo>
                    <a:pt x="613" y="159"/>
                    <a:pt x="672" y="246"/>
                    <a:pt x="732" y="293"/>
                  </a:cubicBezTo>
                  <a:cubicBezTo>
                    <a:pt x="758" y="314"/>
                    <a:pt x="757" y="310"/>
                    <a:pt x="787" y="320"/>
                  </a:cubicBezTo>
                  <a:cubicBezTo>
                    <a:pt x="844" y="301"/>
                    <a:pt x="857" y="301"/>
                    <a:pt x="915" y="320"/>
                  </a:cubicBezTo>
                  <a:cubicBezTo>
                    <a:pt x="957" y="364"/>
                    <a:pt x="906" y="316"/>
                    <a:pt x="960" y="348"/>
                  </a:cubicBezTo>
                  <a:cubicBezTo>
                    <a:pt x="994" y="368"/>
                    <a:pt x="978" y="386"/>
                    <a:pt x="1024" y="403"/>
                  </a:cubicBezTo>
                  <a:cubicBezTo>
                    <a:pt x="1030" y="409"/>
                    <a:pt x="1035" y="417"/>
                    <a:pt x="1043" y="421"/>
                  </a:cubicBezTo>
                  <a:cubicBezTo>
                    <a:pt x="1060" y="429"/>
                    <a:pt x="1097" y="439"/>
                    <a:pt x="1097" y="439"/>
                  </a:cubicBezTo>
                  <a:cubicBezTo>
                    <a:pt x="1214" y="416"/>
                    <a:pt x="1194" y="422"/>
                    <a:pt x="1372" y="430"/>
                  </a:cubicBezTo>
                  <a:cubicBezTo>
                    <a:pt x="1422" y="464"/>
                    <a:pt x="1447" y="523"/>
                    <a:pt x="1500" y="540"/>
                  </a:cubicBezTo>
                  <a:cubicBezTo>
                    <a:pt x="1589" y="599"/>
                    <a:pt x="1672" y="580"/>
                    <a:pt x="1783" y="585"/>
                  </a:cubicBezTo>
                  <a:cubicBezTo>
                    <a:pt x="1804" y="592"/>
                    <a:pt x="1826" y="595"/>
                    <a:pt x="1847" y="604"/>
                  </a:cubicBezTo>
                  <a:cubicBezTo>
                    <a:pt x="1885" y="620"/>
                    <a:pt x="1910" y="658"/>
                    <a:pt x="1939" y="686"/>
                  </a:cubicBezTo>
                  <a:cubicBezTo>
                    <a:pt x="2002" y="683"/>
                    <a:pt x="2122" y="653"/>
                    <a:pt x="2185" y="704"/>
                  </a:cubicBezTo>
                  <a:cubicBezTo>
                    <a:pt x="2217" y="730"/>
                    <a:pt x="2251" y="754"/>
                    <a:pt x="2286" y="777"/>
                  </a:cubicBezTo>
                  <a:cubicBezTo>
                    <a:pt x="2293" y="782"/>
                    <a:pt x="2297" y="791"/>
                    <a:pt x="2304" y="796"/>
                  </a:cubicBezTo>
                  <a:cubicBezTo>
                    <a:pt x="2312" y="801"/>
                    <a:pt x="2332" y="805"/>
                    <a:pt x="2332" y="805"/>
                  </a:cubicBezTo>
                </a:path>
              </a:pathLst>
            </a:custGeom>
            <a:noFill/>
            <a:ln w="76200" cmpd="sng">
              <a:solidFill>
                <a:srgbClr val="6666FF"/>
              </a:solidFill>
              <a:round/>
              <a:headEnd/>
              <a:tailEnd/>
            </a:ln>
            <a:extLst>
              <a:ext uri="{909E8E84-426E-40DD-AFC4-6F175D3DCCD1}">
                <a14:hiddenFill xmlns:a14="http://schemas.microsoft.com/office/drawing/2010/main">
                  <a:solidFill>
                    <a:srgbClr val="FFFFFF"/>
                  </a:solidFill>
                </a14:hiddenFill>
              </a:ext>
            </a:extLst>
          </p:spPr>
          <p:txBody>
            <a:bodyPr/>
            <a:lstStyle/>
            <a:p>
              <a:endParaRPr lang="sr-Cyrl-RS"/>
            </a:p>
          </p:txBody>
        </p:sp>
      </p:grpSp>
      <p:sp>
        <p:nvSpPr>
          <p:cNvPr id="18" name="Rectangle 3"/>
          <p:cNvSpPr>
            <a:spLocks noChangeArrowheads="1"/>
          </p:cNvSpPr>
          <p:nvPr/>
        </p:nvSpPr>
        <p:spPr bwMode="auto">
          <a:xfrm>
            <a:off x="1609726" y="80963"/>
            <a:ext cx="905827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 sz="3600" b="1" dirty="0" smtClean="0">
                <a:solidFill>
                  <a:schemeClr val="tx2"/>
                </a:solidFill>
                <a:latin typeface="+mj-lt"/>
              </a:rPr>
              <a:t>COPD is a progressive disease</a:t>
            </a:r>
            <a:endParaRPr lang="en-GB" sz="3600" b="1" dirty="0">
              <a:solidFill>
                <a:schemeClr val="tx2"/>
              </a:solidFill>
              <a:latin typeface="+mj-lt"/>
            </a:endParaRPr>
          </a:p>
        </p:txBody>
      </p:sp>
    </p:spTree>
    <p:extLst>
      <p:ext uri="{BB962C8B-B14F-4D97-AF65-F5344CB8AC3E}">
        <p14:creationId xmlns:p14="http://schemas.microsoft.com/office/powerpoint/2010/main" val="117288384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1615155" y="624110"/>
            <a:ext cx="9889457" cy="1280890"/>
          </a:xfrm>
        </p:spPr>
        <p:txBody>
          <a:bodyPr/>
          <a:lstStyle/>
          <a:p>
            <a:pPr eaLnBrk="1" hangingPunct="1"/>
            <a:r>
              <a:rPr lang="en" b="1" dirty="0" smtClean="0">
                <a:solidFill>
                  <a:schemeClr val="tx1"/>
                </a:solidFill>
                <a:cs typeface="Arial" panose="020B0604020202020204" pitchFamily="34" charset="0"/>
              </a:rPr>
              <a:t>Treatment of chronic respiratory </a:t>
            </a:r>
            <a:r>
              <a:rPr lang="sr-Latn-RS" b="1" dirty="0" smtClean="0">
                <a:solidFill>
                  <a:schemeClr val="tx1"/>
                </a:solidFill>
                <a:cs typeface="Arial" panose="020B0604020202020204" pitchFamily="34" charset="0"/>
              </a:rPr>
              <a:t>failure</a:t>
            </a:r>
            <a:r>
              <a:rPr lang="en" b="1" dirty="0" smtClean="0">
                <a:solidFill>
                  <a:schemeClr val="tx1"/>
                </a:solidFill>
                <a:cs typeface="Arial" panose="020B0604020202020204" pitchFamily="34" charset="0"/>
              </a:rPr>
              <a:t> depends on:</a:t>
            </a:r>
            <a:endParaRPr lang="sr-Latn-CS" b="1" dirty="0" smtClean="0">
              <a:solidFill>
                <a:schemeClr val="tx1"/>
              </a:solidFill>
              <a:cs typeface="Arial" panose="020B0604020202020204" pitchFamily="34" charset="0"/>
            </a:endParaRPr>
          </a:p>
        </p:txBody>
      </p:sp>
      <p:sp>
        <p:nvSpPr>
          <p:cNvPr id="29699" name="Rectangle 3"/>
          <p:cNvSpPr>
            <a:spLocks noGrp="1" noChangeArrowheads="1"/>
          </p:cNvSpPr>
          <p:nvPr>
            <p:ph type="body" idx="1"/>
          </p:nvPr>
        </p:nvSpPr>
        <p:spPr>
          <a:xfrm>
            <a:off x="1738314" y="2287588"/>
            <a:ext cx="8472487" cy="4525962"/>
          </a:xfrm>
        </p:spPr>
        <p:txBody>
          <a:bodyPr/>
          <a:lstStyle/>
          <a:p>
            <a:pPr eaLnBrk="1" hangingPunct="1"/>
            <a:endParaRPr lang="sr-Latn-CS" dirty="0" smtClean="0">
              <a:cs typeface="Arial" panose="020B0604020202020204" pitchFamily="34" charset="0"/>
            </a:endParaRPr>
          </a:p>
          <a:p>
            <a:pPr eaLnBrk="1" hangingPunct="1">
              <a:buFontTx/>
              <a:buNone/>
            </a:pPr>
            <a:r>
              <a:rPr lang="en" dirty="0" smtClean="0">
                <a:cs typeface="Arial" panose="020B0604020202020204" pitchFamily="34" charset="0"/>
              </a:rPr>
              <a:t> </a:t>
            </a:r>
            <a:r>
              <a:rPr lang="en" sz="2400" dirty="0">
                <a:cs typeface="Arial" panose="020B0604020202020204" pitchFamily="34" charset="0"/>
              </a:rPr>
              <a:t>1. </a:t>
            </a:r>
            <a:r>
              <a:rPr lang="sr-Latn-RS" sz="2400" dirty="0" smtClean="0">
                <a:cs typeface="Arial" panose="020B0604020202020204" pitchFamily="34" charset="0"/>
              </a:rPr>
              <a:t> </a:t>
            </a:r>
            <a:r>
              <a:rPr lang="en" sz="2400" dirty="0" smtClean="0">
                <a:cs typeface="Arial" panose="020B0604020202020204" pitchFamily="34" charset="0"/>
              </a:rPr>
              <a:t>Type </a:t>
            </a:r>
            <a:r>
              <a:rPr lang="en" sz="2400" dirty="0">
                <a:cs typeface="Arial" panose="020B0604020202020204" pitchFamily="34" charset="0"/>
              </a:rPr>
              <a:t>of underlying disease</a:t>
            </a:r>
            <a:endParaRPr lang="sr-Latn-CS" sz="2400" dirty="0">
              <a:cs typeface="Arial" panose="020B0604020202020204" pitchFamily="34" charset="0"/>
            </a:endParaRPr>
          </a:p>
          <a:p>
            <a:pPr eaLnBrk="1" hangingPunct="1">
              <a:buFontTx/>
              <a:buNone/>
            </a:pPr>
            <a:r>
              <a:rPr lang="en" sz="2400" dirty="0">
                <a:cs typeface="Arial" panose="020B0604020202020204" pitchFamily="34" charset="0"/>
              </a:rPr>
              <a:t> </a:t>
            </a:r>
            <a:r>
              <a:rPr lang="en" sz="2400" dirty="0" smtClean="0">
                <a:cs typeface="Arial" panose="020B0604020202020204" pitchFamily="34" charset="0"/>
              </a:rPr>
              <a:t>2 </a:t>
            </a:r>
            <a:r>
              <a:rPr lang="en" sz="2400" dirty="0">
                <a:cs typeface="Arial" panose="020B0604020202020204" pitchFamily="34" charset="0"/>
              </a:rPr>
              <a:t>.</a:t>
            </a:r>
            <a:r>
              <a:rPr lang="en" sz="2400" dirty="0" smtClean="0">
                <a:cs typeface="Arial" panose="020B0604020202020204" pitchFamily="34" charset="0"/>
              </a:rPr>
              <a:t> Evolution </a:t>
            </a:r>
            <a:r>
              <a:rPr lang="en" sz="2400" dirty="0">
                <a:cs typeface="Arial" panose="020B0604020202020204" pitchFamily="34" charset="0"/>
              </a:rPr>
              <a:t>of the state </a:t>
            </a:r>
            <a:r>
              <a:rPr lang="en" sz="2400" dirty="0" smtClean="0">
                <a:cs typeface="Arial" panose="020B0604020202020204" pitchFamily="34" charset="0"/>
              </a:rPr>
              <a:t>(stable </a:t>
            </a:r>
            <a:r>
              <a:rPr lang="en" sz="2400" dirty="0">
                <a:cs typeface="Arial" panose="020B0604020202020204" pitchFamily="34" charset="0"/>
              </a:rPr>
              <a:t>state or</a:t>
            </a:r>
          </a:p>
          <a:p>
            <a:pPr eaLnBrk="1" hangingPunct="1">
              <a:buFontTx/>
              <a:buNone/>
            </a:pPr>
            <a:r>
              <a:rPr lang="en" sz="2400" dirty="0">
                <a:cs typeface="Arial" panose="020B0604020202020204" pitchFamily="34" charset="0"/>
              </a:rPr>
              <a:t>acute </a:t>
            </a:r>
            <a:r>
              <a:rPr lang="en" sz="2400" dirty="0" smtClean="0">
                <a:cs typeface="Arial" panose="020B0604020202020204" pitchFamily="34" charset="0"/>
              </a:rPr>
              <a:t>exacerbation)</a:t>
            </a:r>
            <a:endParaRPr lang="en" sz="2400" dirty="0">
              <a:cs typeface="Arial" panose="020B0604020202020204" pitchFamily="34" charset="0"/>
            </a:endParaRPr>
          </a:p>
          <a:p>
            <a:pPr eaLnBrk="1" hangingPunct="1">
              <a:buFontTx/>
              <a:buNone/>
            </a:pPr>
            <a:r>
              <a:rPr lang="en" sz="2400" dirty="0">
                <a:cs typeface="Arial" panose="020B0604020202020204" pitchFamily="34" charset="0"/>
              </a:rPr>
              <a:t> </a:t>
            </a:r>
            <a:r>
              <a:rPr lang="en" sz="2400" dirty="0" smtClean="0">
                <a:cs typeface="Arial" panose="020B0604020202020204" pitchFamily="34" charset="0"/>
              </a:rPr>
              <a:t>3 </a:t>
            </a:r>
            <a:r>
              <a:rPr lang="en" sz="2400" dirty="0">
                <a:cs typeface="Arial" panose="020B0604020202020204" pitchFamily="34" charset="0"/>
              </a:rPr>
              <a:t>.</a:t>
            </a:r>
            <a:r>
              <a:rPr lang="en" sz="2400" dirty="0" smtClean="0">
                <a:cs typeface="Arial" panose="020B0604020202020204" pitchFamily="34" charset="0"/>
              </a:rPr>
              <a:t> Severity of respiratory </a:t>
            </a:r>
            <a:r>
              <a:rPr lang="en" sz="2400" dirty="0">
                <a:cs typeface="Arial" panose="020B0604020202020204" pitchFamily="34" charset="0"/>
              </a:rPr>
              <a:t>failure</a:t>
            </a:r>
            <a:endParaRPr lang="sr-Latn-CS" sz="2400" dirty="0">
              <a:cs typeface="Arial" panose="020B0604020202020204" pitchFamily="34" charset="0"/>
            </a:endParaRPr>
          </a:p>
        </p:txBody>
      </p:sp>
    </p:spTree>
    <p:extLst>
      <p:ext uri="{BB962C8B-B14F-4D97-AF65-F5344CB8AC3E}">
        <p14:creationId xmlns:p14="http://schemas.microsoft.com/office/powerpoint/2010/main" val="278948987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1592367" y="624778"/>
            <a:ext cx="8586788" cy="1143000"/>
          </a:xfrm>
        </p:spPr>
        <p:txBody>
          <a:bodyPr>
            <a:normAutofit/>
          </a:bodyPr>
          <a:lstStyle/>
          <a:p>
            <a:pPr eaLnBrk="1" hangingPunct="1"/>
            <a:r>
              <a:rPr lang="en" sz="2800" b="1" dirty="0">
                <a:solidFill>
                  <a:schemeClr val="tx1"/>
                </a:solidFill>
                <a:cs typeface="Arial" panose="020B0604020202020204" pitchFamily="34" charset="0"/>
              </a:rPr>
              <a:t>Treatment of chronic </a:t>
            </a:r>
            <a:r>
              <a:rPr lang="en" sz="2800" b="1" dirty="0" smtClean="0">
                <a:solidFill>
                  <a:schemeClr val="tx1"/>
                </a:solidFill>
                <a:cs typeface="Arial" panose="020B0604020202020204" pitchFamily="34" charset="0"/>
              </a:rPr>
              <a:t>respiratory </a:t>
            </a:r>
            <a:r>
              <a:rPr lang="sr-Latn-RS" sz="2800" b="1" dirty="0" smtClean="0">
                <a:solidFill>
                  <a:schemeClr val="tx1"/>
                </a:solidFill>
                <a:cs typeface="Arial" panose="020B0604020202020204" pitchFamily="34" charset="0"/>
              </a:rPr>
              <a:t>failure</a:t>
            </a:r>
            <a:r>
              <a:rPr lang="en" sz="2800" b="1" dirty="0" smtClean="0">
                <a:solidFill>
                  <a:schemeClr val="tx1"/>
                </a:solidFill>
                <a:cs typeface="Arial" panose="020B0604020202020204" pitchFamily="34" charset="0"/>
              </a:rPr>
              <a:t> </a:t>
            </a:r>
            <a:r>
              <a:rPr lang="en" sz="2800" b="1" dirty="0">
                <a:solidFill>
                  <a:schemeClr val="tx1"/>
                </a:solidFill>
                <a:cs typeface="Arial" panose="020B0604020202020204" pitchFamily="34" charset="0"/>
              </a:rPr>
              <a:t>in a stable disease state</a:t>
            </a:r>
            <a:endParaRPr lang="sr-Latn-CS" sz="2800" b="1" dirty="0">
              <a:solidFill>
                <a:schemeClr val="tx1"/>
              </a:solidFill>
              <a:cs typeface="Arial" panose="020B0604020202020204" pitchFamily="34" charset="0"/>
            </a:endParaRPr>
          </a:p>
        </p:txBody>
      </p:sp>
      <p:sp>
        <p:nvSpPr>
          <p:cNvPr id="30723" name="Rectangle 3"/>
          <p:cNvSpPr>
            <a:spLocks noGrp="1" noChangeArrowheads="1"/>
          </p:cNvSpPr>
          <p:nvPr>
            <p:ph type="body" idx="1"/>
          </p:nvPr>
        </p:nvSpPr>
        <p:spPr/>
        <p:txBody>
          <a:bodyPr/>
          <a:lstStyle/>
          <a:p>
            <a:pPr eaLnBrk="1" hangingPunct="1"/>
            <a:r>
              <a:rPr lang="en" sz="2000" b="1" dirty="0" smtClean="0">
                <a:cs typeface="Arial" panose="020B0604020202020204" pitchFamily="34" charset="0"/>
              </a:rPr>
              <a:t>General measures :</a:t>
            </a:r>
          </a:p>
          <a:p>
            <a:pPr eaLnBrk="1" hangingPunct="1">
              <a:buFontTx/>
              <a:buChar char="-"/>
            </a:pPr>
            <a:r>
              <a:rPr lang="en" sz="2000" dirty="0">
                <a:cs typeface="Arial" panose="020B0604020202020204" pitchFamily="34" charset="0"/>
              </a:rPr>
              <a:t>limitation of physical effort</a:t>
            </a:r>
            <a:endParaRPr lang="sr-Latn-CS" sz="2000" dirty="0">
              <a:cs typeface="Arial" panose="020B0604020202020204" pitchFamily="34" charset="0"/>
            </a:endParaRPr>
          </a:p>
          <a:p>
            <a:pPr eaLnBrk="1" hangingPunct="1">
              <a:buFontTx/>
              <a:buChar char="-"/>
            </a:pPr>
            <a:r>
              <a:rPr lang="en" sz="2000" dirty="0">
                <a:cs typeface="Arial" panose="020B0604020202020204" pitchFamily="34" charset="0"/>
              </a:rPr>
              <a:t>reduced salt intake</a:t>
            </a:r>
          </a:p>
          <a:p>
            <a:pPr eaLnBrk="1" hangingPunct="1">
              <a:buFontTx/>
              <a:buChar char="-"/>
            </a:pPr>
            <a:r>
              <a:rPr lang="en" sz="2000" dirty="0">
                <a:cs typeface="Arial" panose="020B0604020202020204" pitchFamily="34" charset="0"/>
              </a:rPr>
              <a:t>weight loss in obese </a:t>
            </a:r>
            <a:r>
              <a:rPr lang="en" sz="2000" dirty="0" smtClean="0">
                <a:cs typeface="Arial" panose="020B0604020202020204" pitchFamily="34" charset="0"/>
              </a:rPr>
              <a:t>p</a:t>
            </a:r>
            <a:r>
              <a:rPr lang="sr-Latn-RS" sz="2000" dirty="0" smtClean="0">
                <a:cs typeface="Arial" panose="020B0604020202020204" pitchFamily="34" charset="0"/>
              </a:rPr>
              <a:t>atents</a:t>
            </a:r>
            <a:endParaRPr lang="en" sz="2000" dirty="0">
              <a:cs typeface="Arial" panose="020B0604020202020204" pitchFamily="34" charset="0"/>
            </a:endParaRPr>
          </a:p>
          <a:p>
            <a:pPr eaLnBrk="1" hangingPunct="1">
              <a:buFontTx/>
              <a:buChar char="-"/>
            </a:pPr>
            <a:r>
              <a:rPr lang="en" sz="2000" dirty="0">
                <a:cs typeface="Arial" panose="020B0604020202020204" pitchFamily="34" charset="0"/>
              </a:rPr>
              <a:t>regular medical check-ups</a:t>
            </a:r>
          </a:p>
          <a:p>
            <a:pPr eaLnBrk="1" hangingPunct="1">
              <a:buFontTx/>
              <a:buChar char="-"/>
            </a:pPr>
            <a:r>
              <a:rPr lang="en" sz="2000" dirty="0">
                <a:cs typeface="Arial" panose="020B0604020202020204" pitchFamily="34" charset="0"/>
              </a:rPr>
              <a:t>education</a:t>
            </a:r>
            <a:endParaRPr lang="sr-Latn-CS" sz="2000" dirty="0">
              <a:cs typeface="Arial" panose="020B0604020202020204" pitchFamily="34" charset="0"/>
            </a:endParaRPr>
          </a:p>
          <a:p>
            <a:pPr eaLnBrk="1" hangingPunct="1">
              <a:buFontTx/>
              <a:buNone/>
            </a:pPr>
            <a:endParaRPr lang="sr-Latn-CS" dirty="0" smtClean="0">
              <a:cs typeface="Arial" panose="020B0604020202020204" pitchFamily="34" charset="0"/>
            </a:endParaRPr>
          </a:p>
        </p:txBody>
      </p:sp>
    </p:spTree>
    <p:extLst>
      <p:ext uri="{BB962C8B-B14F-4D97-AF65-F5344CB8AC3E}">
        <p14:creationId xmlns:p14="http://schemas.microsoft.com/office/powerpoint/2010/main" val="336652331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3"/>
          <p:cNvSpPr>
            <a:spLocks noGrp="1" noChangeArrowheads="1"/>
          </p:cNvSpPr>
          <p:nvPr>
            <p:ph type="body" idx="1"/>
          </p:nvPr>
        </p:nvSpPr>
        <p:spPr>
          <a:xfrm>
            <a:off x="1949555" y="1568153"/>
            <a:ext cx="8229600" cy="5486400"/>
          </a:xfrm>
        </p:spPr>
        <p:txBody>
          <a:bodyPr>
            <a:normAutofit/>
          </a:bodyPr>
          <a:lstStyle/>
          <a:p>
            <a:pPr eaLnBrk="1" hangingPunct="1">
              <a:lnSpc>
                <a:spcPct val="90000"/>
              </a:lnSpc>
            </a:pPr>
            <a:r>
              <a:rPr lang="en" sz="2000" b="1" dirty="0">
                <a:cs typeface="Arial" panose="020B0604020202020204" pitchFamily="34" charset="0"/>
              </a:rPr>
              <a:t>Maintaining optimal lung function</a:t>
            </a:r>
            <a:endParaRPr lang="sr-Latn-CS" sz="2000" b="1" dirty="0">
              <a:cs typeface="Arial" panose="020B0604020202020204" pitchFamily="34" charset="0"/>
            </a:endParaRPr>
          </a:p>
          <a:p>
            <a:pPr eaLnBrk="1" hangingPunct="1">
              <a:lnSpc>
                <a:spcPct val="90000"/>
              </a:lnSpc>
              <a:buFontTx/>
              <a:buNone/>
            </a:pPr>
            <a:r>
              <a:rPr lang="en" sz="2000" dirty="0">
                <a:cs typeface="Arial" panose="020B0604020202020204" pitchFamily="34" charset="0"/>
              </a:rPr>
              <a:t>- Deobstruction of the bronchi</a:t>
            </a:r>
            <a:endParaRPr lang="sr-Latn-CS" sz="2000" dirty="0">
              <a:cs typeface="Arial" panose="020B0604020202020204" pitchFamily="34" charset="0"/>
            </a:endParaRPr>
          </a:p>
          <a:p>
            <a:pPr eaLnBrk="1" hangingPunct="1">
              <a:lnSpc>
                <a:spcPct val="90000"/>
              </a:lnSpc>
              <a:buFontTx/>
              <a:buNone/>
            </a:pPr>
            <a:r>
              <a:rPr lang="en" sz="2000" dirty="0">
                <a:cs typeface="Arial" panose="020B0604020202020204" pitchFamily="34" charset="0"/>
              </a:rPr>
              <a:t>                  theophylline, β 2 agonists, anticholinergics</a:t>
            </a:r>
            <a:endParaRPr lang="sr-Latn-CS" sz="2000" dirty="0">
              <a:cs typeface="Arial" panose="020B0604020202020204" pitchFamily="34" charset="0"/>
            </a:endParaRPr>
          </a:p>
          <a:p>
            <a:pPr eaLnBrk="1" hangingPunct="1">
              <a:lnSpc>
                <a:spcPct val="90000"/>
              </a:lnSpc>
              <a:buFontTx/>
              <a:buNone/>
            </a:pPr>
            <a:r>
              <a:rPr lang="en" sz="2000" dirty="0">
                <a:cs typeface="Arial" panose="020B0604020202020204" pitchFamily="34" charset="0"/>
              </a:rPr>
              <a:t>                  mucolytics</a:t>
            </a:r>
            <a:endParaRPr lang="sr-Latn-CS" sz="2000" dirty="0">
              <a:cs typeface="Arial" panose="020B0604020202020204" pitchFamily="34" charset="0"/>
            </a:endParaRPr>
          </a:p>
          <a:p>
            <a:pPr eaLnBrk="1" hangingPunct="1">
              <a:lnSpc>
                <a:spcPct val="90000"/>
              </a:lnSpc>
              <a:buFontTx/>
              <a:buNone/>
            </a:pPr>
            <a:r>
              <a:rPr lang="en" sz="2000" dirty="0">
                <a:cs typeface="Arial" panose="020B0604020202020204" pitchFamily="34" charset="0"/>
              </a:rPr>
              <a:t>                  physiotherapy</a:t>
            </a:r>
            <a:endParaRPr lang="sr-Latn-CS" sz="2000" dirty="0">
              <a:cs typeface="Arial" panose="020B0604020202020204" pitchFamily="34" charset="0"/>
            </a:endParaRPr>
          </a:p>
          <a:p>
            <a:pPr eaLnBrk="1" hangingPunct="1">
              <a:lnSpc>
                <a:spcPct val="90000"/>
              </a:lnSpc>
              <a:buFontTx/>
              <a:buNone/>
            </a:pPr>
            <a:r>
              <a:rPr lang="en" sz="2000" dirty="0">
                <a:cs typeface="Arial" panose="020B0604020202020204" pitchFamily="34" charset="0"/>
              </a:rPr>
              <a:t>- Respiratory analeptics</a:t>
            </a:r>
            <a:endParaRPr lang="sr-Latn-CS" sz="2000" dirty="0">
              <a:cs typeface="Arial" panose="020B0604020202020204" pitchFamily="34" charset="0"/>
            </a:endParaRPr>
          </a:p>
          <a:p>
            <a:pPr eaLnBrk="1" hangingPunct="1">
              <a:lnSpc>
                <a:spcPct val="90000"/>
              </a:lnSpc>
              <a:buFontTx/>
              <a:buNone/>
            </a:pPr>
            <a:r>
              <a:rPr lang="en" sz="2000" dirty="0">
                <a:cs typeface="Arial" panose="020B0604020202020204" pitchFamily="34" charset="0"/>
              </a:rPr>
              <a:t>- Correction of hypoxemia</a:t>
            </a:r>
            <a:endParaRPr lang="sr-Latn-CS" sz="2000" dirty="0">
              <a:cs typeface="Arial" panose="020B0604020202020204" pitchFamily="34" charset="0"/>
            </a:endParaRPr>
          </a:p>
          <a:p>
            <a:pPr eaLnBrk="1" hangingPunct="1">
              <a:lnSpc>
                <a:spcPct val="90000"/>
              </a:lnSpc>
              <a:buFontTx/>
              <a:buNone/>
            </a:pPr>
            <a:r>
              <a:rPr lang="en" sz="2000" dirty="0">
                <a:cs typeface="Arial" panose="020B0604020202020204" pitchFamily="34" charset="0"/>
              </a:rPr>
              <a:t>                  chronic oxygen therapy</a:t>
            </a:r>
            <a:endParaRPr lang="sr-Latn-CS" sz="2000" dirty="0">
              <a:cs typeface="Arial" panose="020B0604020202020204" pitchFamily="34" charset="0"/>
            </a:endParaRPr>
          </a:p>
          <a:p>
            <a:pPr eaLnBrk="1" hangingPunct="1">
              <a:lnSpc>
                <a:spcPct val="90000"/>
              </a:lnSpc>
              <a:buFontTx/>
              <a:buNone/>
            </a:pPr>
            <a:r>
              <a:rPr lang="en" sz="2000" dirty="0">
                <a:cs typeface="Arial" panose="020B0604020202020204" pitchFamily="34" charset="0"/>
              </a:rPr>
              <a:t>                  mechanical ventilation</a:t>
            </a:r>
            <a:endParaRPr lang="sr-Latn-CS" sz="2000" dirty="0">
              <a:cs typeface="Arial" panose="020B0604020202020204" pitchFamily="34" charset="0"/>
            </a:endParaRPr>
          </a:p>
          <a:p>
            <a:pPr eaLnBrk="1" hangingPunct="1">
              <a:lnSpc>
                <a:spcPct val="90000"/>
              </a:lnSpc>
            </a:pPr>
            <a:r>
              <a:rPr lang="en" sz="2000" b="1" dirty="0">
                <a:cs typeface="Arial" panose="020B0604020202020204" pitchFamily="34" charset="0"/>
              </a:rPr>
              <a:t>Maintaining a compensated state of the heart</a:t>
            </a:r>
            <a:endParaRPr lang="sr-Latn-CS" sz="2000" b="1" dirty="0">
              <a:cs typeface="Arial" panose="020B0604020202020204" pitchFamily="34" charset="0"/>
            </a:endParaRPr>
          </a:p>
          <a:p>
            <a:pPr eaLnBrk="1" hangingPunct="1">
              <a:lnSpc>
                <a:spcPct val="90000"/>
              </a:lnSpc>
              <a:buFontTx/>
              <a:buNone/>
            </a:pPr>
            <a:r>
              <a:rPr lang="en" sz="2000" dirty="0">
                <a:cs typeface="Arial" panose="020B0604020202020204" pitchFamily="34" charset="0"/>
              </a:rPr>
              <a:t>- Diuretics</a:t>
            </a:r>
            <a:endParaRPr lang="sr-Latn-CS" sz="2000" dirty="0">
              <a:cs typeface="Arial" panose="020B0604020202020204" pitchFamily="34" charset="0"/>
            </a:endParaRPr>
          </a:p>
          <a:p>
            <a:pPr eaLnBrk="1" hangingPunct="1">
              <a:lnSpc>
                <a:spcPct val="90000"/>
              </a:lnSpc>
              <a:buFontTx/>
              <a:buNone/>
            </a:pPr>
            <a:r>
              <a:rPr lang="en" sz="2000" dirty="0">
                <a:cs typeface="Arial" panose="020B0604020202020204" pitchFamily="34" charset="0"/>
              </a:rPr>
              <a:t>- Vasodilators</a:t>
            </a:r>
          </a:p>
          <a:p>
            <a:pPr eaLnBrk="1" hangingPunct="1">
              <a:lnSpc>
                <a:spcPct val="90000"/>
              </a:lnSpc>
              <a:buFontTx/>
              <a:buNone/>
            </a:pPr>
            <a:r>
              <a:rPr lang="en" sz="2000" dirty="0">
                <a:cs typeface="Arial" panose="020B0604020202020204" pitchFamily="34" charset="0"/>
              </a:rPr>
              <a:t>- Cardiotonics</a:t>
            </a:r>
            <a:endParaRPr lang="el-GR" sz="2000" dirty="0">
              <a:cs typeface="Arial" panose="020B0604020202020204" pitchFamily="34" charset="0"/>
            </a:endParaRPr>
          </a:p>
        </p:txBody>
      </p:sp>
      <p:sp>
        <p:nvSpPr>
          <p:cNvPr id="3" name="Rectangle 2"/>
          <p:cNvSpPr>
            <a:spLocks noGrp="1" noChangeArrowheads="1"/>
          </p:cNvSpPr>
          <p:nvPr>
            <p:ph type="title"/>
          </p:nvPr>
        </p:nvSpPr>
        <p:spPr>
          <a:xfrm>
            <a:off x="1592367" y="624778"/>
            <a:ext cx="8586788" cy="1143000"/>
          </a:xfrm>
        </p:spPr>
        <p:txBody>
          <a:bodyPr>
            <a:normAutofit/>
          </a:bodyPr>
          <a:lstStyle/>
          <a:p>
            <a:pPr eaLnBrk="1" hangingPunct="1"/>
            <a:r>
              <a:rPr lang="en" sz="2800" b="1" dirty="0">
                <a:solidFill>
                  <a:schemeClr val="tx1"/>
                </a:solidFill>
                <a:cs typeface="Arial" panose="020B0604020202020204" pitchFamily="34" charset="0"/>
              </a:rPr>
              <a:t>Treatment of chronic </a:t>
            </a:r>
            <a:r>
              <a:rPr lang="en" sz="2800" b="1" dirty="0" smtClean="0">
                <a:solidFill>
                  <a:schemeClr val="tx1"/>
                </a:solidFill>
                <a:cs typeface="Arial" panose="020B0604020202020204" pitchFamily="34" charset="0"/>
              </a:rPr>
              <a:t>respiratory </a:t>
            </a:r>
            <a:r>
              <a:rPr lang="sr-Latn-RS" sz="2800" b="1" dirty="0" smtClean="0">
                <a:solidFill>
                  <a:schemeClr val="tx1"/>
                </a:solidFill>
                <a:cs typeface="Arial" panose="020B0604020202020204" pitchFamily="34" charset="0"/>
              </a:rPr>
              <a:t>failure</a:t>
            </a:r>
            <a:r>
              <a:rPr lang="en" sz="2800" b="1" dirty="0" smtClean="0">
                <a:solidFill>
                  <a:schemeClr val="tx1"/>
                </a:solidFill>
                <a:cs typeface="Arial" panose="020B0604020202020204" pitchFamily="34" charset="0"/>
              </a:rPr>
              <a:t> </a:t>
            </a:r>
            <a:r>
              <a:rPr lang="en" sz="2800" b="1" dirty="0">
                <a:solidFill>
                  <a:schemeClr val="tx1"/>
                </a:solidFill>
                <a:cs typeface="Arial" panose="020B0604020202020204" pitchFamily="34" charset="0"/>
              </a:rPr>
              <a:t>in a stable disease state</a:t>
            </a:r>
            <a:endParaRPr lang="sr-Latn-CS" sz="2800" b="1" dirty="0">
              <a:solidFill>
                <a:schemeClr val="tx1"/>
              </a:solidFill>
              <a:cs typeface="Arial" panose="020B0604020202020204" pitchFamily="34" charset="0"/>
            </a:endParaRPr>
          </a:p>
        </p:txBody>
      </p:sp>
    </p:spTree>
    <p:extLst>
      <p:ext uri="{BB962C8B-B14F-4D97-AF65-F5344CB8AC3E}">
        <p14:creationId xmlns:p14="http://schemas.microsoft.com/office/powerpoint/2010/main" val="381103467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1761546" y="500064"/>
            <a:ext cx="9638543" cy="1143000"/>
          </a:xfrm>
        </p:spPr>
        <p:txBody>
          <a:bodyPr>
            <a:normAutofit fontScale="90000"/>
          </a:bodyPr>
          <a:lstStyle/>
          <a:p>
            <a:pPr eaLnBrk="1" hangingPunct="1"/>
            <a:r>
              <a:rPr lang="en" b="1" dirty="0" smtClean="0">
                <a:solidFill>
                  <a:schemeClr val="tx1"/>
                </a:solidFill>
                <a:cs typeface="Arial" panose="020B0604020202020204" pitchFamily="34" charset="0"/>
              </a:rPr>
              <a:t>Indications for long-term oxygen therapy at home - </a:t>
            </a:r>
            <a:r>
              <a:rPr lang="sr-Latn-RS" b="1" dirty="0" smtClean="0">
                <a:solidFill>
                  <a:schemeClr val="tx1"/>
                </a:solidFill>
                <a:cs typeface="Arial" panose="020B0604020202020204" pitchFamily="34" charset="0"/>
              </a:rPr>
              <a:t>LTOT</a:t>
            </a:r>
            <a:endParaRPr lang="sr-Latn-CS" b="1" dirty="0" smtClean="0">
              <a:solidFill>
                <a:schemeClr val="tx1"/>
              </a:solidFill>
              <a:cs typeface="Arial" panose="020B0604020202020204" pitchFamily="34" charset="0"/>
            </a:endParaRPr>
          </a:p>
        </p:txBody>
      </p:sp>
      <p:sp>
        <p:nvSpPr>
          <p:cNvPr id="32771" name="Rectangle 3"/>
          <p:cNvSpPr>
            <a:spLocks noGrp="1" noChangeArrowheads="1"/>
          </p:cNvSpPr>
          <p:nvPr>
            <p:ph type="body" idx="1"/>
          </p:nvPr>
        </p:nvSpPr>
        <p:spPr>
          <a:xfrm>
            <a:off x="1862983" y="1888620"/>
            <a:ext cx="9162205" cy="4366071"/>
          </a:xfrm>
        </p:spPr>
        <p:txBody>
          <a:bodyPr/>
          <a:lstStyle/>
          <a:p>
            <a:pPr eaLnBrk="1" hangingPunct="1">
              <a:lnSpc>
                <a:spcPct val="90000"/>
              </a:lnSpc>
            </a:pPr>
            <a:r>
              <a:rPr lang="en" sz="2400" dirty="0" smtClean="0">
                <a:cs typeface="Arial" panose="020B0604020202020204" pitchFamily="34" charset="0"/>
              </a:rPr>
              <a:t>The</a:t>
            </a:r>
            <a:r>
              <a:rPr lang="sr-Latn-RS" sz="2400" dirty="0" smtClean="0">
                <a:cs typeface="Arial" panose="020B0604020202020204" pitchFamily="34" charset="0"/>
              </a:rPr>
              <a:t> patients is</a:t>
            </a:r>
            <a:r>
              <a:rPr lang="en" sz="2400" dirty="0" smtClean="0">
                <a:cs typeface="Arial" panose="020B0604020202020204" pitchFamily="34" charset="0"/>
              </a:rPr>
              <a:t> </a:t>
            </a:r>
            <a:r>
              <a:rPr lang="en" sz="2400" dirty="0">
                <a:cs typeface="Arial" panose="020B0604020202020204" pitchFamily="34" charset="0"/>
              </a:rPr>
              <a:t>in a stable state </a:t>
            </a:r>
            <a:r>
              <a:rPr lang="en" sz="2400" dirty="0" smtClean="0">
                <a:cs typeface="Arial" panose="020B0604020202020204" pitchFamily="34" charset="0"/>
              </a:rPr>
              <a:t>of the disease, at least three weeks after the end of the exacerbation:</a:t>
            </a:r>
            <a:endParaRPr lang="sr-Cyrl-CS" sz="2400" dirty="0">
              <a:cs typeface="Arial" panose="020B0604020202020204" pitchFamily="34" charset="0"/>
            </a:endParaRPr>
          </a:p>
          <a:p>
            <a:pPr eaLnBrk="1" hangingPunct="1">
              <a:lnSpc>
                <a:spcPct val="90000"/>
              </a:lnSpc>
              <a:buFont typeface="Wingdings 2" panose="05020102010507070707" pitchFamily="18" charset="2"/>
              <a:buNone/>
            </a:pPr>
            <a:endParaRPr lang="sr-Latn-CS" sz="2400" dirty="0">
              <a:cs typeface="Arial" panose="020B0604020202020204" pitchFamily="34" charset="0"/>
            </a:endParaRPr>
          </a:p>
          <a:p>
            <a:pPr eaLnBrk="1" hangingPunct="1">
              <a:lnSpc>
                <a:spcPct val="90000"/>
              </a:lnSpc>
              <a:buFontTx/>
              <a:buNone/>
            </a:pPr>
            <a:r>
              <a:rPr lang="en" sz="2400" dirty="0">
                <a:cs typeface="Arial" panose="020B0604020202020204" pitchFamily="34" charset="0"/>
              </a:rPr>
              <a:t>1. PaO2&lt;7.3 kPa (55mmHg) with or without</a:t>
            </a:r>
          </a:p>
          <a:p>
            <a:pPr eaLnBrk="1" hangingPunct="1">
              <a:lnSpc>
                <a:spcPct val="90000"/>
              </a:lnSpc>
              <a:buFontTx/>
              <a:buNone/>
            </a:pPr>
            <a:r>
              <a:rPr lang="sr-Latn-RS" sz="2400" dirty="0" smtClean="0">
                <a:cs typeface="Arial" panose="020B0604020202020204" pitchFamily="34" charset="0"/>
              </a:rPr>
              <a:t>	h</a:t>
            </a:r>
            <a:r>
              <a:rPr lang="en" sz="2400" dirty="0" smtClean="0">
                <a:cs typeface="Arial" panose="020B0604020202020204" pitchFamily="34" charset="0"/>
              </a:rPr>
              <a:t>ypercapnia</a:t>
            </a:r>
            <a:r>
              <a:rPr lang="sr-Latn-RS" sz="2400" dirty="0" smtClean="0">
                <a:cs typeface="Arial" panose="020B0604020202020204" pitchFamily="34" charset="0"/>
              </a:rPr>
              <a:t> OR</a:t>
            </a:r>
            <a:endParaRPr lang="sr-Latn-CS" sz="2400" dirty="0">
              <a:cs typeface="Arial" panose="020B0604020202020204" pitchFamily="34" charset="0"/>
            </a:endParaRPr>
          </a:p>
          <a:p>
            <a:pPr eaLnBrk="1" hangingPunct="1">
              <a:lnSpc>
                <a:spcPct val="90000"/>
              </a:lnSpc>
              <a:buFontTx/>
              <a:buNone/>
            </a:pPr>
            <a:r>
              <a:rPr lang="en" sz="2400" dirty="0">
                <a:cs typeface="Arial" panose="020B0604020202020204" pitchFamily="34" charset="0"/>
              </a:rPr>
              <a:t>2. </a:t>
            </a:r>
            <a:r>
              <a:rPr lang="en" sz="2400" dirty="0" smtClean="0">
                <a:cs typeface="Arial" panose="020B0604020202020204" pitchFamily="34" charset="0"/>
              </a:rPr>
              <a:t>PaO2 in the range 7.3-7.9kPa </a:t>
            </a:r>
            <a:r>
              <a:rPr lang="en" sz="2400" dirty="0">
                <a:cs typeface="Arial" panose="020B0604020202020204" pitchFamily="34" charset="0"/>
              </a:rPr>
              <a:t>(55-59mmHg) in the </a:t>
            </a:r>
            <a:r>
              <a:rPr lang="en" sz="2400" dirty="0" smtClean="0">
                <a:cs typeface="Arial" panose="020B0604020202020204" pitchFamily="34" charset="0"/>
              </a:rPr>
              <a:t>presence</a:t>
            </a:r>
            <a:r>
              <a:rPr lang="sr-Latn-RS" sz="2400" dirty="0" smtClean="0">
                <a:cs typeface="Arial" panose="020B0604020202020204" pitchFamily="34" charset="0"/>
              </a:rPr>
              <a:t> of </a:t>
            </a:r>
            <a:r>
              <a:rPr lang="en" sz="2400" dirty="0" smtClean="0">
                <a:cs typeface="Arial" panose="020B0604020202020204" pitchFamily="34" charset="0"/>
              </a:rPr>
              <a:t>signs </a:t>
            </a:r>
            <a:r>
              <a:rPr lang="en" sz="2400" dirty="0">
                <a:cs typeface="Arial" panose="020B0604020202020204" pitchFamily="34" charset="0"/>
              </a:rPr>
              <a:t>of pulmonary hypertension, pulmonary </a:t>
            </a:r>
            <a:r>
              <a:rPr lang="en" sz="2400" dirty="0" smtClean="0">
                <a:cs typeface="Arial" panose="020B0604020202020204" pitchFamily="34" charset="0"/>
              </a:rPr>
              <a:t>heart</a:t>
            </a:r>
            <a:r>
              <a:rPr lang="sr-Latn-RS" sz="2400" dirty="0" smtClean="0">
                <a:cs typeface="Arial" panose="020B0604020202020204" pitchFamily="34" charset="0"/>
              </a:rPr>
              <a:t> disease</a:t>
            </a:r>
            <a:r>
              <a:rPr lang="en" sz="2400" dirty="0" smtClean="0">
                <a:cs typeface="Arial" panose="020B0604020202020204" pitchFamily="34" charset="0"/>
              </a:rPr>
              <a:t>,</a:t>
            </a:r>
            <a:r>
              <a:rPr lang="sr-Latn-RS" sz="2400" dirty="0" smtClean="0">
                <a:cs typeface="Arial" panose="020B0604020202020204" pitchFamily="34" charset="0"/>
              </a:rPr>
              <a:t> </a:t>
            </a:r>
            <a:r>
              <a:rPr lang="en" sz="2400" dirty="0" smtClean="0">
                <a:cs typeface="Arial" panose="020B0604020202020204" pitchFamily="34" charset="0"/>
              </a:rPr>
              <a:t>erythrocytosis </a:t>
            </a:r>
            <a:r>
              <a:rPr lang="en" sz="2400" dirty="0">
                <a:cs typeface="Arial" panose="020B0604020202020204" pitchFamily="34" charset="0"/>
              </a:rPr>
              <a:t>(Ht&gt;55%) or severe </a:t>
            </a:r>
            <a:r>
              <a:rPr lang="en" sz="2400" dirty="0" smtClean="0">
                <a:cs typeface="Arial" panose="020B0604020202020204" pitchFamily="34" charset="0"/>
              </a:rPr>
              <a:t>nocturnal</a:t>
            </a:r>
            <a:r>
              <a:rPr lang="sr-Latn-RS" sz="2400" dirty="0" smtClean="0">
                <a:cs typeface="Arial" panose="020B0604020202020204" pitchFamily="34" charset="0"/>
              </a:rPr>
              <a:t> </a:t>
            </a:r>
            <a:r>
              <a:rPr lang="en" sz="2400" dirty="0" smtClean="0">
                <a:cs typeface="Arial" panose="020B0604020202020204" pitchFamily="34" charset="0"/>
              </a:rPr>
              <a:t>hyposaturation</a:t>
            </a:r>
            <a:endParaRPr lang="sr-Latn-CS" sz="2400" dirty="0">
              <a:cs typeface="Arial" panose="020B0604020202020204" pitchFamily="34" charset="0"/>
            </a:endParaRPr>
          </a:p>
          <a:p>
            <a:pPr eaLnBrk="1" hangingPunct="1">
              <a:lnSpc>
                <a:spcPct val="90000"/>
              </a:lnSpc>
              <a:buFontTx/>
              <a:buNone/>
            </a:pPr>
            <a:endParaRPr lang="sr-Latn-CS" dirty="0" smtClean="0"/>
          </a:p>
          <a:p>
            <a:pPr eaLnBrk="1" hangingPunct="1">
              <a:lnSpc>
                <a:spcPct val="90000"/>
              </a:lnSpc>
              <a:buFontTx/>
              <a:buNone/>
            </a:pPr>
            <a:endParaRPr lang="sr-Latn-CS" dirty="0" smtClean="0"/>
          </a:p>
        </p:txBody>
      </p:sp>
    </p:spTree>
    <p:extLst>
      <p:ext uri="{BB962C8B-B14F-4D97-AF65-F5344CB8AC3E}">
        <p14:creationId xmlns:p14="http://schemas.microsoft.com/office/powerpoint/2010/main" val="164988420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3"/>
          <p:cNvSpPr>
            <a:spLocks noGrp="1" noChangeArrowheads="1"/>
          </p:cNvSpPr>
          <p:nvPr>
            <p:ph type="body" idx="1"/>
          </p:nvPr>
        </p:nvSpPr>
        <p:spPr>
          <a:xfrm>
            <a:off x="1952626" y="1785938"/>
            <a:ext cx="8429625" cy="5562600"/>
          </a:xfrm>
        </p:spPr>
        <p:txBody>
          <a:bodyPr/>
          <a:lstStyle/>
          <a:p>
            <a:pPr eaLnBrk="1" hangingPunct="1">
              <a:lnSpc>
                <a:spcPct val="90000"/>
              </a:lnSpc>
            </a:pPr>
            <a:r>
              <a:rPr lang="en" sz="2400" dirty="0">
                <a:cs typeface="Arial" panose="020B0604020202020204" pitchFamily="34" charset="0"/>
              </a:rPr>
              <a:t>Oxygen therapy is applied with an oxygen flow, usually up to 2 l/min , continuously </a:t>
            </a:r>
            <a:r>
              <a:rPr lang="sr-Latn-RS" sz="2400" dirty="0" smtClean="0">
                <a:cs typeface="Arial" panose="020B0604020202020204" pitchFamily="34" charset="0"/>
              </a:rPr>
              <a:t>for </a:t>
            </a:r>
            <a:r>
              <a:rPr lang="en" sz="2400" dirty="0" smtClean="0">
                <a:cs typeface="Arial" panose="020B0604020202020204" pitchFamily="34" charset="0"/>
              </a:rPr>
              <a:t>24 </a:t>
            </a:r>
            <a:r>
              <a:rPr lang="en" sz="2400" dirty="0">
                <a:cs typeface="Arial" panose="020B0604020202020204" pitchFamily="34" charset="0"/>
              </a:rPr>
              <a:t>hours </a:t>
            </a:r>
            <a:r>
              <a:rPr lang="en" sz="2400" dirty="0" smtClean="0">
                <a:cs typeface="Arial" panose="020B0604020202020204" pitchFamily="34" charset="0"/>
              </a:rPr>
              <a:t>(min</a:t>
            </a:r>
            <a:r>
              <a:rPr lang="en" sz="2400" dirty="0">
                <a:cs typeface="Arial" panose="020B0604020202020204" pitchFamily="34" charset="0"/>
              </a:rPr>
              <a:t>. 15 hours a </a:t>
            </a:r>
            <a:r>
              <a:rPr lang="en" sz="2400" dirty="0" smtClean="0">
                <a:cs typeface="Arial" panose="020B0604020202020204" pitchFamily="34" charset="0"/>
              </a:rPr>
              <a:t>day, </a:t>
            </a:r>
            <a:r>
              <a:rPr lang="en" sz="2400" dirty="0">
                <a:cs typeface="Arial" panose="020B0604020202020204" pitchFamily="34" charset="0"/>
              </a:rPr>
              <a:t>including </a:t>
            </a:r>
            <a:r>
              <a:rPr lang="sr-Latn-RS" sz="2400" dirty="0" smtClean="0">
                <a:cs typeface="Arial" panose="020B0604020202020204" pitchFamily="34" charset="0"/>
              </a:rPr>
              <a:t>nighttime and sleep</a:t>
            </a:r>
            <a:r>
              <a:rPr lang="en" sz="2400" dirty="0" smtClean="0">
                <a:cs typeface="Arial" panose="020B0604020202020204" pitchFamily="34" charset="0"/>
              </a:rPr>
              <a:t>) </a:t>
            </a:r>
            <a:r>
              <a:rPr lang="en" sz="2400" dirty="0">
                <a:cs typeface="Arial" panose="020B0604020202020204" pitchFamily="34" charset="0"/>
              </a:rPr>
              <a:t>using an oxygen concentrator.</a:t>
            </a:r>
          </a:p>
          <a:p>
            <a:pPr eaLnBrk="1" hangingPunct="1">
              <a:lnSpc>
                <a:spcPct val="90000"/>
              </a:lnSpc>
              <a:buFont typeface="Wingdings 2" panose="05020102010507070707" pitchFamily="18" charset="2"/>
              <a:buNone/>
            </a:pPr>
            <a:endParaRPr lang="sr-Latn-CS" sz="2400" dirty="0">
              <a:cs typeface="Arial" panose="020B0604020202020204" pitchFamily="34" charset="0"/>
            </a:endParaRPr>
          </a:p>
          <a:p>
            <a:pPr marL="0" indent="0" eaLnBrk="1" hangingPunct="1">
              <a:lnSpc>
                <a:spcPct val="90000"/>
              </a:lnSpc>
              <a:buNone/>
            </a:pPr>
            <a:endParaRPr lang="sr-Latn-CS" sz="2400" dirty="0">
              <a:cs typeface="Arial" panose="020B0604020202020204" pitchFamily="34" charset="0"/>
            </a:endParaRPr>
          </a:p>
        </p:txBody>
      </p:sp>
      <p:sp>
        <p:nvSpPr>
          <p:cNvPr id="4" name="Rectangle 2"/>
          <p:cNvSpPr>
            <a:spLocks noGrp="1" noChangeArrowheads="1"/>
          </p:cNvSpPr>
          <p:nvPr>
            <p:ph type="title"/>
          </p:nvPr>
        </p:nvSpPr>
        <p:spPr>
          <a:xfrm>
            <a:off x="1761546" y="500064"/>
            <a:ext cx="9638543" cy="1143000"/>
          </a:xfrm>
        </p:spPr>
        <p:txBody>
          <a:bodyPr>
            <a:normAutofit/>
          </a:bodyPr>
          <a:lstStyle/>
          <a:p>
            <a:pPr eaLnBrk="1" hangingPunct="1"/>
            <a:r>
              <a:rPr lang="en" b="1" dirty="0" smtClean="0">
                <a:solidFill>
                  <a:schemeClr val="tx1"/>
                </a:solidFill>
                <a:cs typeface="Arial" panose="020B0604020202020204" pitchFamily="34" charset="0"/>
              </a:rPr>
              <a:t>Long-term oxygen therapy - </a:t>
            </a:r>
            <a:r>
              <a:rPr lang="sr-Latn-RS" b="1" dirty="0" smtClean="0">
                <a:solidFill>
                  <a:schemeClr val="tx1"/>
                </a:solidFill>
                <a:cs typeface="Arial" panose="020B0604020202020204" pitchFamily="34" charset="0"/>
              </a:rPr>
              <a:t>LT</a:t>
            </a:r>
            <a:r>
              <a:rPr lang="en" b="1" dirty="0" smtClean="0">
                <a:solidFill>
                  <a:schemeClr val="tx1"/>
                </a:solidFill>
                <a:cs typeface="Arial" panose="020B0604020202020204" pitchFamily="34" charset="0"/>
              </a:rPr>
              <a:t>OT</a:t>
            </a:r>
            <a:endParaRPr lang="sr-Latn-CS" b="1" dirty="0" smtClean="0">
              <a:solidFill>
                <a:schemeClr val="tx1"/>
              </a:solidFill>
              <a:cs typeface="Arial" panose="020B0604020202020204" pitchFamily="34" charset="0"/>
            </a:endParaRPr>
          </a:p>
        </p:txBody>
      </p:sp>
      <p:pic>
        <p:nvPicPr>
          <p:cNvPr id="55298" name="Picture 2" descr="Invacare PerfectO2 V Oxygen Concentrator : Ships Fre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18646" y="3206944"/>
            <a:ext cx="3470147" cy="34701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326056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3"/>
          <p:cNvSpPr>
            <a:spLocks noGrp="1" noChangeArrowheads="1"/>
          </p:cNvSpPr>
          <p:nvPr>
            <p:ph type="body" idx="1"/>
          </p:nvPr>
        </p:nvSpPr>
        <p:spPr>
          <a:xfrm>
            <a:off x="1952626" y="1785938"/>
            <a:ext cx="8429625" cy="5562600"/>
          </a:xfrm>
        </p:spPr>
        <p:txBody>
          <a:bodyPr/>
          <a:lstStyle/>
          <a:p>
            <a:pPr eaLnBrk="1" hangingPunct="1">
              <a:lnSpc>
                <a:spcPct val="90000"/>
              </a:lnSpc>
            </a:pPr>
            <a:r>
              <a:rPr lang="en" sz="2400" dirty="0">
                <a:cs typeface="Arial" panose="020B0604020202020204" pitchFamily="34" charset="0"/>
              </a:rPr>
              <a:t>O2 </a:t>
            </a:r>
            <a:r>
              <a:rPr lang="en" sz="2400" dirty="0" smtClean="0">
                <a:cs typeface="Arial" panose="020B0604020202020204" pitchFamily="34" charset="0"/>
              </a:rPr>
              <a:t>flow </a:t>
            </a:r>
            <a:r>
              <a:rPr lang="en" sz="2400" dirty="0">
                <a:cs typeface="Arial" panose="020B0604020202020204" pitchFamily="34" charset="0"/>
              </a:rPr>
              <a:t>is corrected depending on the partial pressures of the respiratory gases in the arterial blood </a:t>
            </a:r>
            <a:r>
              <a:rPr lang="en" sz="2400" dirty="0" smtClean="0">
                <a:cs typeface="Arial" panose="020B0604020202020204" pitchFamily="34" charset="0"/>
              </a:rPr>
              <a:t>and </a:t>
            </a:r>
            <a:r>
              <a:rPr lang="en" sz="2400" dirty="0">
                <a:cs typeface="Arial" panose="020B0604020202020204" pitchFamily="34" charset="0"/>
              </a:rPr>
              <a:t>the patient's clinical condition.</a:t>
            </a:r>
          </a:p>
          <a:p>
            <a:pPr eaLnBrk="1" hangingPunct="1">
              <a:lnSpc>
                <a:spcPct val="90000"/>
              </a:lnSpc>
              <a:buFont typeface="Wingdings 2" panose="05020102010507070707" pitchFamily="18" charset="2"/>
              <a:buNone/>
            </a:pPr>
            <a:endParaRPr lang="sr-Latn-CS" sz="2400" dirty="0">
              <a:cs typeface="Arial" panose="020B0604020202020204" pitchFamily="34" charset="0"/>
            </a:endParaRPr>
          </a:p>
          <a:p>
            <a:pPr eaLnBrk="1" hangingPunct="1">
              <a:lnSpc>
                <a:spcPct val="90000"/>
              </a:lnSpc>
            </a:pPr>
            <a:r>
              <a:rPr lang="en" sz="2400" dirty="0">
                <a:cs typeface="Arial" panose="020B0604020202020204" pitchFamily="34" charset="0"/>
              </a:rPr>
              <a:t>The goal of therapy is to achieve PaO2 over 60mmHg (</a:t>
            </a:r>
            <a:r>
              <a:rPr lang="en" sz="2400" dirty="0" smtClean="0">
                <a:cs typeface="Arial" panose="020B0604020202020204" pitchFamily="34" charset="0"/>
              </a:rPr>
              <a:t>8</a:t>
            </a:r>
            <a:r>
              <a:rPr lang="sr-Latn-RS" sz="2400" dirty="0" smtClean="0">
                <a:cs typeface="Arial" panose="020B0604020202020204" pitchFamily="34" charset="0"/>
              </a:rPr>
              <a:t>k</a:t>
            </a:r>
            <a:r>
              <a:rPr lang="en" sz="2400" dirty="0" smtClean="0">
                <a:cs typeface="Arial" panose="020B0604020202020204" pitchFamily="34" charset="0"/>
              </a:rPr>
              <a:t>Pa</a:t>
            </a:r>
            <a:r>
              <a:rPr lang="en" sz="2400" dirty="0">
                <a:cs typeface="Arial" panose="020B0604020202020204" pitchFamily="34" charset="0"/>
              </a:rPr>
              <a:t>) at rest, i.e. SaO2&gt;90%</a:t>
            </a:r>
          </a:p>
        </p:txBody>
      </p:sp>
      <p:sp>
        <p:nvSpPr>
          <p:cNvPr id="4" name="Rectangle 2"/>
          <p:cNvSpPr>
            <a:spLocks noGrp="1" noChangeArrowheads="1"/>
          </p:cNvSpPr>
          <p:nvPr>
            <p:ph type="title"/>
          </p:nvPr>
        </p:nvSpPr>
        <p:spPr>
          <a:xfrm>
            <a:off x="1761546" y="500064"/>
            <a:ext cx="9638543" cy="1143000"/>
          </a:xfrm>
        </p:spPr>
        <p:txBody>
          <a:bodyPr>
            <a:normAutofit/>
          </a:bodyPr>
          <a:lstStyle/>
          <a:p>
            <a:pPr eaLnBrk="1" hangingPunct="1"/>
            <a:r>
              <a:rPr lang="en" b="1" dirty="0" smtClean="0">
                <a:solidFill>
                  <a:schemeClr val="tx1"/>
                </a:solidFill>
                <a:cs typeface="Arial" panose="020B0604020202020204" pitchFamily="34" charset="0"/>
              </a:rPr>
              <a:t>Long-term oxygen therapy - </a:t>
            </a:r>
            <a:r>
              <a:rPr lang="sr-Latn-RS" b="1" dirty="0" smtClean="0">
                <a:solidFill>
                  <a:schemeClr val="tx1"/>
                </a:solidFill>
                <a:cs typeface="Arial" panose="020B0604020202020204" pitchFamily="34" charset="0"/>
              </a:rPr>
              <a:t>LT</a:t>
            </a:r>
            <a:r>
              <a:rPr lang="en" b="1" dirty="0" smtClean="0">
                <a:solidFill>
                  <a:schemeClr val="tx1"/>
                </a:solidFill>
                <a:cs typeface="Arial" panose="020B0604020202020204" pitchFamily="34" charset="0"/>
              </a:rPr>
              <a:t>OT</a:t>
            </a:r>
            <a:endParaRPr lang="sr-Latn-CS" b="1" dirty="0" smtClean="0">
              <a:solidFill>
                <a:schemeClr val="tx1"/>
              </a:solidFill>
              <a:cs typeface="Arial" panose="020B0604020202020204" pitchFamily="34" charset="0"/>
            </a:endParaRPr>
          </a:p>
        </p:txBody>
      </p:sp>
      <p:pic>
        <p:nvPicPr>
          <p:cNvPr id="72706" name="Picture 2" descr="Invacare Platinum Mobile Oxygen Concentrator - The Oxygen Concentrator  Supplies Sho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20912" y="3896740"/>
            <a:ext cx="2869006" cy="28690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8501564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3"/>
          <p:cNvSpPr>
            <a:spLocks noGrp="1" noChangeArrowheads="1"/>
          </p:cNvSpPr>
          <p:nvPr>
            <p:ph type="body" idx="1"/>
          </p:nvPr>
        </p:nvSpPr>
        <p:spPr>
          <a:xfrm>
            <a:off x="1969718" y="1589517"/>
            <a:ext cx="8329613" cy="4738421"/>
          </a:xfrm>
        </p:spPr>
        <p:txBody>
          <a:bodyPr>
            <a:normAutofit fontScale="92500" lnSpcReduction="10000"/>
          </a:bodyPr>
          <a:lstStyle/>
          <a:p>
            <a:pPr>
              <a:lnSpc>
                <a:spcPct val="90000"/>
              </a:lnSpc>
            </a:pPr>
            <a:r>
              <a:rPr lang="en" sz="2800" b="1" dirty="0" smtClean="0">
                <a:cs typeface="Arial" panose="020B0604020202020204" pitchFamily="34" charset="0"/>
              </a:rPr>
              <a:t>Indications for use:</a:t>
            </a:r>
            <a:endParaRPr lang="sr-Cyrl-CS" sz="2800" b="1" dirty="0">
              <a:cs typeface="Arial" panose="020B0604020202020204" pitchFamily="34" charset="0"/>
            </a:endParaRPr>
          </a:p>
          <a:p>
            <a:pPr eaLnBrk="1" hangingPunct="1">
              <a:lnSpc>
                <a:spcPct val="90000"/>
              </a:lnSpc>
              <a:buFontTx/>
              <a:buNone/>
            </a:pPr>
            <a:r>
              <a:rPr lang="en" sz="2800" dirty="0" smtClean="0">
                <a:solidFill>
                  <a:schemeClr val="hlink"/>
                </a:solidFill>
              </a:rPr>
              <a:t>   </a:t>
            </a:r>
            <a:r>
              <a:rPr lang="en" sz="2400" dirty="0" smtClean="0">
                <a:cs typeface="Arial" panose="020B0604020202020204" pitchFamily="34" charset="0"/>
              </a:rPr>
              <a:t>a) progressive neuromuscular diseases</a:t>
            </a:r>
            <a:endParaRPr lang="sr-Cyrl-CS" sz="2400" dirty="0">
              <a:cs typeface="Arial" panose="020B0604020202020204" pitchFamily="34" charset="0"/>
            </a:endParaRPr>
          </a:p>
          <a:p>
            <a:pPr eaLnBrk="1" hangingPunct="1">
              <a:lnSpc>
                <a:spcPct val="90000"/>
              </a:lnSpc>
              <a:buFontTx/>
              <a:buNone/>
            </a:pPr>
            <a:r>
              <a:rPr lang="en" sz="2400" dirty="0">
                <a:cs typeface="Arial" panose="020B0604020202020204" pitchFamily="34" charset="0"/>
              </a:rPr>
              <a:t>   </a:t>
            </a:r>
            <a:r>
              <a:rPr lang="en" sz="2400" dirty="0" smtClean="0">
                <a:cs typeface="Arial" panose="020B0604020202020204" pitchFamily="34" charset="0"/>
              </a:rPr>
              <a:t> b) </a:t>
            </a:r>
            <a:r>
              <a:rPr lang="en" sz="2400" dirty="0">
                <a:cs typeface="Arial" panose="020B0604020202020204" pitchFamily="34" charset="0"/>
              </a:rPr>
              <a:t>chest </a:t>
            </a:r>
            <a:r>
              <a:rPr lang="sr-Latn-RS" sz="2400" dirty="0" smtClean="0">
                <a:cs typeface="Arial" panose="020B0604020202020204" pitchFamily="34" charset="0"/>
              </a:rPr>
              <a:t>deformities</a:t>
            </a:r>
            <a:endParaRPr lang="sr-Latn-CS" sz="2400" dirty="0">
              <a:cs typeface="Arial" panose="020B0604020202020204" pitchFamily="34" charset="0"/>
            </a:endParaRPr>
          </a:p>
          <a:p>
            <a:pPr eaLnBrk="1" hangingPunct="1">
              <a:lnSpc>
                <a:spcPct val="90000"/>
              </a:lnSpc>
              <a:buFontTx/>
              <a:buNone/>
            </a:pPr>
            <a:r>
              <a:rPr lang="en" sz="2400" dirty="0">
                <a:cs typeface="Arial" panose="020B0604020202020204" pitchFamily="34" charset="0"/>
              </a:rPr>
              <a:t>   </a:t>
            </a:r>
            <a:r>
              <a:rPr lang="en" sz="2400" dirty="0" smtClean="0">
                <a:cs typeface="Arial" panose="020B0604020202020204" pitchFamily="34" charset="0"/>
              </a:rPr>
              <a:t> c) </a:t>
            </a:r>
            <a:r>
              <a:rPr lang="sr-Latn-RS" sz="2400" dirty="0">
                <a:cs typeface="Arial" panose="020B0604020202020204" pitchFamily="34" charset="0"/>
              </a:rPr>
              <a:t>O</a:t>
            </a:r>
            <a:r>
              <a:rPr lang="en" sz="2400" dirty="0" smtClean="0">
                <a:cs typeface="Arial" panose="020B0604020202020204" pitchFamily="34" charset="0"/>
              </a:rPr>
              <a:t>bstructive </a:t>
            </a:r>
            <a:r>
              <a:rPr lang="sr-Latn-RS" sz="2400" dirty="0">
                <a:cs typeface="Arial" panose="020B0604020202020204" pitchFamily="34" charset="0"/>
              </a:rPr>
              <a:t>S</a:t>
            </a:r>
            <a:r>
              <a:rPr lang="en" sz="2400" dirty="0" smtClean="0">
                <a:cs typeface="Arial" panose="020B0604020202020204" pitchFamily="34" charset="0"/>
              </a:rPr>
              <a:t>leep </a:t>
            </a:r>
            <a:r>
              <a:rPr lang="sr-Latn-RS" sz="2400" dirty="0">
                <a:cs typeface="Arial" panose="020B0604020202020204" pitchFamily="34" charset="0"/>
              </a:rPr>
              <a:t>A</a:t>
            </a:r>
            <a:r>
              <a:rPr lang="en" sz="2400" dirty="0" smtClean="0">
                <a:cs typeface="Arial" panose="020B0604020202020204" pitchFamily="34" charset="0"/>
              </a:rPr>
              <a:t>pnea </a:t>
            </a:r>
            <a:r>
              <a:rPr lang="sr-Latn-RS" sz="2400" dirty="0">
                <a:cs typeface="Arial" panose="020B0604020202020204" pitchFamily="34" charset="0"/>
              </a:rPr>
              <a:t>S</a:t>
            </a:r>
            <a:r>
              <a:rPr lang="en" sz="2400" dirty="0" smtClean="0">
                <a:cs typeface="Arial" panose="020B0604020202020204" pitchFamily="34" charset="0"/>
              </a:rPr>
              <a:t>yndrome or Overlap Sy (when no </a:t>
            </a:r>
            <a:r>
              <a:rPr lang="en" sz="2400" dirty="0">
                <a:cs typeface="Arial" panose="020B0604020202020204" pitchFamily="34" charset="0"/>
              </a:rPr>
              <a:t>effect was achieved using </a:t>
            </a:r>
            <a:r>
              <a:rPr lang="en" sz="2400" dirty="0" smtClean="0">
                <a:cs typeface="Arial" panose="020B0604020202020204" pitchFamily="34" charset="0"/>
              </a:rPr>
              <a:t>CPAP)</a:t>
            </a:r>
            <a:endParaRPr lang="sr-Latn-CS" sz="2400" dirty="0">
              <a:cs typeface="Arial" panose="020B0604020202020204" pitchFamily="34" charset="0"/>
            </a:endParaRPr>
          </a:p>
          <a:p>
            <a:pPr eaLnBrk="1" hangingPunct="1">
              <a:lnSpc>
                <a:spcPct val="90000"/>
              </a:lnSpc>
              <a:buFontTx/>
              <a:buNone/>
            </a:pPr>
            <a:r>
              <a:rPr lang="en" sz="2400" dirty="0">
                <a:solidFill>
                  <a:schemeClr val="hlink"/>
                </a:solidFill>
                <a:cs typeface="Arial" panose="020B0604020202020204" pitchFamily="34" charset="0"/>
              </a:rPr>
              <a:t>   </a:t>
            </a:r>
            <a:r>
              <a:rPr lang="en" sz="2400" dirty="0" smtClean="0">
                <a:solidFill>
                  <a:schemeClr val="hlink"/>
                </a:solidFill>
                <a:cs typeface="Arial" panose="020B0604020202020204" pitchFamily="34" charset="0"/>
              </a:rPr>
              <a:t> </a:t>
            </a:r>
            <a:r>
              <a:rPr lang="en" sz="2400" dirty="0" smtClean="0">
                <a:cs typeface="Arial" panose="020B0604020202020204" pitchFamily="34" charset="0"/>
              </a:rPr>
              <a:t>g) </a:t>
            </a:r>
            <a:r>
              <a:rPr lang="en" sz="2400" dirty="0">
                <a:cs typeface="Arial" panose="020B0604020202020204" pitchFamily="34" charset="0"/>
              </a:rPr>
              <a:t>hypoventilation syndromes</a:t>
            </a:r>
            <a:endParaRPr lang="sr-Latn-CS" sz="2400" dirty="0">
              <a:cs typeface="Arial" panose="020B0604020202020204" pitchFamily="34" charset="0"/>
            </a:endParaRPr>
          </a:p>
          <a:p>
            <a:pPr eaLnBrk="1" hangingPunct="1">
              <a:lnSpc>
                <a:spcPct val="90000"/>
              </a:lnSpc>
              <a:buFontTx/>
              <a:buNone/>
            </a:pPr>
            <a:r>
              <a:rPr lang="en" sz="2400" dirty="0">
                <a:solidFill>
                  <a:schemeClr val="hlink"/>
                </a:solidFill>
                <a:cs typeface="Arial" panose="020B0604020202020204" pitchFamily="34" charset="0"/>
              </a:rPr>
              <a:t>   </a:t>
            </a:r>
            <a:r>
              <a:rPr lang="en" sz="2400" dirty="0" smtClean="0">
                <a:solidFill>
                  <a:schemeClr val="hlink"/>
                </a:solidFill>
                <a:cs typeface="Arial" panose="020B0604020202020204" pitchFamily="34" charset="0"/>
              </a:rPr>
              <a:t> </a:t>
            </a:r>
            <a:r>
              <a:rPr lang="en" sz="2400" dirty="0" smtClean="0">
                <a:cs typeface="Arial" panose="020B0604020202020204" pitchFamily="34" charset="0"/>
              </a:rPr>
              <a:t>d) </a:t>
            </a:r>
            <a:r>
              <a:rPr lang="en" sz="2400" dirty="0">
                <a:cs typeface="Arial" panose="020B0604020202020204" pitchFamily="34" charset="0"/>
              </a:rPr>
              <a:t>COPD</a:t>
            </a:r>
            <a:endParaRPr lang="sr-Latn-CS" sz="2400" dirty="0">
              <a:cs typeface="Arial" panose="020B0604020202020204" pitchFamily="34" charset="0"/>
            </a:endParaRPr>
          </a:p>
          <a:p>
            <a:pPr eaLnBrk="1" hangingPunct="1">
              <a:lnSpc>
                <a:spcPct val="90000"/>
              </a:lnSpc>
              <a:buFontTx/>
              <a:buNone/>
            </a:pPr>
            <a:r>
              <a:rPr lang="en" sz="2400" dirty="0">
                <a:solidFill>
                  <a:schemeClr val="hlink"/>
                </a:solidFill>
                <a:cs typeface="Arial" panose="020B0604020202020204" pitchFamily="34" charset="0"/>
              </a:rPr>
              <a:t>  </a:t>
            </a:r>
            <a:r>
              <a:rPr lang="en" sz="2400" dirty="0" smtClean="0">
                <a:cs typeface="Arial" panose="020B0604020202020204" pitchFamily="34" charset="0"/>
              </a:rPr>
              <a:t>- </a:t>
            </a:r>
            <a:r>
              <a:rPr lang="en" sz="2400" dirty="0">
                <a:cs typeface="Arial" panose="020B0604020202020204" pitchFamily="34" charset="0"/>
              </a:rPr>
              <a:t>pronounced increase in CO </a:t>
            </a:r>
            <a:r>
              <a:rPr lang="en" sz="2400" baseline="-25000" dirty="0">
                <a:cs typeface="Arial" panose="020B0604020202020204" pitchFamily="34" charset="0"/>
              </a:rPr>
              <a:t>2</a:t>
            </a:r>
            <a:r>
              <a:rPr lang="en" sz="2400" dirty="0">
                <a:cs typeface="Arial" panose="020B0604020202020204" pitchFamily="34" charset="0"/>
              </a:rPr>
              <a:t> </a:t>
            </a:r>
            <a:r>
              <a:rPr lang="en" sz="2400" dirty="0" smtClean="0">
                <a:cs typeface="Arial" panose="020B0604020202020204" pitchFamily="34" charset="0"/>
              </a:rPr>
              <a:t>with the </a:t>
            </a:r>
            <a:endParaRPr lang="sr-Latn-RS" sz="2400" dirty="0" smtClean="0">
              <a:cs typeface="Arial" panose="020B0604020202020204" pitchFamily="34" charset="0"/>
            </a:endParaRPr>
          </a:p>
          <a:p>
            <a:pPr eaLnBrk="1" hangingPunct="1">
              <a:lnSpc>
                <a:spcPct val="90000"/>
              </a:lnSpc>
              <a:buFontTx/>
              <a:buNone/>
            </a:pPr>
            <a:r>
              <a:rPr lang="sr-Latn-RS" sz="2400" dirty="0">
                <a:cs typeface="Arial" panose="020B0604020202020204" pitchFamily="34" charset="0"/>
              </a:rPr>
              <a:t> </a:t>
            </a:r>
            <a:r>
              <a:rPr lang="sr-Latn-RS" sz="2400" dirty="0" smtClean="0">
                <a:cs typeface="Arial" panose="020B0604020202020204" pitchFamily="34" charset="0"/>
              </a:rPr>
              <a:t> </a:t>
            </a:r>
            <a:r>
              <a:rPr lang="en" sz="2400" dirty="0" smtClean="0">
                <a:cs typeface="Arial" panose="020B0604020202020204" pitchFamily="34" charset="0"/>
              </a:rPr>
              <a:t>application of DOT</a:t>
            </a:r>
            <a:endParaRPr lang="sr-Latn-CS" sz="2400" dirty="0">
              <a:cs typeface="Arial" panose="020B0604020202020204" pitchFamily="34" charset="0"/>
            </a:endParaRPr>
          </a:p>
          <a:p>
            <a:pPr eaLnBrk="1" hangingPunct="1">
              <a:lnSpc>
                <a:spcPct val="90000"/>
              </a:lnSpc>
              <a:buFontTx/>
              <a:buNone/>
            </a:pPr>
            <a:r>
              <a:rPr lang="en" sz="2400" dirty="0">
                <a:solidFill>
                  <a:schemeClr val="hlink"/>
                </a:solidFill>
                <a:cs typeface="Arial" panose="020B0604020202020204" pitchFamily="34" charset="0"/>
              </a:rPr>
              <a:t>   </a:t>
            </a:r>
            <a:r>
              <a:rPr lang="en" sz="2400" dirty="0" smtClean="0">
                <a:cs typeface="Arial" panose="020B0604020202020204" pitchFamily="34" charset="0"/>
              </a:rPr>
              <a:t>- Overlap </a:t>
            </a:r>
            <a:r>
              <a:rPr lang="en" sz="2400" dirty="0">
                <a:cs typeface="Arial" panose="020B0604020202020204" pitchFamily="34" charset="0"/>
              </a:rPr>
              <a:t>syndrome (COPD+ </a:t>
            </a:r>
            <a:r>
              <a:rPr lang="sr-Latn-RS" sz="2400" dirty="0" smtClean="0">
                <a:cs typeface="Arial" panose="020B0604020202020204" pitchFamily="34" charset="0"/>
              </a:rPr>
              <a:t>O</a:t>
            </a:r>
            <a:r>
              <a:rPr lang="en" sz="2400" dirty="0" smtClean="0">
                <a:cs typeface="Arial" panose="020B0604020202020204" pitchFamily="34" charset="0"/>
              </a:rPr>
              <a:t>bstructive</a:t>
            </a:r>
            <a:endParaRPr lang="en" sz="2400" dirty="0">
              <a:cs typeface="Arial" panose="020B0604020202020204" pitchFamily="34" charset="0"/>
            </a:endParaRPr>
          </a:p>
          <a:p>
            <a:pPr eaLnBrk="1" hangingPunct="1">
              <a:lnSpc>
                <a:spcPct val="90000"/>
              </a:lnSpc>
              <a:buFontTx/>
              <a:buNone/>
            </a:pPr>
            <a:r>
              <a:rPr lang="sr-Latn-RS" sz="2400" dirty="0">
                <a:cs typeface="Arial" panose="020B0604020202020204" pitchFamily="34" charset="0"/>
              </a:rPr>
              <a:t>S</a:t>
            </a:r>
            <a:r>
              <a:rPr lang="en" sz="2400" dirty="0" smtClean="0">
                <a:cs typeface="Arial" panose="020B0604020202020204" pitchFamily="34" charset="0"/>
              </a:rPr>
              <a:t>leep </a:t>
            </a:r>
            <a:r>
              <a:rPr lang="sr-Latn-RS" sz="2400" dirty="0">
                <a:cs typeface="Arial" panose="020B0604020202020204" pitchFamily="34" charset="0"/>
              </a:rPr>
              <a:t>A</a:t>
            </a:r>
            <a:r>
              <a:rPr lang="en" sz="2400" dirty="0" smtClean="0">
                <a:cs typeface="Arial" panose="020B0604020202020204" pitchFamily="34" charset="0"/>
              </a:rPr>
              <a:t>pnea </a:t>
            </a:r>
            <a:r>
              <a:rPr lang="sr-Latn-RS" sz="2400" dirty="0">
                <a:cs typeface="Arial" panose="020B0604020202020204" pitchFamily="34" charset="0"/>
              </a:rPr>
              <a:t>S</a:t>
            </a:r>
            <a:r>
              <a:rPr lang="en" sz="2400" dirty="0" smtClean="0">
                <a:cs typeface="Arial" panose="020B0604020202020204" pitchFamily="34" charset="0"/>
              </a:rPr>
              <a:t>yndrome</a:t>
            </a:r>
            <a:r>
              <a:rPr lang="en" sz="2400" dirty="0">
                <a:cs typeface="Arial" panose="020B0604020202020204" pitchFamily="34" charset="0"/>
              </a:rPr>
              <a:t>)</a:t>
            </a:r>
            <a:endParaRPr lang="sr-Latn-CS" sz="2400" dirty="0">
              <a:solidFill>
                <a:schemeClr val="hlink"/>
              </a:solidFill>
              <a:cs typeface="Arial" panose="020B0604020202020204" pitchFamily="34" charset="0"/>
            </a:endParaRPr>
          </a:p>
          <a:p>
            <a:pPr eaLnBrk="1" hangingPunct="1">
              <a:lnSpc>
                <a:spcPct val="90000"/>
              </a:lnSpc>
              <a:buFontTx/>
              <a:buNone/>
            </a:pPr>
            <a:r>
              <a:rPr lang="en" sz="2400" dirty="0"/>
              <a:t>   </a:t>
            </a:r>
          </a:p>
        </p:txBody>
      </p:sp>
      <p:sp>
        <p:nvSpPr>
          <p:cNvPr id="3" name="Rectangle 2"/>
          <p:cNvSpPr>
            <a:spLocks noGrp="1" noChangeArrowheads="1"/>
          </p:cNvSpPr>
          <p:nvPr>
            <p:ph type="title"/>
          </p:nvPr>
        </p:nvSpPr>
        <p:spPr>
          <a:xfrm>
            <a:off x="1761546" y="500064"/>
            <a:ext cx="9638543" cy="1143000"/>
          </a:xfrm>
        </p:spPr>
        <p:txBody>
          <a:bodyPr>
            <a:normAutofit fontScale="90000"/>
          </a:bodyPr>
          <a:lstStyle/>
          <a:p>
            <a:pPr eaLnBrk="1" hangingPunct="1"/>
            <a:r>
              <a:rPr lang="en" b="1" dirty="0" smtClean="0">
                <a:solidFill>
                  <a:schemeClr val="tx1"/>
                </a:solidFill>
                <a:cs typeface="Arial" panose="020B0604020202020204" pitchFamily="34" charset="0"/>
              </a:rPr>
              <a:t>Non-invasive mechanical ventilation (NIV) in </a:t>
            </a:r>
            <a:r>
              <a:rPr lang="sr-Latn-RS" b="1" dirty="0" smtClean="0">
                <a:solidFill>
                  <a:schemeClr val="tx1"/>
                </a:solidFill>
                <a:cs typeface="Arial" panose="020B0604020202020204" pitchFamily="34" charset="0"/>
              </a:rPr>
              <a:t>chronic respiratory failure</a:t>
            </a:r>
            <a:endParaRPr lang="sr-Latn-CS" b="1" dirty="0" smtClean="0">
              <a:solidFill>
                <a:schemeClr val="tx1"/>
              </a:solidFill>
              <a:cs typeface="Arial" panose="020B0604020202020204" pitchFamily="34" charset="0"/>
            </a:endParaRPr>
          </a:p>
        </p:txBody>
      </p:sp>
      <p:pic>
        <p:nvPicPr>
          <p:cNvPr id="54274" name="Picture 2" descr="Non-Invasive Ventilation Masks | US | Teleflex"/>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26907" y="1051944"/>
            <a:ext cx="2196271" cy="1778980"/>
          </a:xfrm>
          <a:prstGeom prst="rect">
            <a:avLst/>
          </a:prstGeom>
          <a:noFill/>
          <a:extLst>
            <a:ext uri="{909E8E84-426E-40DD-AFC4-6F175D3DCCD1}">
              <a14:hiddenFill xmlns:a14="http://schemas.microsoft.com/office/drawing/2010/main">
                <a:solidFill>
                  <a:srgbClr val="FFFFFF"/>
                </a:solidFill>
              </a14:hiddenFill>
            </a:ext>
          </a:extLst>
        </p:spPr>
      </p:pic>
      <p:pic>
        <p:nvPicPr>
          <p:cNvPr id="54276" name="Picture 4" descr="Non-invasive Ventilat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36501" y="4289989"/>
            <a:ext cx="3142003" cy="24546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12784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1895876" y="332218"/>
            <a:ext cx="8229600" cy="1219200"/>
          </a:xfrm>
        </p:spPr>
        <p:txBody>
          <a:bodyPr/>
          <a:lstStyle/>
          <a:p>
            <a:pPr eaLnBrk="1" hangingPunct="1"/>
            <a:r>
              <a:rPr lang="en" b="1" dirty="0" smtClean="0">
                <a:solidFill>
                  <a:schemeClr val="tx1"/>
                </a:solidFill>
                <a:cs typeface="Arial" panose="020B0604020202020204" pitchFamily="34" charset="0"/>
              </a:rPr>
              <a:t>Therapy of acute exacerbation of </a:t>
            </a:r>
            <a:r>
              <a:rPr lang="sr-Latn-RS" b="1" dirty="0" smtClean="0">
                <a:solidFill>
                  <a:schemeClr val="tx1"/>
                </a:solidFill>
                <a:cs typeface="Arial" panose="020B0604020202020204" pitchFamily="34" charset="0"/>
              </a:rPr>
              <a:t>chronic respiratory failure</a:t>
            </a:r>
            <a:endParaRPr lang="sr-Latn-CS" b="1" dirty="0" smtClean="0">
              <a:solidFill>
                <a:schemeClr val="tx1"/>
              </a:solidFill>
              <a:cs typeface="Arial" panose="020B0604020202020204" pitchFamily="34" charset="0"/>
            </a:endParaRPr>
          </a:p>
        </p:txBody>
      </p:sp>
      <p:sp>
        <p:nvSpPr>
          <p:cNvPr id="35843" name="Rectangle 3"/>
          <p:cNvSpPr>
            <a:spLocks noGrp="1" noChangeArrowheads="1"/>
          </p:cNvSpPr>
          <p:nvPr>
            <p:ph type="body" idx="1"/>
          </p:nvPr>
        </p:nvSpPr>
        <p:spPr>
          <a:xfrm>
            <a:off x="2024063" y="1714500"/>
            <a:ext cx="8229600" cy="4800600"/>
          </a:xfrm>
        </p:spPr>
        <p:txBody>
          <a:bodyPr>
            <a:normAutofit fontScale="92500" lnSpcReduction="20000"/>
          </a:bodyPr>
          <a:lstStyle/>
          <a:p>
            <a:pPr eaLnBrk="1" hangingPunct="1">
              <a:lnSpc>
                <a:spcPct val="80000"/>
              </a:lnSpc>
            </a:pPr>
            <a:r>
              <a:rPr lang="en" sz="2000" b="1" dirty="0" smtClean="0">
                <a:cs typeface="Arial" panose="020B0604020202020204" pitchFamily="34" charset="0"/>
              </a:rPr>
              <a:t>Re</a:t>
            </a:r>
            <a:r>
              <a:rPr lang="sr-Latn-RS" sz="2000" b="1" dirty="0" smtClean="0">
                <a:cs typeface="Arial" panose="020B0604020202020204" pitchFamily="34" charset="0"/>
              </a:rPr>
              <a:t>duction</a:t>
            </a:r>
            <a:r>
              <a:rPr lang="en" sz="2000" b="1" dirty="0" smtClean="0">
                <a:cs typeface="Arial" panose="020B0604020202020204" pitchFamily="34" charset="0"/>
              </a:rPr>
              <a:t> </a:t>
            </a:r>
            <a:r>
              <a:rPr lang="en" sz="2000" b="1" dirty="0">
                <a:cs typeface="Arial" panose="020B0604020202020204" pitchFamily="34" charset="0"/>
              </a:rPr>
              <a:t>of hypoxia</a:t>
            </a:r>
            <a:endParaRPr lang="sr-Latn-CS" sz="2000" b="1" dirty="0">
              <a:cs typeface="Arial" panose="020B0604020202020204" pitchFamily="34" charset="0"/>
            </a:endParaRPr>
          </a:p>
          <a:p>
            <a:pPr eaLnBrk="1" hangingPunct="1">
              <a:lnSpc>
                <a:spcPct val="80000"/>
              </a:lnSpc>
              <a:buFontTx/>
              <a:buNone/>
            </a:pPr>
            <a:r>
              <a:rPr lang="en" sz="2000" dirty="0">
                <a:cs typeface="Arial" panose="020B0604020202020204" pitchFamily="34" charset="0"/>
              </a:rPr>
              <a:t>- oxygen therapy</a:t>
            </a:r>
            <a:endParaRPr lang="sr-Latn-CS" sz="2000" dirty="0">
              <a:cs typeface="Arial" panose="020B0604020202020204" pitchFamily="34" charset="0"/>
            </a:endParaRPr>
          </a:p>
          <a:p>
            <a:pPr eaLnBrk="1" hangingPunct="1">
              <a:lnSpc>
                <a:spcPct val="80000"/>
              </a:lnSpc>
              <a:buFontTx/>
              <a:buNone/>
            </a:pPr>
            <a:r>
              <a:rPr lang="en" sz="2000" dirty="0">
                <a:cs typeface="Arial" panose="020B0604020202020204" pitchFamily="34" charset="0"/>
              </a:rPr>
              <a:t>- mechanical ventilation</a:t>
            </a:r>
            <a:endParaRPr lang="sr-Latn-CS" sz="2000" dirty="0">
              <a:cs typeface="Arial" panose="020B0604020202020204" pitchFamily="34" charset="0"/>
            </a:endParaRPr>
          </a:p>
          <a:p>
            <a:pPr eaLnBrk="1" hangingPunct="1">
              <a:lnSpc>
                <a:spcPct val="80000"/>
              </a:lnSpc>
            </a:pPr>
            <a:r>
              <a:rPr lang="en" sz="2000" b="1" dirty="0">
                <a:cs typeface="Arial" panose="020B0604020202020204" pitchFamily="34" charset="0"/>
              </a:rPr>
              <a:t>Improvement of alveolar ventilation</a:t>
            </a:r>
            <a:endParaRPr lang="sr-Latn-CS" sz="2000" b="1" dirty="0">
              <a:cs typeface="Arial" panose="020B0604020202020204" pitchFamily="34" charset="0"/>
            </a:endParaRPr>
          </a:p>
          <a:p>
            <a:pPr eaLnBrk="1" hangingPunct="1">
              <a:lnSpc>
                <a:spcPct val="80000"/>
              </a:lnSpc>
              <a:buFontTx/>
              <a:buNone/>
            </a:pPr>
            <a:r>
              <a:rPr lang="en" sz="2000" dirty="0">
                <a:cs typeface="Arial" panose="020B0604020202020204" pitchFamily="34" charset="0"/>
              </a:rPr>
              <a:t>- antibiotics</a:t>
            </a:r>
          </a:p>
          <a:p>
            <a:pPr eaLnBrk="1" hangingPunct="1">
              <a:lnSpc>
                <a:spcPct val="80000"/>
              </a:lnSpc>
              <a:buFontTx/>
              <a:buNone/>
            </a:pPr>
            <a:r>
              <a:rPr lang="en" sz="2000" dirty="0">
                <a:cs typeface="Arial" panose="020B0604020202020204" pitchFamily="34" charset="0"/>
              </a:rPr>
              <a:t>- bronchodilators</a:t>
            </a:r>
            <a:endParaRPr lang="sr-Latn-CS" sz="2000" dirty="0">
              <a:cs typeface="Arial" panose="020B0604020202020204" pitchFamily="34" charset="0"/>
            </a:endParaRPr>
          </a:p>
          <a:p>
            <a:pPr eaLnBrk="1" hangingPunct="1">
              <a:lnSpc>
                <a:spcPct val="80000"/>
              </a:lnSpc>
              <a:buFontTx/>
              <a:buNone/>
            </a:pPr>
            <a:r>
              <a:rPr lang="en" sz="2000" dirty="0">
                <a:cs typeface="Arial" panose="020B0604020202020204" pitchFamily="34" charset="0"/>
              </a:rPr>
              <a:t>- mucolytics</a:t>
            </a:r>
            <a:endParaRPr lang="sr-Latn-CS" sz="2000" dirty="0">
              <a:cs typeface="Arial" panose="020B0604020202020204" pitchFamily="34" charset="0"/>
            </a:endParaRPr>
          </a:p>
          <a:p>
            <a:pPr eaLnBrk="1" hangingPunct="1">
              <a:lnSpc>
                <a:spcPct val="80000"/>
              </a:lnSpc>
              <a:buFontTx/>
              <a:buNone/>
            </a:pPr>
            <a:r>
              <a:rPr lang="en" sz="2000" dirty="0">
                <a:cs typeface="Arial" panose="020B0604020202020204" pitchFamily="34" charset="0"/>
              </a:rPr>
              <a:t>- physiotherapy</a:t>
            </a:r>
            <a:endParaRPr lang="sr-Latn-CS" sz="2000" dirty="0">
              <a:cs typeface="Arial" panose="020B0604020202020204" pitchFamily="34" charset="0"/>
            </a:endParaRPr>
          </a:p>
          <a:p>
            <a:pPr eaLnBrk="1" hangingPunct="1">
              <a:lnSpc>
                <a:spcPct val="80000"/>
              </a:lnSpc>
              <a:buFontTx/>
              <a:buNone/>
            </a:pPr>
            <a:r>
              <a:rPr lang="en" sz="2000" dirty="0">
                <a:cs typeface="Arial" panose="020B0604020202020204" pitchFamily="34" charset="0"/>
              </a:rPr>
              <a:t>- glucocorticoids</a:t>
            </a:r>
            <a:endParaRPr lang="sr-Latn-CS" sz="2000" dirty="0">
              <a:cs typeface="Arial" panose="020B0604020202020204" pitchFamily="34" charset="0"/>
            </a:endParaRPr>
          </a:p>
          <a:p>
            <a:pPr eaLnBrk="1" hangingPunct="1">
              <a:lnSpc>
                <a:spcPct val="80000"/>
              </a:lnSpc>
              <a:buFontTx/>
              <a:buNone/>
            </a:pPr>
            <a:r>
              <a:rPr lang="en" sz="2000" dirty="0">
                <a:cs typeface="Arial" panose="020B0604020202020204" pitchFamily="34" charset="0"/>
              </a:rPr>
              <a:t>- analeptics</a:t>
            </a:r>
            <a:endParaRPr lang="sr-Latn-CS" sz="2000" dirty="0">
              <a:cs typeface="Arial" panose="020B0604020202020204" pitchFamily="34" charset="0"/>
            </a:endParaRPr>
          </a:p>
          <a:p>
            <a:pPr eaLnBrk="1" hangingPunct="1">
              <a:lnSpc>
                <a:spcPct val="80000"/>
              </a:lnSpc>
            </a:pPr>
            <a:r>
              <a:rPr lang="sr-Latn-RS" sz="2000" b="1" dirty="0" smtClean="0">
                <a:cs typeface="Arial" panose="020B0604020202020204" pitchFamily="34" charset="0"/>
              </a:rPr>
              <a:t>Treatment for</a:t>
            </a:r>
            <a:r>
              <a:rPr lang="en" sz="2000" b="1" dirty="0" smtClean="0">
                <a:cs typeface="Arial" panose="020B0604020202020204" pitchFamily="34" charset="0"/>
              </a:rPr>
              <a:t> </a:t>
            </a:r>
            <a:r>
              <a:rPr lang="en" sz="2000" b="1" dirty="0">
                <a:cs typeface="Arial" panose="020B0604020202020204" pitchFamily="34" charset="0"/>
              </a:rPr>
              <a:t>heart failure</a:t>
            </a:r>
            <a:endParaRPr lang="sr-Latn-CS" sz="2000" b="1" dirty="0">
              <a:cs typeface="Arial" panose="020B0604020202020204" pitchFamily="34" charset="0"/>
            </a:endParaRPr>
          </a:p>
          <a:p>
            <a:pPr eaLnBrk="1" hangingPunct="1">
              <a:lnSpc>
                <a:spcPct val="80000"/>
              </a:lnSpc>
              <a:buFontTx/>
              <a:buNone/>
            </a:pPr>
            <a:r>
              <a:rPr lang="en" sz="2000" dirty="0" smtClean="0">
                <a:cs typeface="Arial" panose="020B0604020202020204" pitchFamily="34" charset="0"/>
              </a:rPr>
              <a:t>- </a:t>
            </a:r>
            <a:r>
              <a:rPr lang="en" sz="2000" dirty="0">
                <a:cs typeface="Arial" panose="020B0604020202020204" pitchFamily="34" charset="0"/>
              </a:rPr>
              <a:t>diuretics</a:t>
            </a:r>
            <a:endParaRPr lang="sr-Latn-CS" sz="2000" dirty="0">
              <a:cs typeface="Arial" panose="020B0604020202020204" pitchFamily="34" charset="0"/>
            </a:endParaRPr>
          </a:p>
          <a:p>
            <a:pPr eaLnBrk="1" hangingPunct="1">
              <a:lnSpc>
                <a:spcPct val="80000"/>
              </a:lnSpc>
              <a:buFontTx/>
              <a:buNone/>
            </a:pPr>
            <a:r>
              <a:rPr lang="en" sz="2000" dirty="0">
                <a:cs typeface="Arial" panose="020B0604020202020204" pitchFamily="34" charset="0"/>
              </a:rPr>
              <a:t>- venipuncture</a:t>
            </a:r>
            <a:endParaRPr lang="sr-Latn-CS" sz="2000" dirty="0">
              <a:cs typeface="Arial" panose="020B0604020202020204" pitchFamily="34" charset="0"/>
            </a:endParaRPr>
          </a:p>
          <a:p>
            <a:pPr eaLnBrk="1" hangingPunct="1">
              <a:lnSpc>
                <a:spcPct val="80000"/>
              </a:lnSpc>
              <a:buFontTx/>
              <a:buNone/>
            </a:pPr>
            <a:r>
              <a:rPr lang="en" sz="2000" dirty="0">
                <a:cs typeface="Arial" panose="020B0604020202020204" pitchFamily="34" charset="0"/>
              </a:rPr>
              <a:t>- cardiotonics</a:t>
            </a:r>
            <a:endParaRPr lang="sr-Latn-CS" sz="2000" dirty="0">
              <a:cs typeface="Arial" panose="020B0604020202020204" pitchFamily="34" charset="0"/>
            </a:endParaRPr>
          </a:p>
          <a:p>
            <a:pPr eaLnBrk="1" hangingPunct="1">
              <a:lnSpc>
                <a:spcPct val="80000"/>
              </a:lnSpc>
              <a:buFontTx/>
              <a:buNone/>
            </a:pPr>
            <a:r>
              <a:rPr lang="en" sz="2000" dirty="0">
                <a:cs typeface="Arial" panose="020B0604020202020204" pitchFamily="34" charset="0"/>
              </a:rPr>
              <a:t>- antiarrhythmics</a:t>
            </a:r>
            <a:endParaRPr lang="sr-Latn-CS" sz="2000" dirty="0">
              <a:cs typeface="Arial" panose="020B0604020202020204" pitchFamily="34" charset="0"/>
            </a:endParaRPr>
          </a:p>
        </p:txBody>
      </p:sp>
    </p:spTree>
    <p:extLst>
      <p:ext uri="{BB962C8B-B14F-4D97-AF65-F5344CB8AC3E}">
        <p14:creationId xmlns:p14="http://schemas.microsoft.com/office/powerpoint/2010/main" val="24507457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1873309" y="429961"/>
            <a:ext cx="9954070" cy="1143000"/>
          </a:xfrm>
        </p:spPr>
        <p:txBody>
          <a:bodyPr>
            <a:normAutofit fontScale="90000"/>
          </a:bodyPr>
          <a:lstStyle/>
          <a:p>
            <a:pPr eaLnBrk="1" hangingPunct="1"/>
            <a:r>
              <a:rPr lang="en" b="1" dirty="0" smtClean="0">
                <a:solidFill>
                  <a:schemeClr val="tx1"/>
                </a:solidFill>
                <a:cs typeface="Arial" panose="020B0604020202020204" pitchFamily="34" charset="0"/>
              </a:rPr>
              <a:t>The goal of treatment in respiratory decompensation</a:t>
            </a:r>
            <a:endParaRPr lang="sr-Latn-CS" b="1" dirty="0" smtClean="0">
              <a:solidFill>
                <a:schemeClr val="tx1"/>
              </a:solidFill>
              <a:cs typeface="Arial" panose="020B0604020202020204" pitchFamily="34" charset="0"/>
            </a:endParaRPr>
          </a:p>
        </p:txBody>
      </p:sp>
      <p:sp>
        <p:nvSpPr>
          <p:cNvPr id="36867" name="Rectangle 3"/>
          <p:cNvSpPr>
            <a:spLocks noGrp="1" noChangeArrowheads="1"/>
          </p:cNvSpPr>
          <p:nvPr>
            <p:ph type="body" idx="1"/>
          </p:nvPr>
        </p:nvSpPr>
        <p:spPr>
          <a:xfrm>
            <a:off x="1666876" y="2214564"/>
            <a:ext cx="9001125" cy="4389437"/>
          </a:xfrm>
        </p:spPr>
        <p:txBody>
          <a:bodyPr>
            <a:normAutofit/>
          </a:bodyPr>
          <a:lstStyle/>
          <a:p>
            <a:pPr eaLnBrk="1" hangingPunct="1">
              <a:lnSpc>
                <a:spcPct val="90000"/>
              </a:lnSpc>
            </a:pPr>
            <a:r>
              <a:rPr lang="en" sz="2000" dirty="0">
                <a:cs typeface="Arial" panose="020B0604020202020204" pitchFamily="34" charset="0"/>
              </a:rPr>
              <a:t>Elimination of life-threatening hypoxemia with the use of </a:t>
            </a:r>
            <a:r>
              <a:rPr lang="en" sz="2000" dirty="0" smtClean="0">
                <a:cs typeface="Arial" panose="020B0604020202020204" pitchFamily="34" charset="0"/>
              </a:rPr>
              <a:t>O</a:t>
            </a:r>
            <a:r>
              <a:rPr lang="en" sz="2000" baseline="-25000" dirty="0" smtClean="0">
                <a:cs typeface="Arial" panose="020B0604020202020204" pitchFamily="34" charset="0"/>
              </a:rPr>
              <a:t>2</a:t>
            </a:r>
            <a:endParaRPr lang="en" sz="2000" baseline="-25000" dirty="0">
              <a:cs typeface="Arial" panose="020B0604020202020204" pitchFamily="34" charset="0"/>
            </a:endParaRPr>
          </a:p>
          <a:p>
            <a:pPr eaLnBrk="1" hangingPunct="1">
              <a:lnSpc>
                <a:spcPct val="90000"/>
              </a:lnSpc>
              <a:buFont typeface="Wingdings 2" panose="05020102010507070707" pitchFamily="18" charset="2"/>
              <a:buNone/>
            </a:pPr>
            <a:endParaRPr lang="sr-Latn-CS" sz="2000" dirty="0">
              <a:cs typeface="Arial" panose="020B0604020202020204" pitchFamily="34" charset="0"/>
            </a:endParaRPr>
          </a:p>
          <a:p>
            <a:pPr eaLnBrk="1" hangingPunct="1">
              <a:lnSpc>
                <a:spcPct val="90000"/>
              </a:lnSpc>
            </a:pPr>
            <a:r>
              <a:rPr lang="en" sz="2000" dirty="0" smtClean="0">
                <a:cs typeface="Arial" panose="020B0604020202020204" pitchFamily="34" charset="0"/>
              </a:rPr>
              <a:t>Improving </a:t>
            </a:r>
            <a:r>
              <a:rPr lang="en" sz="2000" dirty="0">
                <a:cs typeface="Arial" panose="020B0604020202020204" pitchFamily="34" charset="0"/>
              </a:rPr>
              <a:t>alveolar ventilation with drugs </a:t>
            </a:r>
            <a:r>
              <a:rPr lang="en" sz="2000" dirty="0" smtClean="0">
                <a:cs typeface="Arial" panose="020B0604020202020204" pitchFamily="34" charset="0"/>
              </a:rPr>
              <a:t>that</a:t>
            </a:r>
            <a:r>
              <a:rPr lang="sr-Latn-RS" sz="2000" dirty="0" smtClean="0">
                <a:cs typeface="Arial" panose="020B0604020202020204" pitchFamily="34" charset="0"/>
              </a:rPr>
              <a:t> </a:t>
            </a:r>
            <a:r>
              <a:rPr lang="en" sz="2000" dirty="0" smtClean="0">
                <a:cs typeface="Arial" panose="020B0604020202020204" pitchFamily="34" charset="0"/>
              </a:rPr>
              <a:t>improve </a:t>
            </a:r>
            <a:r>
              <a:rPr lang="en" sz="2000" dirty="0">
                <a:cs typeface="Arial" panose="020B0604020202020204" pitchFamily="34" charset="0"/>
              </a:rPr>
              <a:t>airway patency </a:t>
            </a:r>
            <a:r>
              <a:rPr lang="en" sz="2000" dirty="0" smtClean="0">
                <a:cs typeface="Arial" panose="020B0604020202020204" pitchFamily="34" charset="0"/>
              </a:rPr>
              <a:t>and</a:t>
            </a:r>
            <a:r>
              <a:rPr lang="sr-Latn-RS" sz="2000" smtClean="0">
                <a:cs typeface="Arial" panose="020B0604020202020204" pitchFamily="34" charset="0"/>
              </a:rPr>
              <a:t> </a:t>
            </a:r>
            <a:r>
              <a:rPr lang="en" sz="2000" smtClean="0">
                <a:cs typeface="Arial" panose="020B0604020202020204" pitchFamily="34" charset="0"/>
              </a:rPr>
              <a:t>distribution </a:t>
            </a:r>
            <a:r>
              <a:rPr lang="en" sz="2000" dirty="0">
                <a:cs typeface="Arial" panose="020B0604020202020204" pitchFamily="34" charset="0"/>
              </a:rPr>
              <a:t>of ventilation</a:t>
            </a:r>
          </a:p>
          <a:p>
            <a:pPr eaLnBrk="1" hangingPunct="1">
              <a:lnSpc>
                <a:spcPct val="90000"/>
              </a:lnSpc>
              <a:buFont typeface="Wingdings 2" panose="05020102010507070707" pitchFamily="18" charset="2"/>
              <a:buNone/>
            </a:pPr>
            <a:endParaRPr lang="sr-Latn-CS" sz="2000" dirty="0">
              <a:cs typeface="Arial" panose="020B0604020202020204" pitchFamily="34" charset="0"/>
            </a:endParaRPr>
          </a:p>
          <a:p>
            <a:pPr eaLnBrk="1" hangingPunct="1">
              <a:lnSpc>
                <a:spcPct val="90000"/>
              </a:lnSpc>
            </a:pPr>
            <a:r>
              <a:rPr lang="en" sz="2000" dirty="0">
                <a:cs typeface="Arial" panose="020B0604020202020204" pitchFamily="34" charset="0"/>
              </a:rPr>
              <a:t>Reduction of respiratory muscle fatigue</a:t>
            </a:r>
          </a:p>
          <a:p>
            <a:pPr eaLnBrk="1" hangingPunct="1">
              <a:lnSpc>
                <a:spcPct val="90000"/>
              </a:lnSpc>
              <a:buFont typeface="Wingdings 2" panose="05020102010507070707" pitchFamily="18" charset="2"/>
              <a:buNone/>
            </a:pPr>
            <a:endParaRPr lang="sr-Latn-CS" sz="2000" dirty="0">
              <a:cs typeface="Arial" panose="020B0604020202020204" pitchFamily="34" charset="0"/>
            </a:endParaRPr>
          </a:p>
          <a:p>
            <a:pPr eaLnBrk="1" hangingPunct="1">
              <a:lnSpc>
                <a:spcPct val="90000"/>
              </a:lnSpc>
            </a:pPr>
            <a:r>
              <a:rPr lang="en" sz="2000" dirty="0">
                <a:cs typeface="Arial" panose="020B0604020202020204" pitchFamily="34" charset="0"/>
              </a:rPr>
              <a:t>Maintaining the activity of the respiratory center</a:t>
            </a:r>
            <a:endParaRPr lang="sr-Latn-CS" sz="2000" dirty="0">
              <a:cs typeface="Arial" panose="020B0604020202020204" pitchFamily="34" charset="0"/>
            </a:endParaRPr>
          </a:p>
        </p:txBody>
      </p:sp>
    </p:spTree>
    <p:extLst>
      <p:ext uri="{BB962C8B-B14F-4D97-AF65-F5344CB8AC3E}">
        <p14:creationId xmlns:p14="http://schemas.microsoft.com/office/powerpoint/2010/main" val="281605484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
          <p:cNvSpPr>
            <a:spLocks noGrp="1" noChangeArrowheads="1"/>
          </p:cNvSpPr>
          <p:nvPr>
            <p:ph type="body" idx="1"/>
          </p:nvPr>
        </p:nvSpPr>
        <p:spPr>
          <a:xfrm>
            <a:off x="2024064" y="1571625"/>
            <a:ext cx="8643937" cy="4876800"/>
          </a:xfrm>
        </p:spPr>
        <p:txBody>
          <a:bodyPr/>
          <a:lstStyle/>
          <a:p>
            <a:pPr eaLnBrk="1" hangingPunct="1"/>
            <a:r>
              <a:rPr lang="en" sz="2800" b="1" dirty="0" smtClean="0">
                <a:cs typeface="Arial" panose="020B0604020202020204" pitchFamily="34" charset="0"/>
              </a:rPr>
              <a:t>Definition</a:t>
            </a:r>
            <a:r>
              <a:rPr lang="sr-Latn-RS" sz="2800" b="1" dirty="0" smtClean="0">
                <a:cs typeface="Arial" panose="020B0604020202020204" pitchFamily="34" charset="0"/>
              </a:rPr>
              <a:t> - </a:t>
            </a:r>
            <a:r>
              <a:rPr lang="en" sz="2800" b="1" dirty="0" smtClean="0">
                <a:cs typeface="Arial" panose="020B0604020202020204" pitchFamily="34" charset="0"/>
              </a:rPr>
              <a:t>Respiratory </a:t>
            </a:r>
            <a:r>
              <a:rPr lang="sr-Latn-RS" sz="2800" b="1" dirty="0" smtClean="0">
                <a:cs typeface="Arial" panose="020B0604020202020204" pitchFamily="34" charset="0"/>
              </a:rPr>
              <a:t>failure (</a:t>
            </a:r>
            <a:r>
              <a:rPr lang="en" sz="2800" b="1" dirty="0" smtClean="0">
                <a:cs typeface="Arial" panose="020B0604020202020204" pitchFamily="34" charset="0"/>
              </a:rPr>
              <a:t>insufficiency</a:t>
            </a:r>
            <a:r>
              <a:rPr lang="sr-Latn-RS" sz="2800" b="1" dirty="0" smtClean="0">
                <a:cs typeface="Arial" panose="020B0604020202020204" pitchFamily="34" charset="0"/>
              </a:rPr>
              <a:t>) </a:t>
            </a:r>
            <a:r>
              <a:rPr lang="en" sz="2800" dirty="0" smtClean="0">
                <a:cs typeface="Arial" panose="020B0604020202020204" pitchFamily="34" charset="0"/>
              </a:rPr>
              <a:t>is </a:t>
            </a:r>
            <a:r>
              <a:rPr lang="en" sz="2800" dirty="0">
                <a:cs typeface="Arial" panose="020B0604020202020204" pitchFamily="34" charset="0"/>
              </a:rPr>
              <a:t>a </a:t>
            </a:r>
            <a:r>
              <a:rPr lang="en" sz="2800" dirty="0" smtClean="0">
                <a:cs typeface="Arial" panose="020B0604020202020204" pitchFamily="34" charset="0"/>
              </a:rPr>
              <a:t>disease</a:t>
            </a:r>
            <a:r>
              <a:rPr lang="sr-Latn-RS" sz="2800" dirty="0" smtClean="0">
                <a:cs typeface="Arial" panose="020B0604020202020204" pitchFamily="34" charset="0"/>
              </a:rPr>
              <a:t>/state</a:t>
            </a:r>
            <a:r>
              <a:rPr lang="en" sz="2800" dirty="0" smtClean="0">
                <a:cs typeface="Arial" panose="020B0604020202020204" pitchFamily="34" charset="0"/>
              </a:rPr>
              <a:t> </a:t>
            </a:r>
            <a:r>
              <a:rPr lang="en" sz="2800" dirty="0">
                <a:cs typeface="Arial" panose="020B0604020202020204" pitchFamily="34" charset="0"/>
              </a:rPr>
              <a:t>that occurs as a result of the inability of the respiratory </a:t>
            </a:r>
            <a:r>
              <a:rPr lang="en" sz="2800" dirty="0" smtClean="0">
                <a:cs typeface="Arial" panose="020B0604020202020204" pitchFamily="34" charset="0"/>
              </a:rPr>
              <a:t>apparatus </a:t>
            </a:r>
            <a:r>
              <a:rPr lang="en" sz="2800" dirty="0">
                <a:cs typeface="Arial" panose="020B0604020202020204" pitchFamily="34" charset="0"/>
              </a:rPr>
              <a:t>to maintain a normal gas exchange of respiratory gases between the outside air and the circulating blood.</a:t>
            </a:r>
            <a:endParaRPr lang="sr-Latn-CS" sz="2800" dirty="0">
              <a:cs typeface="Arial" panose="020B0604020202020204" pitchFamily="34" charset="0"/>
            </a:endParaRPr>
          </a:p>
        </p:txBody>
      </p:sp>
    </p:spTree>
    <p:extLst>
      <p:ext uri="{BB962C8B-B14F-4D97-AF65-F5344CB8AC3E}">
        <p14:creationId xmlns:p14="http://schemas.microsoft.com/office/powerpoint/2010/main" val="203505960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1583820" y="483639"/>
            <a:ext cx="8229600" cy="1143000"/>
          </a:xfrm>
        </p:spPr>
        <p:txBody>
          <a:bodyPr>
            <a:normAutofit/>
          </a:bodyPr>
          <a:lstStyle/>
          <a:p>
            <a:pPr eaLnBrk="1" hangingPunct="1"/>
            <a:r>
              <a:rPr lang="sr-Latn-RS" b="1" dirty="0" smtClean="0">
                <a:solidFill>
                  <a:schemeClr val="tx1"/>
                </a:solidFill>
                <a:cs typeface="Arial" panose="020B0604020202020204" pitchFamily="34" charset="0"/>
              </a:rPr>
              <a:t>Chronic respiratory failure prognosis</a:t>
            </a:r>
            <a:endParaRPr lang="sr-Latn-CS" b="1" dirty="0" smtClean="0">
              <a:solidFill>
                <a:schemeClr val="tx1"/>
              </a:solidFill>
              <a:cs typeface="Arial" panose="020B0604020202020204" pitchFamily="34" charset="0"/>
            </a:endParaRPr>
          </a:p>
        </p:txBody>
      </p:sp>
      <p:sp>
        <p:nvSpPr>
          <p:cNvPr id="37891" name="Rectangle 3"/>
          <p:cNvSpPr>
            <a:spLocks noGrp="1" noChangeArrowheads="1"/>
          </p:cNvSpPr>
          <p:nvPr>
            <p:ph type="body" idx="1"/>
          </p:nvPr>
        </p:nvSpPr>
        <p:spPr>
          <a:xfrm>
            <a:off x="1721222" y="1626639"/>
            <a:ext cx="8586787" cy="4800600"/>
          </a:xfrm>
        </p:spPr>
        <p:txBody>
          <a:bodyPr>
            <a:normAutofit/>
          </a:bodyPr>
          <a:lstStyle/>
          <a:p>
            <a:pPr eaLnBrk="1" hangingPunct="1">
              <a:lnSpc>
                <a:spcPct val="90000"/>
              </a:lnSpc>
            </a:pPr>
            <a:r>
              <a:rPr lang="sr-Latn-RS" sz="2400" dirty="0" smtClean="0">
                <a:cs typeface="Arial" panose="020B0604020202020204" pitchFamily="34" charset="0"/>
              </a:rPr>
              <a:t>CRF</a:t>
            </a:r>
            <a:r>
              <a:rPr lang="en" sz="2400" dirty="0" smtClean="0">
                <a:cs typeface="Arial" panose="020B0604020202020204" pitchFamily="34" charset="0"/>
              </a:rPr>
              <a:t> </a:t>
            </a:r>
            <a:r>
              <a:rPr lang="en" sz="2400" dirty="0">
                <a:cs typeface="Arial" panose="020B0604020202020204" pitchFamily="34" charset="0"/>
              </a:rPr>
              <a:t>has a progressive course with periods of disease remission </a:t>
            </a:r>
            <a:r>
              <a:rPr lang="en" sz="2400" dirty="0" smtClean="0">
                <a:cs typeface="Arial" panose="020B0604020202020204" pitchFamily="34" charset="0"/>
              </a:rPr>
              <a:t>(stable </a:t>
            </a:r>
            <a:r>
              <a:rPr lang="en" sz="2400" dirty="0">
                <a:cs typeface="Arial" panose="020B0604020202020204" pitchFamily="34" charset="0"/>
              </a:rPr>
              <a:t>state) and acute deterioration </a:t>
            </a:r>
            <a:r>
              <a:rPr lang="en" sz="2400" dirty="0" smtClean="0">
                <a:cs typeface="Arial" panose="020B0604020202020204" pitchFamily="34" charset="0"/>
              </a:rPr>
              <a:t>(respiratory decompensation), </a:t>
            </a:r>
            <a:r>
              <a:rPr lang="en" sz="2400" dirty="0">
                <a:cs typeface="Arial" panose="020B0604020202020204" pitchFamily="34" charset="0"/>
              </a:rPr>
              <a:t>constantly progressing towards the terminal stage and fatal </a:t>
            </a:r>
            <a:r>
              <a:rPr lang="en" sz="2400" dirty="0" smtClean="0">
                <a:cs typeface="Arial" panose="020B0604020202020204" pitchFamily="34" charset="0"/>
              </a:rPr>
              <a:t>outcome.</a:t>
            </a:r>
            <a:endParaRPr lang="sr-Cyrl-CS" sz="2400" dirty="0">
              <a:cs typeface="Arial" panose="020B0604020202020204" pitchFamily="34" charset="0"/>
            </a:endParaRPr>
          </a:p>
          <a:p>
            <a:pPr eaLnBrk="1" hangingPunct="1">
              <a:lnSpc>
                <a:spcPct val="90000"/>
              </a:lnSpc>
            </a:pPr>
            <a:endParaRPr lang="sr-Latn-CS" sz="2400" dirty="0">
              <a:cs typeface="Arial" panose="020B0604020202020204" pitchFamily="34" charset="0"/>
            </a:endParaRPr>
          </a:p>
          <a:p>
            <a:pPr eaLnBrk="1" hangingPunct="1">
              <a:lnSpc>
                <a:spcPct val="90000"/>
              </a:lnSpc>
            </a:pPr>
            <a:r>
              <a:rPr lang="en" sz="2400" dirty="0">
                <a:cs typeface="Arial" panose="020B0604020202020204" pitchFamily="34" charset="0"/>
              </a:rPr>
              <a:t>The use of </a:t>
            </a:r>
            <a:r>
              <a:rPr lang="sr-Latn-RS" sz="2400" dirty="0" smtClean="0">
                <a:cs typeface="Arial" panose="020B0604020202020204" pitchFamily="34" charset="0"/>
              </a:rPr>
              <a:t>LT</a:t>
            </a:r>
            <a:r>
              <a:rPr lang="en" sz="2400" dirty="0" smtClean="0">
                <a:cs typeface="Arial" panose="020B0604020202020204" pitchFamily="34" charset="0"/>
              </a:rPr>
              <a:t>OT </a:t>
            </a:r>
            <a:r>
              <a:rPr lang="en" sz="2400" dirty="0">
                <a:cs typeface="Arial" panose="020B0604020202020204" pitchFamily="34" charset="0"/>
              </a:rPr>
              <a:t>and NIV affects the longer survival of these patients, improves the quality of life and reduces the need for hospital treatment. </a:t>
            </a:r>
          </a:p>
        </p:txBody>
      </p:sp>
    </p:spTree>
    <p:extLst>
      <p:ext uri="{BB962C8B-B14F-4D97-AF65-F5344CB8AC3E}">
        <p14:creationId xmlns:p14="http://schemas.microsoft.com/office/powerpoint/2010/main" val="374195062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a:xfrm>
            <a:off x="1952625" y="857250"/>
            <a:ext cx="8229600" cy="1143000"/>
          </a:xfrm>
        </p:spPr>
        <p:txBody>
          <a:bodyPr>
            <a:normAutofit/>
          </a:bodyPr>
          <a:lstStyle/>
          <a:p>
            <a:r>
              <a:rPr lang="sr-Latn-RS" b="1" dirty="0" smtClean="0"/>
              <a:t>Chronic pulmonary heart disease</a:t>
            </a:r>
            <a:endParaRPr lang="sr-Latn-CS" dirty="0" smtClean="0"/>
          </a:p>
        </p:txBody>
      </p:sp>
      <p:sp>
        <p:nvSpPr>
          <p:cNvPr id="2" name="Content Placeholder 1"/>
          <p:cNvSpPr>
            <a:spLocks noGrp="1"/>
          </p:cNvSpPr>
          <p:nvPr>
            <p:ph idx="1"/>
          </p:nvPr>
        </p:nvSpPr>
        <p:spPr>
          <a:xfrm>
            <a:off x="1921064" y="1937047"/>
            <a:ext cx="8915400" cy="3777622"/>
          </a:xfrm>
        </p:spPr>
        <p:txBody>
          <a:bodyPr/>
          <a:lstStyle/>
          <a:p>
            <a:r>
              <a:rPr lang="sr-Latn-RS" dirty="0" smtClean="0"/>
              <a:t>Normal hearth and patophysiological evolution in pulmonary hypertension</a:t>
            </a:r>
            <a:endParaRPr lang="sr-Cyrl-RS" dirty="0"/>
          </a:p>
        </p:txBody>
      </p:sp>
      <p:pic>
        <p:nvPicPr>
          <p:cNvPr id="73730" name="Picture 2" descr="Pulmonary Hypertension: Symptoms, Causes, Diagnosis and Treatmen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6540" y="2759544"/>
            <a:ext cx="7376013" cy="36168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1225163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a:xfrm>
            <a:off x="1952625" y="857250"/>
            <a:ext cx="8229600" cy="1143000"/>
          </a:xfrm>
        </p:spPr>
        <p:txBody>
          <a:bodyPr>
            <a:normAutofit/>
          </a:bodyPr>
          <a:lstStyle/>
          <a:p>
            <a:r>
              <a:rPr lang="sr-Latn-RS" b="1" dirty="0" smtClean="0"/>
              <a:t>Chronic </a:t>
            </a:r>
            <a:r>
              <a:rPr lang="sr-Latn-RS" b="1" dirty="0"/>
              <a:t>pulmonary heart disease</a:t>
            </a:r>
            <a:endParaRPr lang="sr-Latn-CS" dirty="0" smtClean="0"/>
          </a:p>
        </p:txBody>
      </p:sp>
      <p:pic>
        <p:nvPicPr>
          <p:cNvPr id="74754" name="Picture 2" descr="Cor pulmonale Information | Mount Sinai - New Yor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62841" y="1910344"/>
            <a:ext cx="5768411" cy="461473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2982482" y="2000250"/>
            <a:ext cx="2179178" cy="257175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sr-Latn-RS" sz="1400" dirty="0" smtClean="0">
                <a:solidFill>
                  <a:schemeClr val="tx1"/>
                </a:solidFill>
              </a:rPr>
              <a:t>Chronic pulmonary heart disease or right-sided heart failure is an enlargement and thickening of the right ventricular wall due to increased pressure within pulmonary blood vessels usually caused by chronic pulmonary disease.</a:t>
            </a:r>
            <a:endParaRPr lang="sr-Cyrl-RS" sz="1400" dirty="0">
              <a:solidFill>
                <a:schemeClr val="tx1"/>
              </a:solidFill>
            </a:endParaRPr>
          </a:p>
        </p:txBody>
      </p:sp>
    </p:spTree>
    <p:extLst>
      <p:ext uri="{BB962C8B-B14F-4D97-AF65-F5344CB8AC3E}">
        <p14:creationId xmlns:p14="http://schemas.microsoft.com/office/powerpoint/2010/main" val="60598819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ext Box 3"/>
          <p:cNvSpPr txBox="1">
            <a:spLocks noChangeArrowheads="1"/>
          </p:cNvSpPr>
          <p:nvPr/>
        </p:nvSpPr>
        <p:spPr bwMode="auto">
          <a:xfrm>
            <a:off x="1532545" y="742016"/>
            <a:ext cx="966244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 sz="3600" b="1" dirty="0">
                <a:solidFill>
                  <a:srgbClr val="FFFF00"/>
                </a:solidFill>
                <a:latin typeface="Tahoma" panose="020B0604030504040204" pitchFamily="34" charset="0"/>
              </a:rPr>
              <a:t>  </a:t>
            </a:r>
            <a:r>
              <a:rPr lang="en" sz="3600" b="1" dirty="0">
                <a:latin typeface="+mj-lt"/>
                <a:cs typeface="Arial" panose="020B0604020202020204" pitchFamily="34" charset="0"/>
              </a:rPr>
              <a:t>Chronic pulmonary heart </a:t>
            </a:r>
            <a:r>
              <a:rPr lang="en" sz="3600" b="1" dirty="0" smtClean="0">
                <a:latin typeface="+mj-lt"/>
                <a:cs typeface="Arial" panose="020B0604020202020204" pitchFamily="34" charset="0"/>
              </a:rPr>
              <a:t>disease - treatment</a:t>
            </a:r>
            <a:endParaRPr lang="en-US" sz="3600" b="1" dirty="0">
              <a:latin typeface="+mj-lt"/>
              <a:cs typeface="Arial" panose="020B0604020202020204" pitchFamily="34" charset="0"/>
            </a:endParaRPr>
          </a:p>
        </p:txBody>
      </p:sp>
      <p:sp>
        <p:nvSpPr>
          <p:cNvPr id="61443" name="Text Box 4"/>
          <p:cNvSpPr txBox="1">
            <a:spLocks noChangeArrowheads="1"/>
          </p:cNvSpPr>
          <p:nvPr/>
        </p:nvSpPr>
        <p:spPr bwMode="auto">
          <a:xfrm>
            <a:off x="1952626" y="2643189"/>
            <a:ext cx="9182322" cy="3539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 sz="2800" b="1" dirty="0">
                <a:latin typeface="+mn-lt"/>
                <a:cs typeface="Arial" panose="020B0604020202020204" pitchFamily="34" charset="0"/>
              </a:rPr>
              <a:t>The principles of treatment depend on </a:t>
            </a:r>
            <a:r>
              <a:rPr lang="en" sz="2800" b="1" dirty="0" smtClean="0">
                <a:latin typeface="+mn-lt"/>
                <a:cs typeface="Arial" panose="020B0604020202020204" pitchFamily="34" charset="0"/>
              </a:rPr>
              <a:t>:</a:t>
            </a:r>
            <a:endParaRPr lang="sr-Cyrl-RS" sz="2800" b="1" dirty="0" smtClean="0">
              <a:latin typeface="+mn-lt"/>
              <a:cs typeface="Arial" panose="020B0604020202020204" pitchFamily="34" charset="0"/>
            </a:endParaRPr>
          </a:p>
          <a:p>
            <a:pPr eaLnBrk="1" hangingPunct="1"/>
            <a:endParaRPr lang="sr-Latn-CS" sz="2800" b="1" dirty="0">
              <a:latin typeface="+mn-lt"/>
              <a:cs typeface="Arial" panose="020B0604020202020204" pitchFamily="34" charset="0"/>
            </a:endParaRPr>
          </a:p>
          <a:p>
            <a:pPr marL="457200" indent="-457200" eaLnBrk="1" hangingPunct="1">
              <a:buFont typeface="Arial" panose="020B0604020202020204" pitchFamily="34" charset="0"/>
              <a:buChar char="•"/>
            </a:pPr>
            <a:r>
              <a:rPr lang="en" sz="2800" dirty="0" smtClean="0">
                <a:latin typeface="+mn-lt"/>
                <a:cs typeface="Arial" panose="020B0604020202020204" pitchFamily="34" charset="0"/>
              </a:rPr>
              <a:t>Type </a:t>
            </a:r>
            <a:r>
              <a:rPr lang="en" sz="2800" dirty="0">
                <a:latin typeface="+mn-lt"/>
                <a:cs typeface="Arial" panose="020B0604020202020204" pitchFamily="34" charset="0"/>
              </a:rPr>
              <a:t>of underlying </a:t>
            </a:r>
            <a:r>
              <a:rPr lang="en" sz="2800" dirty="0" smtClean="0">
                <a:latin typeface="+mn-lt"/>
                <a:cs typeface="Arial" panose="020B0604020202020204" pitchFamily="34" charset="0"/>
              </a:rPr>
              <a:t>disease</a:t>
            </a:r>
            <a:endParaRPr lang="sr-Cyrl-RS" sz="2800" dirty="0" smtClean="0">
              <a:latin typeface="+mn-lt"/>
              <a:cs typeface="Arial" panose="020B0604020202020204" pitchFamily="34" charset="0"/>
            </a:endParaRPr>
          </a:p>
          <a:p>
            <a:pPr marL="457200" indent="-457200" eaLnBrk="1" hangingPunct="1">
              <a:buFont typeface="Arial" panose="020B0604020202020204" pitchFamily="34" charset="0"/>
              <a:buChar char="•"/>
            </a:pPr>
            <a:r>
              <a:rPr lang="en" sz="2800" dirty="0" smtClean="0">
                <a:latin typeface="+mn-lt"/>
              </a:rPr>
              <a:t>Severity of </a:t>
            </a:r>
            <a:r>
              <a:rPr lang="en" sz="2800" dirty="0">
                <a:latin typeface="+mn-lt"/>
              </a:rPr>
              <a:t>gas disorders and cardiac </a:t>
            </a:r>
            <a:r>
              <a:rPr lang="en" sz="2800" dirty="0" smtClean="0">
                <a:latin typeface="+mn-lt"/>
              </a:rPr>
              <a:t>dysfunction</a:t>
            </a:r>
            <a:endParaRPr lang="sr-Cyrl-RS" sz="2800" dirty="0" smtClean="0">
              <a:latin typeface="+mn-lt"/>
            </a:endParaRPr>
          </a:p>
          <a:p>
            <a:pPr marL="457200" indent="-457200" eaLnBrk="1" hangingPunct="1">
              <a:buFont typeface="Arial" panose="020B0604020202020204" pitchFamily="34" charset="0"/>
              <a:buChar char="•"/>
            </a:pPr>
            <a:r>
              <a:rPr lang="en" sz="2800" dirty="0" smtClean="0">
                <a:latin typeface="+mn-lt"/>
              </a:rPr>
              <a:t>Associated </a:t>
            </a:r>
            <a:r>
              <a:rPr lang="en" sz="2800" dirty="0">
                <a:latin typeface="+mn-lt"/>
              </a:rPr>
              <a:t>complications</a:t>
            </a:r>
            <a:endParaRPr lang="sr-Latn-CS" sz="2800" dirty="0">
              <a:latin typeface="+mn-lt"/>
            </a:endParaRPr>
          </a:p>
          <a:p>
            <a:pPr eaLnBrk="1" hangingPunct="1"/>
            <a:endParaRPr lang="sr-Latn-CS" sz="2800" b="1" dirty="0">
              <a:latin typeface="Tahoma" panose="020B0604030504040204" pitchFamily="34" charset="0"/>
            </a:endParaRPr>
          </a:p>
          <a:p>
            <a:pPr eaLnBrk="1" hangingPunct="1"/>
            <a:endParaRPr lang="sr-Latn-CS" sz="2800" b="1" dirty="0">
              <a:latin typeface="Tahoma" panose="020B0604030504040204" pitchFamily="34" charset="0"/>
            </a:endParaRPr>
          </a:p>
          <a:p>
            <a:pPr eaLnBrk="1" hangingPunct="1">
              <a:buFontTx/>
              <a:buChar char="•"/>
            </a:pPr>
            <a:r>
              <a:rPr lang="en" sz="2800" b="1" dirty="0">
                <a:solidFill>
                  <a:schemeClr val="bg1"/>
                </a:solidFill>
                <a:latin typeface="Tahoma" panose="020B0604030504040204" pitchFamily="34" charset="0"/>
              </a:rPr>
              <a:t> </a:t>
            </a:r>
            <a:endParaRPr lang="en-US" sz="2800" b="1" dirty="0">
              <a:solidFill>
                <a:srgbClr val="FFFF00"/>
              </a:solidFill>
              <a:latin typeface="Tahoma" panose="020B0604030504040204" pitchFamily="34" charset="0"/>
            </a:endParaRPr>
          </a:p>
        </p:txBody>
      </p:sp>
    </p:spTree>
    <p:extLst>
      <p:ext uri="{BB962C8B-B14F-4D97-AF65-F5344CB8AC3E}">
        <p14:creationId xmlns:p14="http://schemas.microsoft.com/office/powerpoint/2010/main" val="368613789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ext Box 7"/>
          <p:cNvSpPr txBox="1">
            <a:spLocks noChangeArrowheads="1"/>
          </p:cNvSpPr>
          <p:nvPr/>
        </p:nvSpPr>
        <p:spPr bwMode="auto">
          <a:xfrm>
            <a:off x="2601913" y="1672839"/>
            <a:ext cx="7239000" cy="4770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FontTx/>
              <a:buChar char="•"/>
            </a:pPr>
            <a:r>
              <a:rPr lang="en" sz="2400" b="1" dirty="0">
                <a:solidFill>
                  <a:srgbClr val="C00000"/>
                </a:solidFill>
              </a:rPr>
              <a:t> </a:t>
            </a:r>
            <a:r>
              <a:rPr lang="en" sz="2000" b="1" dirty="0" smtClean="0">
                <a:solidFill>
                  <a:srgbClr val="C00000"/>
                </a:solidFill>
                <a:latin typeface="+mn-lt"/>
              </a:rPr>
              <a:t>R</a:t>
            </a:r>
            <a:r>
              <a:rPr lang="sr-Latn-RS" sz="2000" b="1" dirty="0" smtClean="0">
                <a:solidFill>
                  <a:srgbClr val="C00000"/>
                </a:solidFill>
                <a:latin typeface="+mn-lt"/>
              </a:rPr>
              <a:t>eduction</a:t>
            </a:r>
            <a:r>
              <a:rPr lang="en" sz="2000" b="1" dirty="0" smtClean="0">
                <a:solidFill>
                  <a:srgbClr val="C00000"/>
                </a:solidFill>
                <a:latin typeface="+mn-lt"/>
              </a:rPr>
              <a:t> </a:t>
            </a:r>
            <a:r>
              <a:rPr lang="en" sz="2000" b="1" dirty="0">
                <a:solidFill>
                  <a:srgbClr val="C00000"/>
                </a:solidFill>
                <a:latin typeface="+mn-lt"/>
              </a:rPr>
              <a:t>of hypoxia</a:t>
            </a:r>
            <a:endParaRPr lang="sr-Latn-CS" sz="2000" b="1" dirty="0">
              <a:solidFill>
                <a:srgbClr val="C00000"/>
              </a:solidFill>
              <a:latin typeface="+mn-lt"/>
            </a:endParaRPr>
          </a:p>
          <a:p>
            <a:pPr eaLnBrk="1" hangingPunct="1"/>
            <a:r>
              <a:rPr lang="en" sz="2000" b="1" dirty="0">
                <a:latin typeface="+mn-lt"/>
              </a:rPr>
              <a:t>                Oxygen therapy</a:t>
            </a:r>
            <a:endParaRPr lang="sr-Latn-CS" sz="2000" b="1" dirty="0">
              <a:latin typeface="+mn-lt"/>
            </a:endParaRPr>
          </a:p>
          <a:p>
            <a:pPr eaLnBrk="1" hangingPunct="1">
              <a:buFontTx/>
              <a:buChar char="•"/>
            </a:pPr>
            <a:r>
              <a:rPr lang="en" sz="2000" b="1" dirty="0">
                <a:latin typeface="+mn-lt"/>
              </a:rPr>
              <a:t> </a:t>
            </a:r>
            <a:r>
              <a:rPr lang="en" sz="2000" b="1" dirty="0">
                <a:solidFill>
                  <a:srgbClr val="C00000"/>
                </a:solidFill>
                <a:latin typeface="+mn-lt"/>
              </a:rPr>
              <a:t>Improvement of alveolar ventilation</a:t>
            </a:r>
            <a:endParaRPr lang="sr-Latn-CS" sz="2000" b="1" dirty="0">
              <a:solidFill>
                <a:srgbClr val="C00000"/>
              </a:solidFill>
              <a:latin typeface="+mn-lt"/>
            </a:endParaRPr>
          </a:p>
          <a:p>
            <a:pPr eaLnBrk="1" hangingPunct="1"/>
            <a:r>
              <a:rPr lang="en" sz="2000" b="1" dirty="0">
                <a:latin typeface="+mn-lt"/>
              </a:rPr>
              <a:t>                 Antibiotics </a:t>
            </a:r>
          </a:p>
          <a:p>
            <a:pPr eaLnBrk="1" hangingPunct="1"/>
            <a:r>
              <a:rPr lang="en" sz="2000" b="1" dirty="0">
                <a:latin typeface="+mn-lt"/>
              </a:rPr>
              <a:t>                 Bronchodilators</a:t>
            </a:r>
            <a:endParaRPr lang="sr-Latn-CS" sz="2000" b="1" dirty="0">
              <a:latin typeface="+mn-lt"/>
            </a:endParaRPr>
          </a:p>
          <a:p>
            <a:pPr eaLnBrk="1" hangingPunct="1"/>
            <a:r>
              <a:rPr lang="en" sz="2000" b="1" dirty="0">
                <a:latin typeface="+mn-lt"/>
              </a:rPr>
              <a:t>                 Mucolytics + physiotherapy                  </a:t>
            </a:r>
          </a:p>
          <a:p>
            <a:pPr eaLnBrk="1" hangingPunct="1"/>
            <a:r>
              <a:rPr lang="sr-Latn-RS" sz="2000" b="1" dirty="0" smtClean="0">
                <a:latin typeface="+mn-lt"/>
              </a:rPr>
              <a:t>                 </a:t>
            </a:r>
            <a:r>
              <a:rPr lang="en" sz="2000" b="1" dirty="0" smtClean="0">
                <a:latin typeface="+mn-lt"/>
              </a:rPr>
              <a:t>Glucocorticoids</a:t>
            </a:r>
            <a:endParaRPr lang="sr-Latn-CS" sz="2000" b="1" dirty="0">
              <a:latin typeface="+mn-lt"/>
            </a:endParaRPr>
          </a:p>
          <a:p>
            <a:pPr eaLnBrk="1" hangingPunct="1"/>
            <a:r>
              <a:rPr lang="en" sz="2000" b="1" dirty="0">
                <a:latin typeface="+mn-lt"/>
              </a:rPr>
              <a:t>                 Analeptics</a:t>
            </a:r>
            <a:endParaRPr lang="sr-Latn-CS" sz="2000" b="1" dirty="0">
              <a:latin typeface="+mn-lt"/>
            </a:endParaRPr>
          </a:p>
          <a:p>
            <a:pPr eaLnBrk="1" hangingPunct="1">
              <a:buFontTx/>
              <a:buChar char="•"/>
            </a:pPr>
            <a:r>
              <a:rPr lang="en" sz="2000" b="1" dirty="0">
                <a:latin typeface="+mn-lt"/>
              </a:rPr>
              <a:t> </a:t>
            </a:r>
            <a:r>
              <a:rPr lang="sr-Latn-RS" sz="2000" b="1" dirty="0" smtClean="0">
                <a:solidFill>
                  <a:srgbClr val="C00000"/>
                </a:solidFill>
                <a:latin typeface="+mn-lt"/>
              </a:rPr>
              <a:t>He</a:t>
            </a:r>
            <a:r>
              <a:rPr lang="en" sz="2000" b="1" dirty="0" smtClean="0">
                <a:solidFill>
                  <a:srgbClr val="C00000"/>
                </a:solidFill>
                <a:latin typeface="+mn-lt"/>
              </a:rPr>
              <a:t>art failure</a:t>
            </a:r>
            <a:r>
              <a:rPr lang="sr-Latn-RS" sz="2000" b="1" dirty="0" smtClean="0">
                <a:solidFill>
                  <a:srgbClr val="C00000"/>
                </a:solidFill>
                <a:latin typeface="+mn-lt"/>
              </a:rPr>
              <a:t> treatment</a:t>
            </a:r>
            <a:endParaRPr lang="sr-Latn-CS" sz="2000" b="1" dirty="0">
              <a:solidFill>
                <a:srgbClr val="C00000"/>
              </a:solidFill>
              <a:latin typeface="+mn-lt"/>
            </a:endParaRPr>
          </a:p>
          <a:p>
            <a:pPr eaLnBrk="1" hangingPunct="1"/>
            <a:r>
              <a:rPr lang="en" sz="2000" b="1" dirty="0">
                <a:latin typeface="+mn-lt"/>
              </a:rPr>
              <a:t>                  Diuretics</a:t>
            </a:r>
            <a:endParaRPr lang="sr-Latn-CS" sz="2000" b="1" dirty="0">
              <a:latin typeface="+mn-lt"/>
            </a:endParaRPr>
          </a:p>
          <a:p>
            <a:pPr eaLnBrk="1" hangingPunct="1"/>
            <a:r>
              <a:rPr lang="en" sz="2000" b="1" dirty="0">
                <a:latin typeface="+mn-lt"/>
              </a:rPr>
              <a:t>                  Venipuncture</a:t>
            </a:r>
            <a:endParaRPr lang="sr-Latn-CS" sz="2000" b="1" dirty="0">
              <a:latin typeface="+mn-lt"/>
            </a:endParaRPr>
          </a:p>
          <a:p>
            <a:pPr eaLnBrk="1" hangingPunct="1"/>
            <a:r>
              <a:rPr lang="en" sz="2000" b="1" dirty="0">
                <a:latin typeface="+mn-lt"/>
              </a:rPr>
              <a:t>                  Cardiotonics</a:t>
            </a:r>
            <a:endParaRPr lang="sr-Latn-CS" sz="2000" b="1" dirty="0">
              <a:latin typeface="+mn-lt"/>
            </a:endParaRPr>
          </a:p>
          <a:p>
            <a:pPr eaLnBrk="1" hangingPunct="1"/>
            <a:r>
              <a:rPr lang="en" sz="2000" b="1" dirty="0">
                <a:latin typeface="+mn-lt"/>
              </a:rPr>
              <a:t>                  Antiarrhythmics</a:t>
            </a:r>
            <a:endParaRPr lang="sr-Latn-CS" sz="2000" b="1" dirty="0">
              <a:latin typeface="+mn-lt"/>
            </a:endParaRPr>
          </a:p>
          <a:p>
            <a:pPr eaLnBrk="1" hangingPunct="1"/>
            <a:r>
              <a:rPr lang="en" sz="2000" b="1" dirty="0">
                <a:latin typeface="+mn-lt"/>
              </a:rPr>
              <a:t>                  Vasodilators</a:t>
            </a:r>
            <a:endParaRPr lang="sr-Latn-CS" sz="2000" b="1" dirty="0">
              <a:latin typeface="+mn-lt"/>
            </a:endParaRPr>
          </a:p>
          <a:p>
            <a:pPr eaLnBrk="1" hangingPunct="1">
              <a:buFontTx/>
              <a:buChar char="•"/>
            </a:pPr>
            <a:r>
              <a:rPr lang="en" sz="2000" b="1" dirty="0">
                <a:latin typeface="+mn-lt"/>
              </a:rPr>
              <a:t> </a:t>
            </a:r>
            <a:r>
              <a:rPr lang="en" sz="2000" b="1" dirty="0">
                <a:solidFill>
                  <a:srgbClr val="C00000"/>
                </a:solidFill>
                <a:latin typeface="+mn-lt"/>
              </a:rPr>
              <a:t>Prevention of complications</a:t>
            </a:r>
            <a:endParaRPr lang="en-US" sz="2000" b="1" dirty="0">
              <a:solidFill>
                <a:srgbClr val="C00000"/>
              </a:solidFill>
              <a:latin typeface="+mn-lt"/>
            </a:endParaRPr>
          </a:p>
        </p:txBody>
      </p:sp>
      <p:sp>
        <p:nvSpPr>
          <p:cNvPr id="4" name="Rectangle 3"/>
          <p:cNvSpPr/>
          <p:nvPr/>
        </p:nvSpPr>
        <p:spPr>
          <a:xfrm>
            <a:off x="1609458" y="496324"/>
            <a:ext cx="8858250" cy="8572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 sz="2400" b="1" dirty="0">
                <a:solidFill>
                  <a:schemeClr val="tx1"/>
                </a:solidFill>
                <a:cs typeface="Arial" charset="0"/>
              </a:rPr>
              <a:t>Therapeutic measures to prevent worsening of </a:t>
            </a:r>
            <a:r>
              <a:rPr lang="sr-Latn-RS" sz="2400" b="1" dirty="0" smtClean="0">
                <a:solidFill>
                  <a:schemeClr val="tx1"/>
                </a:solidFill>
                <a:cs typeface="Arial" charset="0"/>
              </a:rPr>
              <a:t>chronic respiratory failure and </a:t>
            </a:r>
            <a:r>
              <a:rPr lang="en" sz="2400" b="1" dirty="0" smtClean="0">
                <a:solidFill>
                  <a:schemeClr val="tx1"/>
                </a:solidFill>
                <a:cs typeface="Arial" charset="0"/>
              </a:rPr>
              <a:t>decompensated </a:t>
            </a:r>
            <a:r>
              <a:rPr lang="en" sz="2400" b="1" dirty="0">
                <a:solidFill>
                  <a:schemeClr val="tx1"/>
                </a:solidFill>
                <a:cs typeface="Arial" charset="0"/>
              </a:rPr>
              <a:t>chronic pulmonary </a:t>
            </a:r>
            <a:r>
              <a:rPr lang="en" sz="2400" b="1" dirty="0" smtClean="0">
                <a:solidFill>
                  <a:schemeClr val="tx1"/>
                </a:solidFill>
                <a:cs typeface="Arial" charset="0"/>
              </a:rPr>
              <a:t>heart</a:t>
            </a:r>
            <a:r>
              <a:rPr lang="sr-Latn-RS" sz="2400" b="1" dirty="0" smtClean="0">
                <a:solidFill>
                  <a:schemeClr val="tx1"/>
                </a:solidFill>
                <a:cs typeface="Arial" charset="0"/>
              </a:rPr>
              <a:t> disease</a:t>
            </a:r>
            <a:r>
              <a:rPr lang="en" sz="2400" b="1" dirty="0" smtClean="0">
                <a:solidFill>
                  <a:schemeClr val="tx1"/>
                </a:solidFill>
                <a:cs typeface="Arial" charset="0"/>
              </a:rPr>
              <a:t>       </a:t>
            </a:r>
            <a:endParaRPr lang="en-US" sz="2400" b="1" dirty="0">
              <a:solidFill>
                <a:schemeClr val="tx1"/>
              </a:solidFill>
              <a:cs typeface="Arial" charset="0"/>
            </a:endParaRPr>
          </a:p>
        </p:txBody>
      </p:sp>
    </p:spTree>
    <p:extLst>
      <p:ext uri="{BB962C8B-B14F-4D97-AF65-F5344CB8AC3E}">
        <p14:creationId xmlns:p14="http://schemas.microsoft.com/office/powerpoint/2010/main" val="378747353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ext Box 3"/>
          <p:cNvSpPr txBox="1">
            <a:spLocks noChangeArrowheads="1"/>
          </p:cNvSpPr>
          <p:nvPr/>
        </p:nvSpPr>
        <p:spPr bwMode="auto">
          <a:xfrm>
            <a:off x="2345600" y="618636"/>
            <a:ext cx="457529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 sz="3600" b="1" dirty="0">
                <a:latin typeface="+mj-lt"/>
                <a:cs typeface="Arial" panose="020B0604020202020204" pitchFamily="34" charset="0"/>
              </a:rPr>
              <a:t>Oxygen therapy</a:t>
            </a:r>
            <a:endParaRPr lang="en-US" sz="3600" b="1" dirty="0">
              <a:latin typeface="+mj-lt"/>
              <a:cs typeface="Arial" panose="020B0604020202020204" pitchFamily="34" charset="0"/>
            </a:endParaRPr>
          </a:p>
        </p:txBody>
      </p:sp>
      <p:sp>
        <p:nvSpPr>
          <p:cNvPr id="63491" name="Text Box 4"/>
          <p:cNvSpPr txBox="1">
            <a:spLocks noChangeArrowheads="1"/>
          </p:cNvSpPr>
          <p:nvPr/>
        </p:nvSpPr>
        <p:spPr bwMode="auto">
          <a:xfrm>
            <a:off x="1881188" y="1857375"/>
            <a:ext cx="7661072" cy="5262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 sz="2400" b="1" dirty="0">
                <a:solidFill>
                  <a:srgbClr val="C00000"/>
                </a:solidFill>
                <a:latin typeface="+mn-lt"/>
              </a:rPr>
              <a:t>Indication :</a:t>
            </a:r>
          </a:p>
          <a:p>
            <a:pPr eaLnBrk="1" hangingPunct="1"/>
            <a:r>
              <a:rPr lang="en" sz="2400" b="1" dirty="0" smtClean="0">
                <a:latin typeface="+mn-lt"/>
              </a:rPr>
              <a:t>PaO</a:t>
            </a:r>
            <a:r>
              <a:rPr lang="en" sz="2400" b="1" baseline="-25000" dirty="0" smtClean="0">
                <a:latin typeface="+mn-lt"/>
              </a:rPr>
              <a:t>2 </a:t>
            </a:r>
            <a:r>
              <a:rPr lang="en" sz="2400" b="1" dirty="0">
                <a:latin typeface="+mn-lt"/>
              </a:rPr>
              <a:t>&lt; 60mmHg (8kPa</a:t>
            </a:r>
            <a:r>
              <a:rPr lang="en" sz="2400" b="1" dirty="0" smtClean="0">
                <a:latin typeface="+mn-lt"/>
              </a:rPr>
              <a:t>), </a:t>
            </a:r>
            <a:r>
              <a:rPr lang="en" sz="2400" b="1" dirty="0">
                <a:latin typeface="+mn-lt"/>
              </a:rPr>
              <a:t>SAT 02 &lt; 90%</a:t>
            </a:r>
          </a:p>
          <a:p>
            <a:pPr eaLnBrk="1" hangingPunct="1"/>
            <a:r>
              <a:rPr lang="en" sz="2400" b="1" dirty="0">
                <a:latin typeface="+mn-lt"/>
              </a:rPr>
              <a:t>Necessary </a:t>
            </a:r>
            <a:r>
              <a:rPr lang="en" sz="2400" b="1" dirty="0" smtClean="0">
                <a:latin typeface="+mn-lt"/>
              </a:rPr>
              <a:t>- PaO</a:t>
            </a:r>
            <a:r>
              <a:rPr lang="en" sz="2400" b="1" baseline="-25000" dirty="0" smtClean="0">
                <a:latin typeface="+mn-lt"/>
              </a:rPr>
              <a:t>2</a:t>
            </a:r>
            <a:r>
              <a:rPr lang="en" sz="2400" b="1" dirty="0" smtClean="0">
                <a:latin typeface="+mn-lt"/>
              </a:rPr>
              <a:t> </a:t>
            </a:r>
            <a:r>
              <a:rPr lang="en" sz="2400" b="1" dirty="0">
                <a:latin typeface="+mn-lt"/>
              </a:rPr>
              <a:t>&lt; 50-55mmHg (7 kPa)</a:t>
            </a:r>
          </a:p>
          <a:p>
            <a:pPr eaLnBrk="1" hangingPunct="1"/>
            <a:r>
              <a:rPr lang="en" sz="2400" b="1" dirty="0">
                <a:latin typeface="+mn-lt"/>
              </a:rPr>
              <a:t>Urgent - </a:t>
            </a:r>
            <a:r>
              <a:rPr lang="en" sz="2400" b="1" dirty="0" smtClean="0">
                <a:latin typeface="+mn-lt"/>
              </a:rPr>
              <a:t>PaO</a:t>
            </a:r>
            <a:r>
              <a:rPr lang="en" sz="2400" b="1" baseline="-25000" dirty="0" smtClean="0">
                <a:latin typeface="+mn-lt"/>
              </a:rPr>
              <a:t>2 </a:t>
            </a:r>
            <a:r>
              <a:rPr lang="en" sz="2400" b="1" dirty="0">
                <a:latin typeface="+mn-lt"/>
              </a:rPr>
              <a:t>&lt; 40 mmHg (5 kPa)</a:t>
            </a:r>
          </a:p>
          <a:p>
            <a:pPr eaLnBrk="1" hangingPunct="1"/>
            <a:endParaRPr lang="sr-Latn-CS" sz="2400" b="1" dirty="0">
              <a:latin typeface="+mn-lt"/>
            </a:endParaRPr>
          </a:p>
          <a:p>
            <a:pPr eaLnBrk="1" hangingPunct="1"/>
            <a:endParaRPr lang="sr-Cyrl-CS" sz="2400" b="1" dirty="0">
              <a:solidFill>
                <a:srgbClr val="FFFF00"/>
              </a:solidFill>
              <a:latin typeface="+mn-lt"/>
            </a:endParaRPr>
          </a:p>
          <a:p>
            <a:pPr eaLnBrk="1" hangingPunct="1"/>
            <a:r>
              <a:rPr lang="en" sz="2400" b="1" dirty="0">
                <a:latin typeface="+mn-lt"/>
              </a:rPr>
              <a:t>When applying oxygen therapy, always consider </a:t>
            </a:r>
            <a:r>
              <a:rPr lang="en" sz="2400" b="1" dirty="0" smtClean="0">
                <a:latin typeface="+mn-lt"/>
              </a:rPr>
              <a:t>:</a:t>
            </a:r>
          </a:p>
          <a:p>
            <a:pPr eaLnBrk="1" hangingPunct="1"/>
            <a:endParaRPr lang="en-US" sz="2400" b="1" dirty="0">
              <a:latin typeface="+mn-lt"/>
            </a:endParaRPr>
          </a:p>
          <a:p>
            <a:pPr eaLnBrk="1" hangingPunct="1"/>
            <a:r>
              <a:rPr lang="en" sz="2400" dirty="0">
                <a:latin typeface="+mn-lt"/>
              </a:rPr>
              <a:t>Is hypoxemia acute or chronic?</a:t>
            </a:r>
            <a:endParaRPr lang="sr-Latn-CS" sz="2400" dirty="0">
              <a:latin typeface="+mn-lt"/>
            </a:endParaRPr>
          </a:p>
          <a:p>
            <a:pPr eaLnBrk="1" hangingPunct="1"/>
            <a:r>
              <a:rPr lang="en" sz="2400" dirty="0">
                <a:latin typeface="+mn-lt"/>
              </a:rPr>
              <a:t>Is hypoxemia followed by hypercapnia?</a:t>
            </a:r>
            <a:endParaRPr lang="sr-Latn-CS" sz="2400" dirty="0">
              <a:latin typeface="+mn-lt"/>
            </a:endParaRPr>
          </a:p>
          <a:p>
            <a:pPr eaLnBrk="1" hangingPunct="1"/>
            <a:r>
              <a:rPr lang="en" sz="2400" dirty="0">
                <a:latin typeface="+mn-lt"/>
              </a:rPr>
              <a:t>Are there other forms of tissue hypoxia?</a:t>
            </a:r>
            <a:endParaRPr lang="sr-Latn-CS" sz="2400" dirty="0">
              <a:latin typeface="+mn-lt"/>
            </a:endParaRPr>
          </a:p>
          <a:p>
            <a:pPr eaLnBrk="1" hangingPunct="1"/>
            <a:endParaRPr lang="en-US" sz="2400" b="1" dirty="0"/>
          </a:p>
          <a:p>
            <a:pPr eaLnBrk="1" hangingPunct="1"/>
            <a:endParaRPr lang="en-US" sz="2400" b="1" dirty="0"/>
          </a:p>
          <a:p>
            <a:pPr eaLnBrk="1" hangingPunct="1"/>
            <a:endParaRPr lang="en-US" sz="2400" b="1" dirty="0"/>
          </a:p>
        </p:txBody>
      </p:sp>
    </p:spTree>
    <p:extLst>
      <p:ext uri="{BB962C8B-B14F-4D97-AF65-F5344CB8AC3E}">
        <p14:creationId xmlns:p14="http://schemas.microsoft.com/office/powerpoint/2010/main" val="225247347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ext Box 3"/>
          <p:cNvSpPr txBox="1">
            <a:spLocks noChangeArrowheads="1"/>
          </p:cNvSpPr>
          <p:nvPr/>
        </p:nvSpPr>
        <p:spPr bwMode="auto">
          <a:xfrm>
            <a:off x="2466308" y="621039"/>
            <a:ext cx="517641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 sz="3600" b="1" dirty="0">
                <a:latin typeface="+mj-lt"/>
                <a:cs typeface="Arial" panose="020B0604020202020204" pitchFamily="34" charset="0"/>
              </a:rPr>
              <a:t>Cardiac therapy</a:t>
            </a:r>
            <a:endParaRPr lang="en-US" sz="3600" b="1" dirty="0">
              <a:latin typeface="+mj-lt"/>
              <a:cs typeface="Arial" panose="020B0604020202020204" pitchFamily="34" charset="0"/>
            </a:endParaRPr>
          </a:p>
        </p:txBody>
      </p:sp>
      <p:sp>
        <p:nvSpPr>
          <p:cNvPr id="64515" name="Text Box 4"/>
          <p:cNvSpPr txBox="1">
            <a:spLocks noChangeArrowheads="1"/>
          </p:cNvSpPr>
          <p:nvPr/>
        </p:nvSpPr>
        <p:spPr bwMode="auto">
          <a:xfrm>
            <a:off x="1874600" y="1992773"/>
            <a:ext cx="9590569" cy="4093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 sz="2000" b="1" dirty="0">
                <a:solidFill>
                  <a:srgbClr val="C00000"/>
                </a:solidFill>
                <a:latin typeface="+mn-lt"/>
              </a:rPr>
              <a:t>Diuretics</a:t>
            </a:r>
            <a:endParaRPr lang="sr-Latn-CS" sz="2000" b="1" dirty="0">
              <a:solidFill>
                <a:srgbClr val="C00000"/>
              </a:solidFill>
              <a:latin typeface="+mn-lt"/>
            </a:endParaRPr>
          </a:p>
          <a:p>
            <a:pPr eaLnBrk="1" hangingPunct="1"/>
            <a:r>
              <a:rPr lang="en" sz="2000" dirty="0" smtClean="0">
                <a:latin typeface="+mn-lt"/>
              </a:rPr>
              <a:t>unexplained </a:t>
            </a:r>
            <a:r>
              <a:rPr lang="en" sz="2000" dirty="0">
                <a:latin typeface="+mn-lt"/>
              </a:rPr>
              <a:t>increase in </a:t>
            </a:r>
            <a:r>
              <a:rPr lang="sr-Latn-RS" sz="2000" dirty="0" smtClean="0">
                <a:latin typeface="+mn-lt"/>
              </a:rPr>
              <a:t>body mass</a:t>
            </a:r>
            <a:r>
              <a:rPr lang="en" sz="2000" dirty="0" smtClean="0">
                <a:latin typeface="+mn-lt"/>
              </a:rPr>
              <a:t>, </a:t>
            </a:r>
            <a:r>
              <a:rPr lang="en" sz="2000" dirty="0">
                <a:latin typeface="+mn-lt"/>
              </a:rPr>
              <a:t>hypotonia, peripheral venous </a:t>
            </a:r>
            <a:r>
              <a:rPr lang="en" sz="2000" dirty="0" smtClean="0">
                <a:latin typeface="+mn-lt"/>
              </a:rPr>
              <a:t>stasis syndrome</a:t>
            </a:r>
            <a:endParaRPr lang="sr-Latn-CS" sz="2000" dirty="0">
              <a:latin typeface="+mn-lt"/>
            </a:endParaRPr>
          </a:p>
          <a:p>
            <a:pPr eaLnBrk="1" hangingPunct="1"/>
            <a:r>
              <a:rPr lang="en" sz="2000" b="1" dirty="0">
                <a:solidFill>
                  <a:srgbClr val="C00000"/>
                </a:solidFill>
                <a:latin typeface="+mn-lt"/>
              </a:rPr>
              <a:t>Venipuncture</a:t>
            </a:r>
            <a:r>
              <a:rPr lang="en" sz="2000" b="1" dirty="0">
                <a:solidFill>
                  <a:srgbClr val="00CC00"/>
                </a:solidFill>
                <a:latin typeface="+mn-lt"/>
              </a:rPr>
              <a:t> </a:t>
            </a:r>
            <a:endParaRPr lang="sr-Cyrl-CS" sz="2000" b="1" dirty="0">
              <a:solidFill>
                <a:srgbClr val="00CC00"/>
              </a:solidFill>
              <a:latin typeface="+mn-lt"/>
            </a:endParaRPr>
          </a:p>
          <a:p>
            <a:pPr eaLnBrk="1" hangingPunct="1"/>
            <a:r>
              <a:rPr lang="en" sz="2000" dirty="0">
                <a:latin typeface="+mn-lt"/>
              </a:rPr>
              <a:t>on 3 – 4 days discharge of 250 to 300 ml of blood in severe </a:t>
            </a:r>
            <a:r>
              <a:rPr lang="en" sz="2000" dirty="0" smtClean="0">
                <a:latin typeface="+mn-lt"/>
              </a:rPr>
              <a:t>secondary erythrocytosis </a:t>
            </a:r>
            <a:r>
              <a:rPr lang="en" sz="2000" dirty="0">
                <a:latin typeface="+mn-lt"/>
              </a:rPr>
              <a:t>(Ht &gt; 0.55)</a:t>
            </a:r>
          </a:p>
          <a:p>
            <a:pPr eaLnBrk="1" hangingPunct="1"/>
            <a:r>
              <a:rPr lang="en" sz="2000" b="1" dirty="0">
                <a:solidFill>
                  <a:srgbClr val="C00000"/>
                </a:solidFill>
                <a:latin typeface="+mn-lt"/>
              </a:rPr>
              <a:t>Antiarrhythmics</a:t>
            </a:r>
            <a:endParaRPr lang="sr-Latn-CS" sz="2000" b="1" dirty="0">
              <a:solidFill>
                <a:srgbClr val="C00000"/>
              </a:solidFill>
              <a:latin typeface="+mn-lt"/>
            </a:endParaRPr>
          </a:p>
          <a:p>
            <a:pPr eaLnBrk="1" hangingPunct="1"/>
            <a:r>
              <a:rPr lang="en" sz="2000" dirty="0">
                <a:latin typeface="+mn-lt"/>
              </a:rPr>
              <a:t>Multifocal atrial tachycardia (MAT) – a marker of </a:t>
            </a:r>
            <a:r>
              <a:rPr lang="sr-Latn-RS" sz="2000" dirty="0" smtClean="0">
                <a:latin typeface="+mn-lt"/>
              </a:rPr>
              <a:t>disease </a:t>
            </a:r>
            <a:r>
              <a:rPr lang="en" sz="2000" dirty="0" smtClean="0">
                <a:latin typeface="+mn-lt"/>
              </a:rPr>
              <a:t>severity</a:t>
            </a:r>
            <a:endParaRPr lang="sr-Latn-CS" sz="2000" dirty="0">
              <a:latin typeface="+mn-lt"/>
            </a:endParaRPr>
          </a:p>
          <a:p>
            <a:pPr eaLnBrk="1" hangingPunct="1"/>
            <a:r>
              <a:rPr lang="en" sz="2000" b="1" dirty="0">
                <a:solidFill>
                  <a:srgbClr val="C00000"/>
                </a:solidFill>
                <a:latin typeface="+mn-lt"/>
              </a:rPr>
              <a:t>Atrial </a:t>
            </a:r>
            <a:r>
              <a:rPr lang="en" sz="2000" b="1" dirty="0" smtClean="0">
                <a:solidFill>
                  <a:srgbClr val="C00000"/>
                </a:solidFill>
                <a:latin typeface="+mn-lt"/>
              </a:rPr>
              <a:t>arrhythmias</a:t>
            </a:r>
            <a:endParaRPr lang="sr-Latn-CS" sz="2000" b="1" dirty="0">
              <a:solidFill>
                <a:srgbClr val="C00000"/>
              </a:solidFill>
              <a:latin typeface="+mn-lt"/>
            </a:endParaRPr>
          </a:p>
          <a:p>
            <a:pPr eaLnBrk="1" hangingPunct="1"/>
            <a:r>
              <a:rPr lang="en" sz="2000" dirty="0">
                <a:latin typeface="+mn-lt"/>
              </a:rPr>
              <a:t>Digitalis (Dilacor 1 - 2 amp. IV)</a:t>
            </a:r>
          </a:p>
          <a:p>
            <a:pPr eaLnBrk="1" hangingPunct="1"/>
            <a:r>
              <a:rPr lang="en" sz="2000" dirty="0">
                <a:latin typeface="+mn-lt"/>
              </a:rPr>
              <a:t>Verapamil IV 1mg/ </a:t>
            </a:r>
            <a:r>
              <a:rPr lang="en" sz="2000" dirty="0" smtClean="0">
                <a:latin typeface="+mn-lt"/>
              </a:rPr>
              <a:t>min </a:t>
            </a:r>
            <a:r>
              <a:rPr lang="en" sz="2000" dirty="0">
                <a:latin typeface="+mn-lt"/>
              </a:rPr>
              <a:t>( total 5 - 10mg)</a:t>
            </a:r>
          </a:p>
          <a:p>
            <a:pPr eaLnBrk="1" hangingPunct="1"/>
            <a:r>
              <a:rPr lang="en" sz="2000" b="1" dirty="0">
                <a:solidFill>
                  <a:srgbClr val="C00000"/>
                </a:solidFill>
                <a:latin typeface="+mn-lt"/>
              </a:rPr>
              <a:t>Ventricular </a:t>
            </a:r>
            <a:r>
              <a:rPr lang="en" sz="2000" b="1" dirty="0" smtClean="0">
                <a:solidFill>
                  <a:srgbClr val="C00000"/>
                </a:solidFill>
                <a:latin typeface="+mn-lt"/>
              </a:rPr>
              <a:t>arrhythmias</a:t>
            </a:r>
            <a:endParaRPr lang="sr-Latn-CS" sz="2000" b="1" dirty="0">
              <a:solidFill>
                <a:srgbClr val="C00000"/>
              </a:solidFill>
              <a:latin typeface="+mn-lt"/>
            </a:endParaRPr>
          </a:p>
          <a:p>
            <a:pPr eaLnBrk="1" hangingPunct="1"/>
            <a:r>
              <a:rPr lang="en" sz="2000" dirty="0">
                <a:latin typeface="+mn-lt"/>
              </a:rPr>
              <a:t>Lidocaine ( </a:t>
            </a:r>
            <a:r>
              <a:rPr lang="en" sz="2000" dirty="0" smtClean="0">
                <a:latin typeface="+mn-lt"/>
              </a:rPr>
              <a:t>Xylocain </a:t>
            </a:r>
            <a:r>
              <a:rPr lang="en" sz="2000" dirty="0">
                <a:latin typeface="+mn-lt"/>
              </a:rPr>
              <a:t>) IV in bolus (up to 1mg/kg), then 250-300mg / infusion.</a:t>
            </a:r>
          </a:p>
        </p:txBody>
      </p:sp>
    </p:spTree>
    <p:extLst>
      <p:ext uri="{BB962C8B-B14F-4D97-AF65-F5344CB8AC3E}">
        <p14:creationId xmlns:p14="http://schemas.microsoft.com/office/powerpoint/2010/main" val="237175587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ext Box 3"/>
          <p:cNvSpPr txBox="1">
            <a:spLocks noChangeArrowheads="1"/>
          </p:cNvSpPr>
          <p:nvPr/>
        </p:nvSpPr>
        <p:spPr bwMode="auto">
          <a:xfrm>
            <a:off x="2466308" y="621039"/>
            <a:ext cx="517641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 sz="3600" b="1" dirty="0">
                <a:latin typeface="+mj-lt"/>
                <a:cs typeface="Arial" panose="020B0604020202020204" pitchFamily="34" charset="0"/>
              </a:rPr>
              <a:t>Cardiac therapy</a:t>
            </a:r>
            <a:endParaRPr lang="en-US" sz="3600" b="1" dirty="0">
              <a:latin typeface="+mj-lt"/>
              <a:cs typeface="Arial" panose="020B0604020202020204" pitchFamily="34" charset="0"/>
            </a:endParaRPr>
          </a:p>
        </p:txBody>
      </p:sp>
      <p:sp>
        <p:nvSpPr>
          <p:cNvPr id="64515" name="Text Box 4"/>
          <p:cNvSpPr txBox="1">
            <a:spLocks noChangeArrowheads="1"/>
          </p:cNvSpPr>
          <p:nvPr/>
        </p:nvSpPr>
        <p:spPr bwMode="auto">
          <a:xfrm>
            <a:off x="1874600" y="1992773"/>
            <a:ext cx="9590569" cy="34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 sz="2000" b="1" dirty="0" smtClean="0">
                <a:solidFill>
                  <a:srgbClr val="C00000"/>
                </a:solidFill>
                <a:latin typeface="+mn-lt"/>
                <a:cs typeface="Arial" panose="020B0604020202020204" pitchFamily="34" charset="0"/>
              </a:rPr>
              <a:t>Digitalis</a:t>
            </a:r>
            <a:endParaRPr lang="sr-Cyrl-CS" sz="2000" dirty="0">
              <a:solidFill>
                <a:srgbClr val="C00000"/>
              </a:solidFill>
              <a:latin typeface="+mn-lt"/>
              <a:cs typeface="Arial" panose="020B0604020202020204" pitchFamily="34" charset="0"/>
            </a:endParaRPr>
          </a:p>
          <a:p>
            <a:pPr eaLnBrk="1" hangingPunct="1"/>
            <a:r>
              <a:rPr lang="en" sz="2000" dirty="0">
                <a:latin typeface="+mn-lt"/>
                <a:cs typeface="Arial" panose="020B0604020202020204" pitchFamily="34" charset="0"/>
              </a:rPr>
              <a:t>Pronounced signs of right heart decompensation</a:t>
            </a:r>
            <a:endParaRPr lang="sr-Latn-CS" sz="2000" dirty="0">
              <a:latin typeface="+mn-lt"/>
              <a:cs typeface="Arial" panose="020B0604020202020204" pitchFamily="34" charset="0"/>
            </a:endParaRPr>
          </a:p>
          <a:p>
            <a:pPr eaLnBrk="1" hangingPunct="1"/>
            <a:r>
              <a:rPr lang="en" sz="2000" dirty="0">
                <a:latin typeface="+mn-lt"/>
                <a:cs typeface="Arial" panose="020B0604020202020204" pitchFamily="34" charset="0"/>
              </a:rPr>
              <a:t>Left heart </a:t>
            </a:r>
            <a:r>
              <a:rPr lang="sr-Latn-RS" sz="2000" dirty="0" smtClean="0">
                <a:latin typeface="+mn-lt"/>
                <a:cs typeface="Arial" panose="020B0604020202020204" pitchFamily="34" charset="0"/>
              </a:rPr>
              <a:t>failure</a:t>
            </a:r>
            <a:endParaRPr lang="sr-Latn-CS" sz="2000" dirty="0">
              <a:latin typeface="+mn-lt"/>
              <a:cs typeface="Arial" panose="020B0604020202020204" pitchFamily="34" charset="0"/>
            </a:endParaRPr>
          </a:p>
          <a:p>
            <a:pPr eaLnBrk="1" hangingPunct="1"/>
            <a:r>
              <a:rPr lang="en" sz="2000" dirty="0">
                <a:latin typeface="+mn-lt"/>
                <a:cs typeface="Arial" panose="020B0604020202020204" pitchFamily="34" charset="0"/>
              </a:rPr>
              <a:t>Atrial tachyarrhythmia </a:t>
            </a:r>
            <a:r>
              <a:rPr lang="en" sz="2000" dirty="0" smtClean="0">
                <a:latin typeface="+mn-lt"/>
                <a:cs typeface="Arial" panose="020B0604020202020204" pitchFamily="34" charset="0"/>
              </a:rPr>
              <a:t>(Tachyarrhythmia absolut</a:t>
            </a:r>
            <a:r>
              <a:rPr lang="sr-Latn-RS" sz="2000" dirty="0" smtClean="0">
                <a:latin typeface="+mn-lt"/>
                <a:cs typeface="Arial" panose="020B0604020202020204" pitchFamily="34" charset="0"/>
              </a:rPr>
              <a:t>a</a:t>
            </a:r>
            <a:r>
              <a:rPr lang="en" sz="2000" dirty="0" smtClean="0">
                <a:latin typeface="+mn-lt"/>
                <a:cs typeface="Arial" panose="020B0604020202020204" pitchFamily="34" charset="0"/>
              </a:rPr>
              <a:t>)</a:t>
            </a:r>
            <a:endParaRPr lang="sr-Cyrl-CS" sz="2000" dirty="0">
              <a:latin typeface="+mn-lt"/>
              <a:cs typeface="Arial" panose="020B0604020202020204" pitchFamily="34" charset="0"/>
            </a:endParaRPr>
          </a:p>
          <a:p>
            <a:pPr eaLnBrk="1" hangingPunct="1"/>
            <a:r>
              <a:rPr lang="en" sz="2000" b="1" dirty="0">
                <a:solidFill>
                  <a:srgbClr val="C00000"/>
                </a:solidFill>
                <a:latin typeface="+mn-lt"/>
                <a:cs typeface="Arial" panose="020B0604020202020204" pitchFamily="34" charset="0"/>
              </a:rPr>
              <a:t>Vasodilators</a:t>
            </a:r>
          </a:p>
          <a:p>
            <a:pPr eaLnBrk="1" hangingPunct="1"/>
            <a:r>
              <a:rPr lang="en" sz="2000" dirty="0">
                <a:latin typeface="+mn-lt"/>
                <a:cs typeface="Arial" panose="020B0604020202020204" pitchFamily="34" charset="0"/>
              </a:rPr>
              <a:t>Calcium antagonists - vasoreactivity test positive</a:t>
            </a:r>
            <a:endParaRPr lang="sr-Latn-CS" sz="2000" dirty="0">
              <a:latin typeface="+mn-lt"/>
              <a:cs typeface="Arial" panose="020B0604020202020204" pitchFamily="34" charset="0"/>
            </a:endParaRPr>
          </a:p>
          <a:p>
            <a:pPr eaLnBrk="1" hangingPunct="1"/>
            <a:r>
              <a:rPr lang="en" sz="2000" dirty="0">
                <a:latin typeface="+mn-lt"/>
                <a:cs typeface="Arial" panose="020B0604020202020204" pitchFamily="34" charset="0"/>
              </a:rPr>
              <a:t>ACE inhibitors ?</a:t>
            </a:r>
            <a:endParaRPr lang="sr-Latn-CS" sz="2000" dirty="0">
              <a:latin typeface="+mn-lt"/>
              <a:cs typeface="Arial" panose="020B0604020202020204" pitchFamily="34" charset="0"/>
            </a:endParaRPr>
          </a:p>
          <a:p>
            <a:pPr eaLnBrk="1" hangingPunct="1"/>
            <a:r>
              <a:rPr lang="en" sz="2000" dirty="0">
                <a:latin typeface="+mn-lt"/>
                <a:cs typeface="Arial" panose="020B0604020202020204" pitchFamily="34" charset="0"/>
              </a:rPr>
              <a:t>Prostaglandin E1 and Prostaglandin </a:t>
            </a:r>
            <a:r>
              <a:rPr lang="en" sz="2000" dirty="0" smtClean="0">
                <a:latin typeface="+mn-lt"/>
                <a:cs typeface="Arial" panose="020B0604020202020204" pitchFamily="34" charset="0"/>
              </a:rPr>
              <a:t>I2, </a:t>
            </a:r>
            <a:r>
              <a:rPr lang="en" sz="2000" dirty="0">
                <a:latin typeface="+mn-lt"/>
                <a:cs typeface="Arial" panose="020B0604020202020204" pitchFamily="34" charset="0"/>
              </a:rPr>
              <a:t>Bosentan, phosphodiesterase </a:t>
            </a:r>
            <a:r>
              <a:rPr lang="en" sz="2000" dirty="0" smtClean="0">
                <a:latin typeface="+mn-lt"/>
                <a:cs typeface="Arial" panose="020B0604020202020204" pitchFamily="34" charset="0"/>
              </a:rPr>
              <a:t>5 inhibitors - </a:t>
            </a:r>
            <a:r>
              <a:rPr lang="en" sz="2000" dirty="0">
                <a:latin typeface="+mn-lt"/>
                <a:cs typeface="Arial" panose="020B0604020202020204" pitchFamily="34" charset="0"/>
              </a:rPr>
              <a:t>positive results in patients with primary pulmonary hypertension</a:t>
            </a:r>
            <a:endParaRPr lang="sr-Latn-CS" sz="2000" dirty="0">
              <a:solidFill>
                <a:srgbClr val="FF3300"/>
              </a:solidFill>
              <a:latin typeface="+mn-lt"/>
              <a:cs typeface="Arial" panose="020B0604020202020204" pitchFamily="34" charset="0"/>
            </a:endParaRPr>
          </a:p>
          <a:p>
            <a:pPr eaLnBrk="1" hangingPunct="1"/>
            <a:endParaRPr lang="sr-Latn-CS" sz="2000" dirty="0">
              <a:cs typeface="Arial" panose="020B0604020202020204" pitchFamily="34" charset="0"/>
            </a:endParaRPr>
          </a:p>
          <a:p>
            <a:pPr eaLnBrk="1" hangingPunct="1"/>
            <a:endParaRPr lang="sr-Latn-CS" sz="2000" dirty="0">
              <a:latin typeface="+mn-lt"/>
            </a:endParaRPr>
          </a:p>
        </p:txBody>
      </p:sp>
    </p:spTree>
    <p:extLst>
      <p:ext uri="{BB962C8B-B14F-4D97-AF65-F5344CB8AC3E}">
        <p14:creationId xmlns:p14="http://schemas.microsoft.com/office/powerpoint/2010/main" val="219650992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330011" y="2790832"/>
            <a:ext cx="6096000" cy="707886"/>
          </a:xfrm>
          <a:prstGeom prst="rect">
            <a:avLst/>
          </a:prstGeom>
        </p:spPr>
        <p:txBody>
          <a:bodyPr>
            <a:spAutoFit/>
          </a:bodyPr>
          <a:lstStyle/>
          <a:p>
            <a:r>
              <a:rPr lang="en" sz="4000" b="1" dirty="0" smtClean="0">
                <a:solidFill>
                  <a:srgbClr val="202122"/>
                </a:solidFill>
              </a:rPr>
              <a:t>Hemoptysis</a:t>
            </a:r>
            <a:endParaRPr lang="sr-Cyrl-RS" sz="4000" dirty="0"/>
          </a:p>
        </p:txBody>
      </p:sp>
    </p:spTree>
    <p:extLst>
      <p:ext uri="{BB962C8B-B14F-4D97-AF65-F5344CB8AC3E}">
        <p14:creationId xmlns:p14="http://schemas.microsoft.com/office/powerpoint/2010/main" val="135966819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876657" y="1825157"/>
            <a:ext cx="6096000" cy="3785652"/>
          </a:xfrm>
          <a:prstGeom prst="rect">
            <a:avLst/>
          </a:prstGeom>
        </p:spPr>
        <p:txBody>
          <a:bodyPr>
            <a:spAutoFit/>
          </a:bodyPr>
          <a:lstStyle/>
          <a:p>
            <a:r>
              <a:rPr lang="en" sz="2000" b="1" dirty="0" smtClean="0">
                <a:solidFill>
                  <a:schemeClr val="accent6">
                    <a:lumMod val="75000"/>
                  </a:schemeClr>
                </a:solidFill>
              </a:rPr>
              <a:t>Hemoptysis </a:t>
            </a:r>
            <a:r>
              <a:rPr lang="en" sz="2000" dirty="0">
                <a:solidFill>
                  <a:schemeClr val="accent6">
                    <a:lumMod val="75000"/>
                  </a:schemeClr>
                </a:solidFill>
              </a:rPr>
              <a:t>is the discharge of </a:t>
            </a:r>
            <a:r>
              <a:rPr lang="sr-Latn-RS" sz="2000" dirty="0" smtClean="0">
                <a:solidFill>
                  <a:schemeClr val="accent6">
                    <a:lumMod val="75000"/>
                  </a:schemeClr>
                </a:solidFill>
              </a:rPr>
              <a:t>blood </a:t>
            </a:r>
            <a:r>
              <a:rPr lang="en" sz="2000" dirty="0" smtClean="0">
                <a:solidFill>
                  <a:schemeClr val="accent6">
                    <a:lumMod val="75000"/>
                  </a:schemeClr>
                </a:solidFill>
              </a:rPr>
              <a:t>or </a:t>
            </a:r>
            <a:r>
              <a:rPr lang="en" sz="2000" dirty="0">
                <a:solidFill>
                  <a:schemeClr val="accent6">
                    <a:lumMod val="75000"/>
                  </a:schemeClr>
                </a:solidFill>
              </a:rPr>
              <a:t>blood-stained </a:t>
            </a:r>
            <a:r>
              <a:rPr lang="sr-Latn-RS" sz="2000" dirty="0" smtClean="0">
                <a:solidFill>
                  <a:schemeClr val="accent6">
                    <a:lumMod val="75000"/>
                  </a:schemeClr>
                </a:solidFill>
              </a:rPr>
              <a:t>mucus </a:t>
            </a:r>
            <a:r>
              <a:rPr lang="en" sz="2000" dirty="0" smtClean="0">
                <a:solidFill>
                  <a:schemeClr val="accent6">
                    <a:lumMod val="75000"/>
                  </a:schemeClr>
                </a:solidFill>
              </a:rPr>
              <a:t>through </a:t>
            </a:r>
            <a:r>
              <a:rPr lang="en" sz="2000" dirty="0">
                <a:solidFill>
                  <a:schemeClr val="accent6">
                    <a:lumMod val="75000"/>
                  </a:schemeClr>
                </a:solidFill>
              </a:rPr>
              <a:t>the mouth coming from </a:t>
            </a:r>
            <a:r>
              <a:rPr lang="en" sz="2000" dirty="0" smtClean="0">
                <a:solidFill>
                  <a:schemeClr val="accent6">
                    <a:lumMod val="75000"/>
                  </a:schemeClr>
                </a:solidFill>
              </a:rPr>
              <a:t>the</a:t>
            </a:r>
            <a:r>
              <a:rPr lang="sr-Latn-RS" sz="2000" dirty="0" smtClean="0">
                <a:solidFill>
                  <a:schemeClr val="accent6">
                    <a:lumMod val="75000"/>
                  </a:schemeClr>
                </a:solidFill>
              </a:rPr>
              <a:t> bronchi</a:t>
            </a:r>
            <a:r>
              <a:rPr lang="en" sz="2000" dirty="0" smtClean="0">
                <a:solidFill>
                  <a:schemeClr val="accent6">
                    <a:lumMod val="75000"/>
                  </a:schemeClr>
                </a:solidFill>
              </a:rPr>
              <a:t>,</a:t>
            </a:r>
            <a:r>
              <a:rPr lang="sr-Latn-RS" sz="2000" dirty="0" smtClean="0">
                <a:solidFill>
                  <a:schemeClr val="accent6">
                    <a:lumMod val="75000"/>
                  </a:schemeClr>
                </a:solidFill>
              </a:rPr>
              <a:t> larynx, trachea or lungs.</a:t>
            </a:r>
            <a:r>
              <a:rPr lang="en" sz="2000" dirty="0" smtClean="0">
                <a:solidFill>
                  <a:schemeClr val="accent6">
                    <a:lumMod val="75000"/>
                  </a:schemeClr>
                </a:solidFill>
              </a:rPr>
              <a:t> </a:t>
            </a:r>
            <a:endParaRPr lang="sr-Latn-RS" sz="2000" dirty="0" smtClean="0">
              <a:solidFill>
                <a:schemeClr val="accent6">
                  <a:lumMod val="75000"/>
                </a:schemeClr>
              </a:solidFill>
            </a:endParaRPr>
          </a:p>
          <a:p>
            <a:r>
              <a:rPr lang="en" sz="2000" dirty="0" smtClean="0">
                <a:solidFill>
                  <a:schemeClr val="accent6">
                    <a:lumMod val="75000"/>
                  </a:schemeClr>
                </a:solidFill>
              </a:rPr>
              <a:t>It </a:t>
            </a:r>
            <a:r>
              <a:rPr lang="en" sz="2000" dirty="0">
                <a:solidFill>
                  <a:schemeClr val="accent6">
                    <a:lumMod val="75000"/>
                  </a:schemeClr>
                </a:solidFill>
              </a:rPr>
              <a:t>does not necessarily involve coughing. In other words, it is the airway bleeding. This can occur with lung </a:t>
            </a:r>
            <a:r>
              <a:rPr lang="en" sz="2000" dirty="0" smtClean="0">
                <a:solidFill>
                  <a:schemeClr val="accent6">
                    <a:lumMod val="75000"/>
                  </a:schemeClr>
                </a:solidFill>
              </a:rPr>
              <a:t>cancer, </a:t>
            </a:r>
            <a:r>
              <a:rPr lang="en" sz="2000" dirty="0">
                <a:solidFill>
                  <a:schemeClr val="accent6">
                    <a:lumMod val="75000"/>
                  </a:schemeClr>
                </a:solidFill>
              </a:rPr>
              <a:t>infections such as </a:t>
            </a:r>
            <a:r>
              <a:rPr lang="en" sz="2000" dirty="0" smtClean="0">
                <a:solidFill>
                  <a:schemeClr val="accent6">
                    <a:lumMod val="75000"/>
                  </a:schemeClr>
                </a:solidFill>
              </a:rPr>
              <a:t>tuberculosis, bronchitis, </a:t>
            </a:r>
            <a:r>
              <a:rPr lang="en" sz="2000" dirty="0">
                <a:solidFill>
                  <a:schemeClr val="accent6">
                    <a:lumMod val="75000"/>
                  </a:schemeClr>
                </a:solidFill>
              </a:rPr>
              <a:t>or </a:t>
            </a:r>
            <a:r>
              <a:rPr lang="en" sz="2000" dirty="0" smtClean="0">
                <a:solidFill>
                  <a:schemeClr val="accent6">
                    <a:lumMod val="75000"/>
                  </a:schemeClr>
                </a:solidFill>
              </a:rPr>
              <a:t>pneumonia, </a:t>
            </a:r>
            <a:r>
              <a:rPr lang="en" sz="2000" dirty="0">
                <a:solidFill>
                  <a:schemeClr val="accent6">
                    <a:lumMod val="75000"/>
                  </a:schemeClr>
                </a:solidFill>
              </a:rPr>
              <a:t>and certain cardiovascular conditions. </a:t>
            </a:r>
            <a:endParaRPr lang="sr-Latn-RS" sz="2000" dirty="0" smtClean="0">
              <a:solidFill>
                <a:schemeClr val="accent6">
                  <a:lumMod val="75000"/>
                </a:schemeClr>
              </a:solidFill>
            </a:endParaRPr>
          </a:p>
          <a:p>
            <a:r>
              <a:rPr lang="en" sz="2000" dirty="0" smtClean="0">
                <a:solidFill>
                  <a:schemeClr val="accent6">
                    <a:lumMod val="75000"/>
                  </a:schemeClr>
                </a:solidFill>
              </a:rPr>
              <a:t>Hemoptysis </a:t>
            </a:r>
            <a:r>
              <a:rPr lang="en" sz="2000" dirty="0">
                <a:solidFill>
                  <a:schemeClr val="accent6">
                    <a:lumMod val="75000"/>
                  </a:schemeClr>
                </a:solidFill>
              </a:rPr>
              <a:t>is considered massive at 300 </a:t>
            </a:r>
            <a:r>
              <a:rPr lang="en" sz="2000" dirty="0" smtClean="0">
                <a:solidFill>
                  <a:schemeClr val="accent6">
                    <a:lumMod val="75000"/>
                  </a:schemeClr>
                </a:solidFill>
              </a:rPr>
              <a:t>mL. </a:t>
            </a:r>
            <a:endParaRPr lang="sr-Latn-RS" sz="2000" dirty="0" smtClean="0">
              <a:solidFill>
                <a:schemeClr val="accent6">
                  <a:lumMod val="75000"/>
                </a:schemeClr>
              </a:solidFill>
            </a:endParaRPr>
          </a:p>
          <a:p>
            <a:r>
              <a:rPr lang="en" sz="2000" dirty="0" smtClean="0">
                <a:solidFill>
                  <a:schemeClr val="accent6">
                    <a:lumMod val="75000"/>
                  </a:schemeClr>
                </a:solidFill>
              </a:rPr>
              <a:t>In </a:t>
            </a:r>
            <a:r>
              <a:rPr lang="en" sz="2000" dirty="0">
                <a:solidFill>
                  <a:schemeClr val="accent6">
                    <a:lumMod val="75000"/>
                  </a:schemeClr>
                </a:solidFill>
              </a:rPr>
              <a:t>such cases, there are always severe injuries. The primary danger comes from </a:t>
            </a:r>
            <a:r>
              <a:rPr lang="sr-Latn-RS" sz="2000" dirty="0" smtClean="0">
                <a:solidFill>
                  <a:schemeClr val="accent6">
                    <a:lumMod val="75000"/>
                  </a:schemeClr>
                </a:solidFill>
              </a:rPr>
              <a:t>asphyxia</a:t>
            </a:r>
            <a:r>
              <a:rPr lang="en" sz="2000" dirty="0" smtClean="0">
                <a:solidFill>
                  <a:schemeClr val="accent6">
                    <a:lumMod val="75000"/>
                  </a:schemeClr>
                </a:solidFill>
              </a:rPr>
              <a:t>, </a:t>
            </a:r>
            <a:r>
              <a:rPr lang="en" sz="2000" dirty="0">
                <a:solidFill>
                  <a:schemeClr val="accent6">
                    <a:lumMod val="75000"/>
                  </a:schemeClr>
                </a:solidFill>
              </a:rPr>
              <a:t>rather than blood loss </a:t>
            </a:r>
            <a:r>
              <a:rPr lang="en" sz="2000" dirty="0" smtClean="0">
                <a:solidFill>
                  <a:schemeClr val="accent6">
                    <a:lumMod val="75000"/>
                  </a:schemeClr>
                </a:solidFill>
              </a:rPr>
              <a:t>.</a:t>
            </a:r>
            <a:endParaRPr lang="sr-Cyrl-RS" sz="2000" dirty="0">
              <a:solidFill>
                <a:schemeClr val="accent6">
                  <a:lumMod val="75000"/>
                </a:schemeClr>
              </a:solidFill>
            </a:endParaRPr>
          </a:p>
        </p:txBody>
      </p:sp>
      <p:pic>
        <p:nvPicPr>
          <p:cNvPr id="3074" name="Picture 2" descr="Are You Coughing Blood? It Could Be Haemoptysis, Learn Management Tips In COVID Er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2748" y="1825157"/>
            <a:ext cx="5066558" cy="37999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4429398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04124" y="1513793"/>
            <a:ext cx="4686300" cy="5283200"/>
          </a:xfrm>
          <a:prstGeom prst="rect">
            <a:avLst/>
          </a:prstGeom>
        </p:spPr>
      </p:pic>
      <p:sp>
        <p:nvSpPr>
          <p:cNvPr id="5" name="Rectangle 4"/>
          <p:cNvSpPr>
            <a:spLocks noGrp="1" noChangeArrowheads="1"/>
          </p:cNvSpPr>
          <p:nvPr>
            <p:ph type="title"/>
          </p:nvPr>
        </p:nvSpPr>
        <p:spPr>
          <a:xfrm>
            <a:off x="1952625" y="785813"/>
            <a:ext cx="8229600" cy="1143000"/>
          </a:xfrm>
          <a:noFill/>
        </p:spPr>
        <p:txBody>
          <a:bodyPr>
            <a:normAutofit/>
          </a:bodyPr>
          <a:lstStyle/>
          <a:p>
            <a:pPr eaLnBrk="1" hangingPunct="1"/>
            <a:r>
              <a:rPr lang="en" sz="4000" b="1" dirty="0" smtClean="0">
                <a:solidFill>
                  <a:schemeClr val="tx1"/>
                </a:solidFill>
                <a:cs typeface="Arial" panose="020B0604020202020204" pitchFamily="34" charset="0"/>
              </a:rPr>
              <a:t>Alveocapillary membrane</a:t>
            </a:r>
            <a:endParaRPr lang="en-US" sz="4000" b="1" dirty="0">
              <a:solidFill>
                <a:schemeClr val="tx1"/>
              </a:solidFill>
              <a:cs typeface="Arial" panose="020B0604020202020204" pitchFamily="34" charset="0"/>
            </a:endParaRPr>
          </a:p>
        </p:txBody>
      </p:sp>
    </p:spTree>
    <p:extLst>
      <p:ext uri="{BB962C8B-B14F-4D97-AF65-F5344CB8AC3E}">
        <p14:creationId xmlns:p14="http://schemas.microsoft.com/office/powerpoint/2010/main" val="410695476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27461" y="1005701"/>
            <a:ext cx="7010401" cy="5632311"/>
          </a:xfrm>
          <a:prstGeom prst="rect">
            <a:avLst/>
          </a:prstGeom>
        </p:spPr>
        <p:txBody>
          <a:bodyPr wrap="square">
            <a:spAutoFit/>
          </a:bodyPr>
          <a:lstStyle/>
          <a:p>
            <a:r>
              <a:rPr lang="en" sz="2000" dirty="0">
                <a:solidFill>
                  <a:schemeClr val="accent6">
                    <a:lumMod val="75000"/>
                  </a:schemeClr>
                </a:solidFill>
              </a:rPr>
              <a:t>The most common causes of hemoptysis in adults are </a:t>
            </a:r>
            <a:r>
              <a:rPr lang="en" sz="2000" b="1" dirty="0">
                <a:solidFill>
                  <a:schemeClr val="accent6">
                    <a:lumMod val="75000"/>
                  </a:schemeClr>
                </a:solidFill>
              </a:rPr>
              <a:t>chest infections </a:t>
            </a:r>
            <a:r>
              <a:rPr lang="en" sz="2000" dirty="0">
                <a:solidFill>
                  <a:schemeClr val="accent6">
                    <a:lumMod val="75000"/>
                  </a:schemeClr>
                </a:solidFill>
              </a:rPr>
              <a:t>such as bronchitis </a:t>
            </a:r>
            <a:r>
              <a:rPr lang="en" sz="2000" dirty="0" smtClean="0">
                <a:solidFill>
                  <a:schemeClr val="accent6">
                    <a:lumMod val="75000"/>
                  </a:schemeClr>
                </a:solidFill>
              </a:rPr>
              <a:t>or</a:t>
            </a:r>
            <a:r>
              <a:rPr lang="sr-Latn-RS" sz="2000" dirty="0" smtClean="0">
                <a:solidFill>
                  <a:schemeClr val="accent6">
                    <a:lumMod val="75000"/>
                  </a:schemeClr>
                </a:solidFill>
              </a:rPr>
              <a:t> </a:t>
            </a:r>
            <a:r>
              <a:rPr lang="en" sz="2000" dirty="0" smtClean="0">
                <a:solidFill>
                  <a:schemeClr val="accent6">
                    <a:lumMod val="75000"/>
                  </a:schemeClr>
                </a:solidFill>
              </a:rPr>
              <a:t>pneumonia. In </a:t>
            </a:r>
            <a:r>
              <a:rPr lang="en" sz="2000" dirty="0">
                <a:solidFill>
                  <a:schemeClr val="accent6">
                    <a:lumMod val="75000"/>
                  </a:schemeClr>
                </a:solidFill>
              </a:rPr>
              <a:t>children, hemoptysis is commonly caused by the presence of a </a:t>
            </a:r>
            <a:r>
              <a:rPr lang="en" sz="2000" b="1" dirty="0">
                <a:solidFill>
                  <a:schemeClr val="accent6">
                    <a:lumMod val="75000"/>
                  </a:schemeClr>
                </a:solidFill>
              </a:rPr>
              <a:t>foreign body in the </a:t>
            </a:r>
            <a:r>
              <a:rPr lang="en" sz="2000" b="1" dirty="0" smtClean="0">
                <a:solidFill>
                  <a:schemeClr val="accent6">
                    <a:lumMod val="75000"/>
                  </a:schemeClr>
                </a:solidFill>
              </a:rPr>
              <a:t>airway</a:t>
            </a:r>
            <a:r>
              <a:rPr lang="en" sz="2000" dirty="0" smtClean="0">
                <a:solidFill>
                  <a:schemeClr val="accent6">
                    <a:lumMod val="75000"/>
                  </a:schemeClr>
                </a:solidFill>
              </a:rPr>
              <a:t>. </a:t>
            </a:r>
            <a:r>
              <a:rPr lang="en" sz="2000" dirty="0">
                <a:solidFill>
                  <a:schemeClr val="accent6">
                    <a:lumMod val="75000"/>
                  </a:schemeClr>
                </a:solidFill>
              </a:rPr>
              <a:t>Other common causes include </a:t>
            </a:r>
            <a:r>
              <a:rPr lang="en" sz="2000" b="1" dirty="0">
                <a:solidFill>
                  <a:schemeClr val="accent6">
                    <a:lumMod val="75000"/>
                  </a:schemeClr>
                </a:solidFill>
              </a:rPr>
              <a:t>lung cancer </a:t>
            </a:r>
            <a:r>
              <a:rPr lang="en" sz="2000" dirty="0">
                <a:solidFill>
                  <a:schemeClr val="accent6">
                    <a:lumMod val="75000"/>
                  </a:schemeClr>
                </a:solidFill>
              </a:rPr>
              <a:t>and </a:t>
            </a:r>
            <a:r>
              <a:rPr lang="en" sz="2000" b="1" dirty="0" smtClean="0">
                <a:solidFill>
                  <a:schemeClr val="accent6">
                    <a:lumMod val="75000"/>
                  </a:schemeClr>
                </a:solidFill>
              </a:rPr>
              <a:t>tuberculosis</a:t>
            </a:r>
            <a:r>
              <a:rPr lang="en" sz="2000" dirty="0" smtClean="0">
                <a:solidFill>
                  <a:schemeClr val="accent6">
                    <a:lumMod val="75000"/>
                  </a:schemeClr>
                </a:solidFill>
              </a:rPr>
              <a:t>. </a:t>
            </a:r>
            <a:endParaRPr lang="sr-Latn-RS" sz="2000" dirty="0" smtClean="0">
              <a:solidFill>
                <a:schemeClr val="accent6">
                  <a:lumMod val="75000"/>
                </a:schemeClr>
              </a:solidFill>
            </a:endParaRPr>
          </a:p>
          <a:p>
            <a:r>
              <a:rPr lang="en" sz="2000" dirty="0" smtClean="0">
                <a:solidFill>
                  <a:schemeClr val="accent6">
                    <a:lumMod val="75000"/>
                  </a:schemeClr>
                </a:solidFill>
              </a:rPr>
              <a:t>Less </a:t>
            </a:r>
            <a:r>
              <a:rPr lang="en" sz="2000" dirty="0">
                <a:solidFill>
                  <a:schemeClr val="accent6">
                    <a:lumMod val="75000"/>
                  </a:schemeClr>
                </a:solidFill>
              </a:rPr>
              <a:t>common causes include </a:t>
            </a:r>
            <a:r>
              <a:rPr lang="en" sz="2000" dirty="0" smtClean="0">
                <a:solidFill>
                  <a:schemeClr val="accent6">
                    <a:lumMod val="75000"/>
                  </a:schemeClr>
                </a:solidFill>
              </a:rPr>
              <a:t>aspergilloma, bronchiectasis, coccidioidomycosis, </a:t>
            </a:r>
            <a:r>
              <a:rPr lang="en" sz="2000" dirty="0">
                <a:solidFill>
                  <a:schemeClr val="accent6">
                    <a:lumMod val="75000"/>
                  </a:schemeClr>
                </a:solidFill>
              </a:rPr>
              <a:t>pulmonary </a:t>
            </a:r>
            <a:r>
              <a:rPr lang="en" sz="2000" dirty="0" smtClean="0">
                <a:solidFill>
                  <a:schemeClr val="accent6">
                    <a:lumMod val="75000"/>
                  </a:schemeClr>
                </a:solidFill>
              </a:rPr>
              <a:t>embolism, </a:t>
            </a:r>
            <a:r>
              <a:rPr lang="en" sz="2000" dirty="0">
                <a:solidFill>
                  <a:schemeClr val="accent6">
                    <a:lumMod val="75000"/>
                  </a:schemeClr>
                </a:solidFill>
              </a:rPr>
              <a:t>pneumonic </a:t>
            </a:r>
            <a:r>
              <a:rPr lang="en" sz="2000" dirty="0" smtClean="0">
                <a:solidFill>
                  <a:schemeClr val="accent6">
                    <a:lumMod val="75000"/>
                  </a:schemeClr>
                </a:solidFill>
              </a:rPr>
              <a:t>plague, </a:t>
            </a:r>
            <a:r>
              <a:rPr lang="en" sz="2000" dirty="0">
                <a:solidFill>
                  <a:schemeClr val="accent6">
                    <a:lumMod val="75000"/>
                  </a:schemeClr>
                </a:solidFill>
              </a:rPr>
              <a:t>and cystic </a:t>
            </a:r>
            <a:r>
              <a:rPr lang="en" sz="2000" dirty="0" smtClean="0">
                <a:solidFill>
                  <a:schemeClr val="accent6">
                    <a:lumMod val="75000"/>
                  </a:schemeClr>
                </a:solidFill>
              </a:rPr>
              <a:t>fibrosis. </a:t>
            </a:r>
            <a:r>
              <a:rPr lang="en" sz="2000" dirty="0">
                <a:solidFill>
                  <a:schemeClr val="accent6">
                    <a:lumMod val="75000"/>
                  </a:schemeClr>
                </a:solidFill>
              </a:rPr>
              <a:t>Rarer causes include hereditary hemorrhagic telangiectasia (HHT or Rendu-Osler-Weber syndrome), Goodpasture's </a:t>
            </a:r>
            <a:r>
              <a:rPr lang="en" sz="2000" dirty="0" smtClean="0">
                <a:solidFill>
                  <a:schemeClr val="accent6">
                    <a:lumMod val="75000"/>
                  </a:schemeClr>
                </a:solidFill>
              </a:rPr>
              <a:t>syndrome, </a:t>
            </a:r>
            <a:r>
              <a:rPr lang="en" sz="2000" dirty="0">
                <a:solidFill>
                  <a:schemeClr val="accent6">
                    <a:lumMod val="75000"/>
                  </a:schemeClr>
                </a:solidFill>
              </a:rPr>
              <a:t>and granulomatosis with </a:t>
            </a:r>
            <a:r>
              <a:rPr lang="en" sz="2000" dirty="0" smtClean="0">
                <a:solidFill>
                  <a:schemeClr val="accent6">
                    <a:lumMod val="75000"/>
                  </a:schemeClr>
                </a:solidFill>
              </a:rPr>
              <a:t>polyangiitis. </a:t>
            </a:r>
            <a:endParaRPr lang="sr-Latn-RS" sz="2000" dirty="0" smtClean="0">
              <a:solidFill>
                <a:schemeClr val="accent6">
                  <a:lumMod val="75000"/>
                </a:schemeClr>
              </a:solidFill>
            </a:endParaRPr>
          </a:p>
          <a:p>
            <a:r>
              <a:rPr lang="en" sz="2000" dirty="0" smtClean="0">
                <a:solidFill>
                  <a:schemeClr val="accent6">
                    <a:lumMod val="75000"/>
                  </a:schemeClr>
                </a:solidFill>
              </a:rPr>
              <a:t>A </a:t>
            </a:r>
            <a:r>
              <a:rPr lang="en" sz="2000" dirty="0">
                <a:solidFill>
                  <a:schemeClr val="accent6">
                    <a:lumMod val="75000"/>
                  </a:schemeClr>
                </a:solidFill>
              </a:rPr>
              <a:t>rare cause of hemoptysis in women is </a:t>
            </a:r>
            <a:r>
              <a:rPr lang="en" sz="2000" dirty="0" smtClean="0">
                <a:solidFill>
                  <a:schemeClr val="accent6">
                    <a:lumMod val="75000"/>
                  </a:schemeClr>
                </a:solidFill>
              </a:rPr>
              <a:t>endometriosis, </a:t>
            </a:r>
            <a:r>
              <a:rPr lang="en" sz="2000" dirty="0">
                <a:solidFill>
                  <a:schemeClr val="accent6">
                    <a:lumMod val="75000"/>
                  </a:schemeClr>
                </a:solidFill>
              </a:rPr>
              <a:t>which leads to intermittent hemoptysis coinciding with menstrual periods in 7% of women with thoracic </a:t>
            </a:r>
            <a:r>
              <a:rPr lang="sr-Latn-RS" sz="2000" dirty="0" smtClean="0">
                <a:solidFill>
                  <a:schemeClr val="accent6">
                    <a:lumMod val="75000"/>
                  </a:schemeClr>
                </a:solidFill>
              </a:rPr>
              <a:t>e</a:t>
            </a:r>
            <a:r>
              <a:rPr lang="en" sz="2000" dirty="0" smtClean="0">
                <a:solidFill>
                  <a:schemeClr val="accent6">
                    <a:lumMod val="75000"/>
                  </a:schemeClr>
                </a:solidFill>
              </a:rPr>
              <a:t>ndometriosis </a:t>
            </a:r>
            <a:r>
              <a:rPr lang="en" sz="2000" dirty="0">
                <a:solidFill>
                  <a:schemeClr val="accent6">
                    <a:lumMod val="75000"/>
                  </a:schemeClr>
                </a:solidFill>
              </a:rPr>
              <a:t>syndrome. </a:t>
            </a:r>
            <a:endParaRPr lang="sr-Latn-RS" sz="2000" baseline="30000" dirty="0">
              <a:solidFill>
                <a:schemeClr val="accent6">
                  <a:lumMod val="75000"/>
                </a:schemeClr>
              </a:solidFill>
            </a:endParaRPr>
          </a:p>
          <a:p>
            <a:r>
              <a:rPr lang="en" sz="2000" b="1" dirty="0" smtClean="0">
                <a:solidFill>
                  <a:schemeClr val="accent6">
                    <a:lumMod val="75000"/>
                  </a:schemeClr>
                </a:solidFill>
              </a:rPr>
              <a:t>Hemoptysis </a:t>
            </a:r>
            <a:r>
              <a:rPr lang="en" sz="2000" b="1" dirty="0">
                <a:solidFill>
                  <a:schemeClr val="accent6">
                    <a:lumMod val="75000"/>
                  </a:schemeClr>
                </a:solidFill>
              </a:rPr>
              <a:t>may be exacerbated or even caused by overtreatment with anticoagulant </a:t>
            </a:r>
            <a:r>
              <a:rPr lang="en" sz="2000" b="1" dirty="0" smtClean="0">
                <a:solidFill>
                  <a:schemeClr val="accent6">
                    <a:lumMod val="75000"/>
                  </a:schemeClr>
                </a:solidFill>
              </a:rPr>
              <a:t>drugs </a:t>
            </a:r>
            <a:r>
              <a:rPr lang="en" sz="2000" b="1" dirty="0">
                <a:solidFill>
                  <a:schemeClr val="accent6">
                    <a:lumMod val="75000"/>
                  </a:schemeClr>
                </a:solidFill>
              </a:rPr>
              <a:t>such as </a:t>
            </a:r>
            <a:r>
              <a:rPr lang="en" sz="2000" b="1" dirty="0" smtClean="0">
                <a:solidFill>
                  <a:schemeClr val="accent6">
                    <a:lumMod val="75000"/>
                  </a:schemeClr>
                </a:solidFill>
              </a:rPr>
              <a:t>warfarin.</a:t>
            </a:r>
            <a:endParaRPr lang="sr-Latn-RS" sz="2000" b="1" dirty="0">
              <a:solidFill>
                <a:schemeClr val="accent6">
                  <a:lumMod val="75000"/>
                </a:schemeClr>
              </a:solidFill>
            </a:endParaRPr>
          </a:p>
        </p:txBody>
      </p:sp>
      <p:sp>
        <p:nvSpPr>
          <p:cNvPr id="3" name="Rectangle 2"/>
          <p:cNvSpPr/>
          <p:nvPr/>
        </p:nvSpPr>
        <p:spPr>
          <a:xfrm>
            <a:off x="1620853" y="239729"/>
            <a:ext cx="6096000" cy="646331"/>
          </a:xfrm>
          <a:prstGeom prst="rect">
            <a:avLst/>
          </a:prstGeom>
        </p:spPr>
        <p:txBody>
          <a:bodyPr>
            <a:spAutoFit/>
          </a:bodyPr>
          <a:lstStyle/>
          <a:p>
            <a:r>
              <a:rPr lang="en" sz="3600" b="1" dirty="0" smtClean="0">
                <a:solidFill>
                  <a:srgbClr val="202122"/>
                </a:solidFill>
              </a:rPr>
              <a:t>Hemoptysis</a:t>
            </a:r>
            <a:r>
              <a:rPr lang="sr-Latn-RS" sz="3600" b="1" dirty="0" smtClean="0">
                <a:solidFill>
                  <a:srgbClr val="202122"/>
                </a:solidFill>
              </a:rPr>
              <a:t> - Causes</a:t>
            </a:r>
            <a:endParaRPr lang="sr-Cyrl-RS" sz="3600" dirty="0"/>
          </a:p>
        </p:txBody>
      </p:sp>
    </p:spTree>
    <p:extLst>
      <p:ext uri="{BB962C8B-B14F-4D97-AF65-F5344CB8AC3E}">
        <p14:creationId xmlns:p14="http://schemas.microsoft.com/office/powerpoint/2010/main" val="391545464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893749" y="886060"/>
            <a:ext cx="5446520" cy="4708981"/>
          </a:xfrm>
          <a:prstGeom prst="rect">
            <a:avLst/>
          </a:prstGeom>
        </p:spPr>
        <p:txBody>
          <a:bodyPr wrap="square">
            <a:spAutoFit/>
          </a:bodyPr>
          <a:lstStyle/>
          <a:p>
            <a:r>
              <a:rPr lang="en" sz="2000" dirty="0" smtClean="0">
                <a:solidFill>
                  <a:schemeClr val="accent6">
                    <a:lumMod val="75000"/>
                  </a:schemeClr>
                </a:solidFill>
              </a:rPr>
              <a:t>Blood-laced </a:t>
            </a:r>
            <a:r>
              <a:rPr lang="en" sz="2000" dirty="0">
                <a:solidFill>
                  <a:schemeClr val="accent6">
                    <a:lumMod val="75000"/>
                  </a:schemeClr>
                </a:solidFill>
              </a:rPr>
              <a:t>mucus from the sinus or nose area can sometimes be misidentified as symptomatic of </a:t>
            </a:r>
            <a:r>
              <a:rPr lang="en" sz="2000" dirty="0" smtClean="0">
                <a:solidFill>
                  <a:schemeClr val="accent6">
                    <a:lumMod val="75000"/>
                  </a:schemeClr>
                </a:solidFill>
              </a:rPr>
              <a:t>hemoptysis</a:t>
            </a:r>
            <a:r>
              <a:rPr lang="sr-Latn-RS" sz="2000" dirty="0" smtClean="0">
                <a:solidFill>
                  <a:schemeClr val="accent6">
                    <a:lumMod val="75000"/>
                  </a:schemeClr>
                </a:solidFill>
              </a:rPr>
              <a:t>.</a:t>
            </a:r>
          </a:p>
          <a:p>
            <a:r>
              <a:rPr lang="en" sz="2000" dirty="0" smtClean="0">
                <a:solidFill>
                  <a:schemeClr val="accent6">
                    <a:lumMod val="75000"/>
                  </a:schemeClr>
                </a:solidFill>
              </a:rPr>
              <a:t>Extensive </a:t>
            </a:r>
            <a:r>
              <a:rPr lang="en" sz="2000" dirty="0">
                <a:solidFill>
                  <a:schemeClr val="accent6">
                    <a:lumMod val="75000"/>
                  </a:schemeClr>
                </a:solidFill>
              </a:rPr>
              <a:t>non-respiratory injury can also cause one to cough up blood. Cardiac causes like congestive heart failure and mitral stenosis should be ruled out. </a:t>
            </a:r>
            <a:endParaRPr lang="sr-Latn-RS" sz="2000" dirty="0" smtClean="0">
              <a:solidFill>
                <a:schemeClr val="accent6">
                  <a:lumMod val="75000"/>
                </a:schemeClr>
              </a:solidFill>
            </a:endParaRPr>
          </a:p>
          <a:p>
            <a:endParaRPr lang="sr-Latn-RS" sz="2000" dirty="0" smtClean="0">
              <a:solidFill>
                <a:schemeClr val="accent6">
                  <a:lumMod val="75000"/>
                </a:schemeClr>
              </a:solidFill>
            </a:endParaRPr>
          </a:p>
          <a:p>
            <a:r>
              <a:rPr lang="en" sz="2000" dirty="0" smtClean="0">
                <a:solidFill>
                  <a:schemeClr val="accent6">
                    <a:lumMod val="75000"/>
                  </a:schemeClr>
                </a:solidFill>
              </a:rPr>
              <a:t>The </a:t>
            </a:r>
            <a:r>
              <a:rPr lang="en" sz="2000" dirty="0">
                <a:solidFill>
                  <a:schemeClr val="accent6">
                    <a:lumMod val="75000"/>
                  </a:schemeClr>
                </a:solidFill>
              </a:rPr>
              <a:t>origin of blood can be identified by observing its </a:t>
            </a:r>
            <a:r>
              <a:rPr lang="en" sz="2000" dirty="0" smtClean="0">
                <a:solidFill>
                  <a:schemeClr val="accent6">
                    <a:lumMod val="75000"/>
                  </a:schemeClr>
                </a:solidFill>
              </a:rPr>
              <a:t>color</a:t>
            </a:r>
            <a:r>
              <a:rPr lang="sr-Latn-RS" sz="2000" dirty="0" smtClean="0">
                <a:solidFill>
                  <a:schemeClr val="accent6">
                    <a:lumMod val="75000"/>
                  </a:schemeClr>
                </a:solidFill>
              </a:rPr>
              <a:t>:</a:t>
            </a:r>
            <a:r>
              <a:rPr lang="en" sz="2000" dirty="0" smtClean="0">
                <a:solidFill>
                  <a:schemeClr val="accent6">
                    <a:lumMod val="75000"/>
                  </a:schemeClr>
                </a:solidFill>
              </a:rPr>
              <a:t> </a:t>
            </a:r>
            <a:r>
              <a:rPr lang="sr-Latn-RS" sz="2000" b="1" dirty="0" smtClean="0">
                <a:solidFill>
                  <a:schemeClr val="accent6">
                    <a:lumMod val="75000"/>
                  </a:schemeClr>
                </a:solidFill>
              </a:rPr>
              <a:t>b</a:t>
            </a:r>
            <a:r>
              <a:rPr lang="en" sz="2000" b="1" dirty="0" smtClean="0">
                <a:solidFill>
                  <a:schemeClr val="accent6">
                    <a:lumMod val="75000"/>
                  </a:schemeClr>
                </a:solidFill>
              </a:rPr>
              <a:t>right-red</a:t>
            </a:r>
            <a:r>
              <a:rPr lang="en" sz="2000" b="1" dirty="0">
                <a:solidFill>
                  <a:schemeClr val="accent6">
                    <a:lumMod val="75000"/>
                  </a:schemeClr>
                </a:solidFill>
              </a:rPr>
              <a:t>, foamy blood comes from the respiratory tract, whereas dark-red, coffee-colored blood comes from the gastrointestinal </a:t>
            </a:r>
            <a:r>
              <a:rPr lang="en" sz="2000" b="1" dirty="0" smtClean="0">
                <a:solidFill>
                  <a:schemeClr val="accent6">
                    <a:lumMod val="75000"/>
                  </a:schemeClr>
                </a:solidFill>
              </a:rPr>
              <a:t>tract</a:t>
            </a:r>
            <a:r>
              <a:rPr lang="en" sz="2000" dirty="0" smtClean="0">
                <a:solidFill>
                  <a:schemeClr val="accent6">
                    <a:lumMod val="75000"/>
                  </a:schemeClr>
                </a:solidFill>
              </a:rPr>
              <a:t>. </a:t>
            </a:r>
            <a:endParaRPr lang="sr-Latn-RS" sz="2000" dirty="0" smtClean="0">
              <a:solidFill>
                <a:schemeClr val="accent6">
                  <a:lumMod val="75000"/>
                </a:schemeClr>
              </a:solidFill>
            </a:endParaRPr>
          </a:p>
          <a:p>
            <a:r>
              <a:rPr lang="en" sz="2000" dirty="0" smtClean="0">
                <a:solidFill>
                  <a:schemeClr val="accent6">
                    <a:lumMod val="75000"/>
                  </a:schemeClr>
                </a:solidFill>
              </a:rPr>
              <a:t>Sometimes </a:t>
            </a:r>
            <a:r>
              <a:rPr lang="en" sz="2000" dirty="0">
                <a:solidFill>
                  <a:schemeClr val="accent6">
                    <a:lumMod val="75000"/>
                  </a:schemeClr>
                </a:solidFill>
              </a:rPr>
              <a:t>hemoptysis may be rust-colored</a:t>
            </a:r>
            <a:r>
              <a:rPr lang="en" sz="2000" dirty="0" smtClean="0">
                <a:solidFill>
                  <a:schemeClr val="accent6">
                    <a:lumMod val="75000"/>
                  </a:schemeClr>
                </a:solidFill>
              </a:rPr>
              <a:t>.</a:t>
            </a:r>
            <a:endParaRPr lang="sr-Latn-RS" sz="2000" dirty="0">
              <a:solidFill>
                <a:schemeClr val="accent6">
                  <a:lumMod val="75000"/>
                </a:schemeClr>
              </a:solidFill>
            </a:endParaRPr>
          </a:p>
        </p:txBody>
      </p:sp>
      <p:sp>
        <p:nvSpPr>
          <p:cNvPr id="3" name="Rectangle 2"/>
          <p:cNvSpPr/>
          <p:nvPr/>
        </p:nvSpPr>
        <p:spPr>
          <a:xfrm>
            <a:off x="1620853" y="239729"/>
            <a:ext cx="6096000" cy="646331"/>
          </a:xfrm>
          <a:prstGeom prst="rect">
            <a:avLst/>
          </a:prstGeom>
        </p:spPr>
        <p:txBody>
          <a:bodyPr>
            <a:spAutoFit/>
          </a:bodyPr>
          <a:lstStyle/>
          <a:p>
            <a:r>
              <a:rPr lang="en" sz="3600" b="1" dirty="0" smtClean="0">
                <a:solidFill>
                  <a:srgbClr val="202122"/>
                </a:solidFill>
              </a:rPr>
              <a:t>Hemoptysis</a:t>
            </a:r>
            <a:r>
              <a:rPr lang="sr-Latn-RS" sz="3600" b="1" dirty="0" smtClean="0">
                <a:solidFill>
                  <a:srgbClr val="202122"/>
                </a:solidFill>
              </a:rPr>
              <a:t> - Causes</a:t>
            </a:r>
            <a:endParaRPr lang="sr-Cyrl-RS" sz="3600" dirty="0"/>
          </a:p>
        </p:txBody>
      </p:sp>
      <p:pic>
        <p:nvPicPr>
          <p:cNvPr id="4" name="Picture 2" descr="The Causes of Haemoptysi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9393" y="886060"/>
            <a:ext cx="3948621" cy="59199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5506415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606608" y="461473"/>
            <a:ext cx="5349669" cy="646331"/>
          </a:xfrm>
          <a:prstGeom prst="rect">
            <a:avLst/>
          </a:prstGeom>
        </p:spPr>
        <p:txBody>
          <a:bodyPr wrap="square">
            <a:spAutoFit/>
          </a:bodyPr>
          <a:lstStyle/>
          <a:p>
            <a:r>
              <a:rPr lang="en" sz="3600" b="1" dirty="0" smtClean="0">
                <a:solidFill>
                  <a:srgbClr val="202122"/>
                </a:solidFill>
              </a:rPr>
              <a:t>Hemoptysis</a:t>
            </a:r>
            <a:r>
              <a:rPr lang="sr-Latn-RS" sz="3600" b="1" dirty="0" smtClean="0">
                <a:solidFill>
                  <a:srgbClr val="202122"/>
                </a:solidFill>
              </a:rPr>
              <a:t> - Causes</a:t>
            </a:r>
            <a:endParaRPr lang="sr-Cyrl-RS" sz="3600" dirty="0"/>
          </a:p>
        </p:txBody>
      </p:sp>
      <p:sp>
        <p:nvSpPr>
          <p:cNvPr id="5" name="Content Placeholder 4"/>
          <p:cNvSpPr>
            <a:spLocks noGrp="1"/>
          </p:cNvSpPr>
          <p:nvPr>
            <p:ph sz="half" idx="1"/>
          </p:nvPr>
        </p:nvSpPr>
        <p:spPr>
          <a:xfrm>
            <a:off x="1452621" y="1655035"/>
            <a:ext cx="4313864" cy="4549211"/>
          </a:xfrm>
        </p:spPr>
        <p:txBody>
          <a:bodyPr>
            <a:normAutofit fontScale="47500" lnSpcReduction="20000"/>
          </a:bodyPr>
          <a:lstStyle/>
          <a:p>
            <a:pPr>
              <a:buFont typeface="Arial" panose="020B0604020202020204" pitchFamily="34" charset="0"/>
              <a:buChar char="•"/>
            </a:pPr>
            <a:r>
              <a:rPr lang="en" sz="2900" b="1" dirty="0">
                <a:solidFill>
                  <a:schemeClr val="accent6">
                    <a:lumMod val="75000"/>
                  </a:schemeClr>
                </a:solidFill>
              </a:rPr>
              <a:t>Lung cancer, including both non-small cell lung carcinoma and small cell lung carcinoma.</a:t>
            </a:r>
            <a:endParaRPr lang="sr-Latn-RS" sz="2900" b="1" dirty="0">
              <a:solidFill>
                <a:schemeClr val="accent6">
                  <a:lumMod val="75000"/>
                </a:schemeClr>
              </a:solidFill>
            </a:endParaRPr>
          </a:p>
          <a:p>
            <a:pPr>
              <a:buFont typeface="Arial" panose="020B0604020202020204" pitchFamily="34" charset="0"/>
              <a:buChar char="•"/>
            </a:pPr>
            <a:r>
              <a:rPr lang="en" sz="2900" b="1" dirty="0">
                <a:solidFill>
                  <a:schemeClr val="accent6">
                    <a:lumMod val="75000"/>
                  </a:schemeClr>
                </a:solidFill>
              </a:rPr>
              <a:t>Sarcoidosis</a:t>
            </a:r>
            <a:endParaRPr lang="sr-Latn-RS" sz="2900" b="1" dirty="0">
              <a:solidFill>
                <a:schemeClr val="accent6">
                  <a:lumMod val="75000"/>
                </a:schemeClr>
              </a:solidFill>
            </a:endParaRPr>
          </a:p>
          <a:p>
            <a:pPr>
              <a:buFont typeface="Arial" panose="020B0604020202020204" pitchFamily="34" charset="0"/>
              <a:buChar char="•"/>
            </a:pPr>
            <a:r>
              <a:rPr lang="en" sz="2900" b="1" dirty="0">
                <a:solidFill>
                  <a:schemeClr val="accent6">
                    <a:lumMod val="75000"/>
                  </a:schemeClr>
                </a:solidFill>
              </a:rPr>
              <a:t>Aspergilloma</a:t>
            </a:r>
            <a:endParaRPr lang="sr-Latn-RS" sz="2900" b="1" dirty="0">
              <a:solidFill>
                <a:schemeClr val="accent6">
                  <a:lumMod val="75000"/>
                </a:schemeClr>
              </a:solidFill>
            </a:endParaRPr>
          </a:p>
          <a:p>
            <a:pPr>
              <a:buFont typeface="Arial" panose="020B0604020202020204" pitchFamily="34" charset="0"/>
              <a:buChar char="•"/>
            </a:pPr>
            <a:r>
              <a:rPr lang="en" sz="2900" b="1" dirty="0">
                <a:solidFill>
                  <a:schemeClr val="accent6">
                    <a:lumMod val="75000"/>
                  </a:schemeClr>
                </a:solidFill>
              </a:rPr>
              <a:t>Tuberculosis</a:t>
            </a:r>
            <a:endParaRPr lang="sr-Latn-RS" sz="2900" b="1" dirty="0">
              <a:solidFill>
                <a:schemeClr val="accent6">
                  <a:lumMod val="75000"/>
                </a:schemeClr>
              </a:solidFill>
            </a:endParaRPr>
          </a:p>
          <a:p>
            <a:pPr>
              <a:buFont typeface="Arial" panose="020B0604020202020204" pitchFamily="34" charset="0"/>
              <a:buChar char="•"/>
            </a:pPr>
            <a:r>
              <a:rPr lang="en" sz="2900" b="1" dirty="0">
                <a:solidFill>
                  <a:schemeClr val="accent6">
                    <a:lumMod val="75000"/>
                  </a:schemeClr>
                </a:solidFill>
              </a:rPr>
              <a:t>Histoplasmosis</a:t>
            </a:r>
            <a:endParaRPr lang="sr-Latn-RS" sz="2900" b="1" dirty="0">
              <a:solidFill>
                <a:schemeClr val="accent6">
                  <a:lumMod val="75000"/>
                </a:schemeClr>
              </a:solidFill>
            </a:endParaRPr>
          </a:p>
          <a:p>
            <a:pPr>
              <a:buFont typeface="Arial" panose="020B0604020202020204" pitchFamily="34" charset="0"/>
              <a:buChar char="•"/>
            </a:pPr>
            <a:r>
              <a:rPr lang="en" sz="2900" b="1" dirty="0">
                <a:solidFill>
                  <a:schemeClr val="accent6">
                    <a:lumMod val="75000"/>
                  </a:schemeClr>
                </a:solidFill>
              </a:rPr>
              <a:t>Pneumonia</a:t>
            </a:r>
            <a:endParaRPr lang="sr-Latn-RS" sz="2900" b="1" dirty="0">
              <a:solidFill>
                <a:schemeClr val="accent6">
                  <a:lumMod val="75000"/>
                </a:schemeClr>
              </a:solidFill>
            </a:endParaRPr>
          </a:p>
          <a:p>
            <a:pPr>
              <a:buFont typeface="Arial" panose="020B0604020202020204" pitchFamily="34" charset="0"/>
              <a:buChar char="•"/>
            </a:pPr>
            <a:r>
              <a:rPr lang="en" sz="2900" b="1" dirty="0">
                <a:solidFill>
                  <a:schemeClr val="accent6">
                    <a:lumMod val="75000"/>
                  </a:schemeClr>
                </a:solidFill>
              </a:rPr>
              <a:t>Pulmonary edema</a:t>
            </a:r>
            <a:endParaRPr lang="sr-Latn-RS" sz="2900" b="1" dirty="0">
              <a:solidFill>
                <a:schemeClr val="accent6">
                  <a:lumMod val="75000"/>
                </a:schemeClr>
              </a:solidFill>
            </a:endParaRPr>
          </a:p>
          <a:p>
            <a:pPr>
              <a:buFont typeface="Arial" panose="020B0604020202020204" pitchFamily="34" charset="0"/>
              <a:buChar char="•"/>
            </a:pPr>
            <a:r>
              <a:rPr lang="en" sz="2900" b="1" dirty="0">
                <a:solidFill>
                  <a:schemeClr val="accent6">
                    <a:lumMod val="75000"/>
                  </a:schemeClr>
                </a:solidFill>
              </a:rPr>
              <a:t>Endometriosis</a:t>
            </a:r>
            <a:r>
              <a:rPr lang="sr-Latn-RS" sz="2900" b="1" dirty="0">
                <a:solidFill>
                  <a:schemeClr val="accent6">
                    <a:lumMod val="75000"/>
                  </a:schemeClr>
                </a:solidFill>
              </a:rPr>
              <a:t> </a:t>
            </a:r>
            <a:r>
              <a:rPr lang="en" sz="2900" b="1" dirty="0">
                <a:solidFill>
                  <a:schemeClr val="accent6">
                    <a:lumMod val="75000"/>
                  </a:schemeClr>
                </a:solidFill>
              </a:rPr>
              <a:t>and thoracic endometriosis syndrome</a:t>
            </a:r>
            <a:endParaRPr lang="sr-Latn-RS" sz="2900" b="1" dirty="0">
              <a:solidFill>
                <a:schemeClr val="accent6">
                  <a:lumMod val="75000"/>
                </a:schemeClr>
              </a:solidFill>
            </a:endParaRPr>
          </a:p>
          <a:p>
            <a:pPr>
              <a:buFont typeface="Arial" panose="020B0604020202020204" pitchFamily="34" charset="0"/>
              <a:buChar char="•"/>
            </a:pPr>
            <a:r>
              <a:rPr lang="en" sz="2900" b="1" dirty="0">
                <a:solidFill>
                  <a:schemeClr val="accent6">
                    <a:lumMod val="75000"/>
                  </a:schemeClr>
                </a:solidFill>
              </a:rPr>
              <a:t>Foreign body aspiration and aspiration pneumoni</a:t>
            </a:r>
            <a:r>
              <a:rPr lang="sr-Latn-RS" sz="2900" b="1" dirty="0">
                <a:solidFill>
                  <a:schemeClr val="accent6">
                    <a:lumMod val="75000"/>
                  </a:schemeClr>
                </a:solidFill>
              </a:rPr>
              <a:t>a</a:t>
            </a:r>
          </a:p>
          <a:p>
            <a:pPr>
              <a:buFont typeface="Arial" panose="020B0604020202020204" pitchFamily="34" charset="0"/>
              <a:buChar char="•"/>
            </a:pPr>
            <a:r>
              <a:rPr lang="en" sz="2900" b="1" dirty="0">
                <a:solidFill>
                  <a:schemeClr val="accent6">
                    <a:lumMod val="75000"/>
                  </a:schemeClr>
                </a:solidFill>
              </a:rPr>
              <a:t>Goodpasture's syndrome</a:t>
            </a:r>
            <a:endParaRPr lang="sr-Latn-RS" sz="2900" b="1" dirty="0">
              <a:solidFill>
                <a:schemeClr val="accent6">
                  <a:lumMod val="75000"/>
                </a:schemeClr>
              </a:solidFill>
            </a:endParaRPr>
          </a:p>
          <a:p>
            <a:pPr>
              <a:buFont typeface="Arial" panose="020B0604020202020204" pitchFamily="34" charset="0"/>
              <a:buChar char="•"/>
            </a:pPr>
            <a:r>
              <a:rPr lang="en" sz="2900" b="1" dirty="0">
                <a:solidFill>
                  <a:schemeClr val="accent6">
                    <a:lumMod val="75000"/>
                  </a:schemeClr>
                </a:solidFill>
              </a:rPr>
              <a:t>Microscopic polyangiitis</a:t>
            </a:r>
            <a:endParaRPr lang="sr-Latn-RS" sz="2900" b="1" dirty="0">
              <a:solidFill>
                <a:schemeClr val="accent6">
                  <a:lumMod val="75000"/>
                </a:schemeClr>
              </a:solidFill>
            </a:endParaRPr>
          </a:p>
          <a:p>
            <a:pPr>
              <a:buFont typeface="Arial" panose="020B0604020202020204" pitchFamily="34" charset="0"/>
              <a:buChar char="•"/>
            </a:pPr>
            <a:r>
              <a:rPr lang="en" sz="2900" b="1" dirty="0">
                <a:solidFill>
                  <a:schemeClr val="accent6">
                    <a:lumMod val="75000"/>
                  </a:schemeClr>
                </a:solidFill>
              </a:rPr>
              <a:t>Granulomatosis with polyangiitis</a:t>
            </a:r>
            <a:endParaRPr lang="sr-Latn-RS" sz="2900" b="1" dirty="0">
              <a:solidFill>
                <a:schemeClr val="accent6">
                  <a:lumMod val="75000"/>
                </a:schemeClr>
              </a:solidFill>
            </a:endParaRPr>
          </a:p>
          <a:p>
            <a:endParaRPr lang="sr-Cyrl-RS" dirty="0"/>
          </a:p>
        </p:txBody>
      </p:sp>
      <p:sp>
        <p:nvSpPr>
          <p:cNvPr id="6" name="Content Placeholder 5"/>
          <p:cNvSpPr>
            <a:spLocks noGrp="1"/>
          </p:cNvSpPr>
          <p:nvPr>
            <p:ph sz="half" idx="2"/>
          </p:nvPr>
        </p:nvSpPr>
        <p:spPr>
          <a:xfrm>
            <a:off x="6413080" y="1655036"/>
            <a:ext cx="4313864" cy="3777622"/>
          </a:xfrm>
        </p:spPr>
        <p:txBody>
          <a:bodyPr>
            <a:noAutofit/>
          </a:bodyPr>
          <a:lstStyle/>
          <a:p>
            <a:pPr>
              <a:buFont typeface="Arial" panose="020B0604020202020204" pitchFamily="34" charset="0"/>
              <a:buChar char="•"/>
            </a:pPr>
            <a:r>
              <a:rPr lang="en" sz="1400" b="1" dirty="0">
                <a:solidFill>
                  <a:schemeClr val="accent6">
                    <a:lumMod val="75000"/>
                  </a:schemeClr>
                </a:solidFill>
              </a:rPr>
              <a:t>Eosinophilic granulomatosis with polyangiitis</a:t>
            </a:r>
            <a:endParaRPr lang="sr-Latn-RS" sz="1400" b="1" dirty="0">
              <a:solidFill>
                <a:schemeClr val="accent6">
                  <a:lumMod val="75000"/>
                </a:schemeClr>
              </a:solidFill>
            </a:endParaRPr>
          </a:p>
          <a:p>
            <a:pPr>
              <a:buFont typeface="Arial" panose="020B0604020202020204" pitchFamily="34" charset="0"/>
              <a:buChar char="•"/>
            </a:pPr>
            <a:r>
              <a:rPr lang="en" sz="1400" b="1" dirty="0">
                <a:solidFill>
                  <a:schemeClr val="accent6">
                    <a:lumMod val="75000"/>
                  </a:schemeClr>
                </a:solidFill>
              </a:rPr>
              <a:t>Bronchitis</a:t>
            </a:r>
            <a:endParaRPr lang="sr-Latn-RS" sz="1400" b="1" dirty="0">
              <a:solidFill>
                <a:schemeClr val="accent6">
                  <a:lumMod val="75000"/>
                </a:schemeClr>
              </a:solidFill>
            </a:endParaRPr>
          </a:p>
          <a:p>
            <a:pPr>
              <a:buFont typeface="Arial" panose="020B0604020202020204" pitchFamily="34" charset="0"/>
              <a:buChar char="•"/>
            </a:pPr>
            <a:r>
              <a:rPr lang="en" sz="1400" b="1" dirty="0">
                <a:solidFill>
                  <a:schemeClr val="accent6">
                    <a:lumMod val="75000"/>
                  </a:schemeClr>
                </a:solidFill>
              </a:rPr>
              <a:t>Bronchiectasis</a:t>
            </a:r>
            <a:endParaRPr lang="sr-Latn-RS" sz="1400" b="1" dirty="0">
              <a:solidFill>
                <a:schemeClr val="accent6">
                  <a:lumMod val="75000"/>
                </a:schemeClr>
              </a:solidFill>
            </a:endParaRPr>
          </a:p>
          <a:p>
            <a:pPr>
              <a:buFont typeface="Arial" panose="020B0604020202020204" pitchFamily="34" charset="0"/>
              <a:buChar char="•"/>
            </a:pPr>
            <a:r>
              <a:rPr lang="en" sz="1400" b="1" dirty="0">
                <a:solidFill>
                  <a:schemeClr val="accent6">
                    <a:lumMod val="75000"/>
                  </a:schemeClr>
                </a:solidFill>
              </a:rPr>
              <a:t>Pulmonary embolism</a:t>
            </a:r>
            <a:endParaRPr lang="sr-Latn-RS" sz="1400" b="1" dirty="0">
              <a:solidFill>
                <a:schemeClr val="accent6">
                  <a:lumMod val="75000"/>
                </a:schemeClr>
              </a:solidFill>
            </a:endParaRPr>
          </a:p>
          <a:p>
            <a:pPr>
              <a:buFont typeface="Arial" panose="020B0604020202020204" pitchFamily="34" charset="0"/>
              <a:buChar char="•"/>
            </a:pPr>
            <a:r>
              <a:rPr lang="en" sz="1400" b="1" dirty="0">
                <a:solidFill>
                  <a:schemeClr val="accent6">
                    <a:lumMod val="75000"/>
                  </a:schemeClr>
                </a:solidFill>
              </a:rPr>
              <a:t>Anticoagulant us</a:t>
            </a:r>
            <a:r>
              <a:rPr lang="sr-Latn-RS" sz="1400" b="1" dirty="0">
                <a:solidFill>
                  <a:schemeClr val="accent6">
                    <a:lumMod val="75000"/>
                  </a:schemeClr>
                </a:solidFill>
              </a:rPr>
              <a:t>e</a:t>
            </a:r>
          </a:p>
          <a:p>
            <a:pPr>
              <a:buFont typeface="Arial" panose="020B0604020202020204" pitchFamily="34" charset="0"/>
              <a:buChar char="•"/>
            </a:pPr>
            <a:r>
              <a:rPr lang="en" sz="1400" b="1" dirty="0">
                <a:solidFill>
                  <a:schemeClr val="accent6">
                    <a:lumMod val="75000"/>
                  </a:schemeClr>
                </a:solidFill>
              </a:rPr>
              <a:t>Trauma</a:t>
            </a:r>
            <a:endParaRPr lang="sr-Latn-RS" sz="1400" b="1" dirty="0">
              <a:solidFill>
                <a:schemeClr val="accent6">
                  <a:lumMod val="75000"/>
                </a:schemeClr>
              </a:solidFill>
            </a:endParaRPr>
          </a:p>
          <a:p>
            <a:pPr>
              <a:buFont typeface="Arial" panose="020B0604020202020204" pitchFamily="34" charset="0"/>
              <a:buChar char="•"/>
            </a:pPr>
            <a:r>
              <a:rPr lang="en" sz="1400" b="1" dirty="0">
                <a:solidFill>
                  <a:schemeClr val="accent6">
                    <a:lumMod val="75000"/>
                  </a:schemeClr>
                </a:solidFill>
              </a:rPr>
              <a:t>Lung abscess</a:t>
            </a:r>
            <a:endParaRPr lang="sr-Latn-RS" sz="1400" b="1" dirty="0">
              <a:solidFill>
                <a:schemeClr val="accent6">
                  <a:lumMod val="75000"/>
                </a:schemeClr>
              </a:solidFill>
            </a:endParaRPr>
          </a:p>
          <a:p>
            <a:pPr>
              <a:buFont typeface="Arial" panose="020B0604020202020204" pitchFamily="34" charset="0"/>
              <a:buChar char="•"/>
            </a:pPr>
            <a:r>
              <a:rPr lang="en" sz="1400" b="1" dirty="0">
                <a:solidFill>
                  <a:schemeClr val="accent6">
                    <a:lumMod val="75000"/>
                  </a:schemeClr>
                </a:solidFill>
              </a:rPr>
              <a:t>Mitral stenosis</a:t>
            </a:r>
            <a:endParaRPr lang="sr-Latn-RS" sz="1400" b="1" dirty="0">
              <a:solidFill>
                <a:schemeClr val="accent6">
                  <a:lumMod val="75000"/>
                </a:schemeClr>
              </a:solidFill>
            </a:endParaRPr>
          </a:p>
          <a:p>
            <a:pPr>
              <a:buFont typeface="Arial" panose="020B0604020202020204" pitchFamily="34" charset="0"/>
              <a:buChar char="•"/>
            </a:pPr>
            <a:r>
              <a:rPr lang="en" sz="1400" b="1" dirty="0">
                <a:solidFill>
                  <a:schemeClr val="accent6">
                    <a:lumMod val="75000"/>
                  </a:schemeClr>
                </a:solidFill>
              </a:rPr>
              <a:t>Tropical pulmonary eosinophilia</a:t>
            </a:r>
            <a:endParaRPr lang="sr-Latn-RS" sz="1400" b="1" dirty="0">
              <a:solidFill>
                <a:schemeClr val="accent6">
                  <a:lumMod val="75000"/>
                </a:schemeClr>
              </a:solidFill>
            </a:endParaRPr>
          </a:p>
          <a:p>
            <a:pPr>
              <a:buFont typeface="Arial" panose="020B0604020202020204" pitchFamily="34" charset="0"/>
              <a:buChar char="•"/>
            </a:pPr>
            <a:r>
              <a:rPr lang="en" sz="1400" b="1" dirty="0">
                <a:solidFill>
                  <a:schemeClr val="accent6">
                    <a:lumMod val="75000"/>
                  </a:schemeClr>
                </a:solidFill>
              </a:rPr>
              <a:t>Bleeding disorders</a:t>
            </a:r>
            <a:endParaRPr lang="sr-Latn-RS" sz="1400" b="1" dirty="0">
              <a:solidFill>
                <a:schemeClr val="accent6">
                  <a:lumMod val="75000"/>
                </a:schemeClr>
              </a:solidFill>
            </a:endParaRPr>
          </a:p>
          <a:p>
            <a:pPr>
              <a:buFont typeface="Arial" panose="020B0604020202020204" pitchFamily="34" charset="0"/>
              <a:buChar char="•"/>
            </a:pPr>
            <a:r>
              <a:rPr lang="en" sz="1400" b="1" dirty="0">
                <a:solidFill>
                  <a:schemeClr val="accent6">
                    <a:lumMod val="75000"/>
                  </a:schemeClr>
                </a:solidFill>
              </a:rPr>
              <a:t>Hughes-Stovin syndrome and other variants of Behçet's disease</a:t>
            </a:r>
            <a:endParaRPr lang="sr-Latn-RS" sz="1400" b="1" dirty="0">
              <a:solidFill>
                <a:schemeClr val="accent6">
                  <a:lumMod val="75000"/>
                </a:schemeClr>
              </a:solidFill>
            </a:endParaRPr>
          </a:p>
          <a:p>
            <a:pPr>
              <a:buFont typeface="Arial" panose="020B0604020202020204" pitchFamily="34" charset="0"/>
              <a:buChar char="•"/>
            </a:pPr>
            <a:r>
              <a:rPr lang="en" sz="1400" b="1" dirty="0">
                <a:solidFill>
                  <a:schemeClr val="accent6">
                    <a:lumMod val="75000"/>
                  </a:schemeClr>
                </a:solidFill>
              </a:rPr>
              <a:t>Pulmonary arteriovenous malformations</a:t>
            </a:r>
            <a:endParaRPr lang="sr-Cyrl-RS" sz="1400" dirty="0"/>
          </a:p>
        </p:txBody>
      </p:sp>
    </p:spTree>
    <p:extLst>
      <p:ext uri="{BB962C8B-B14F-4D97-AF65-F5344CB8AC3E}">
        <p14:creationId xmlns:p14="http://schemas.microsoft.com/office/powerpoint/2010/main" val="5800282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37801" y="2467570"/>
            <a:ext cx="7864979" cy="2246769"/>
          </a:xfrm>
          <a:prstGeom prst="rect">
            <a:avLst/>
          </a:prstGeom>
        </p:spPr>
        <p:txBody>
          <a:bodyPr wrap="square">
            <a:spAutoFit/>
          </a:bodyPr>
          <a:lstStyle/>
          <a:p>
            <a:r>
              <a:rPr lang="en" sz="2000" dirty="0">
                <a:solidFill>
                  <a:schemeClr val="accent6">
                    <a:lumMod val="75000"/>
                  </a:schemeClr>
                </a:solidFill>
              </a:rPr>
              <a:t>Although there are reports that the fatality rate is as high as 80%, the mortality rate for hospitalized hemoptysis patients is </a:t>
            </a:r>
            <a:r>
              <a:rPr lang="en" sz="2000" b="1" dirty="0">
                <a:solidFill>
                  <a:schemeClr val="accent6">
                    <a:lumMod val="75000"/>
                  </a:schemeClr>
                </a:solidFill>
              </a:rPr>
              <a:t>9.4</a:t>
            </a:r>
            <a:r>
              <a:rPr lang="en" sz="2000" b="1" dirty="0" smtClean="0">
                <a:solidFill>
                  <a:schemeClr val="accent6">
                    <a:lumMod val="75000"/>
                  </a:schemeClr>
                </a:solidFill>
              </a:rPr>
              <a:t>%</a:t>
            </a:r>
            <a:r>
              <a:rPr lang="sr-Latn-RS" sz="2000" dirty="0" smtClean="0">
                <a:solidFill>
                  <a:schemeClr val="accent6">
                    <a:lumMod val="75000"/>
                  </a:schemeClr>
                </a:solidFill>
              </a:rPr>
              <a:t>.</a:t>
            </a:r>
          </a:p>
          <a:p>
            <a:endParaRPr lang="en-US" sz="2000" dirty="0">
              <a:solidFill>
                <a:schemeClr val="accent6">
                  <a:lumMod val="75000"/>
                </a:schemeClr>
              </a:solidFill>
            </a:endParaRPr>
          </a:p>
          <a:p>
            <a:r>
              <a:rPr lang="en" sz="2000" dirty="0">
                <a:solidFill>
                  <a:schemeClr val="accent6">
                    <a:lumMod val="75000"/>
                  </a:schemeClr>
                </a:solidFill>
              </a:rPr>
              <a:t>The general definition of massive hemoptysis is </a:t>
            </a:r>
            <a:r>
              <a:rPr lang="en" sz="2000" b="1" dirty="0">
                <a:solidFill>
                  <a:schemeClr val="accent6">
                    <a:lumMod val="75000"/>
                  </a:schemeClr>
                </a:solidFill>
              </a:rPr>
              <a:t>more than 200 ml within 24 hours</a:t>
            </a:r>
            <a:r>
              <a:rPr lang="en" sz="2000" dirty="0">
                <a:solidFill>
                  <a:schemeClr val="accent6">
                    <a:lumMod val="75000"/>
                  </a:schemeClr>
                </a:solidFill>
              </a:rPr>
              <a:t>, but there is a wide range in the literature (100-600 ml). </a:t>
            </a:r>
            <a:endParaRPr lang="en-US" sz="2000" b="0" i="0" dirty="0">
              <a:solidFill>
                <a:schemeClr val="accent6">
                  <a:lumMod val="75000"/>
                </a:schemeClr>
              </a:solidFill>
              <a:effectLst/>
            </a:endParaRPr>
          </a:p>
        </p:txBody>
      </p:sp>
    </p:spTree>
    <p:extLst>
      <p:ext uri="{BB962C8B-B14F-4D97-AF65-F5344CB8AC3E}">
        <p14:creationId xmlns:p14="http://schemas.microsoft.com/office/powerpoint/2010/main" val="354067714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962683" y="1320667"/>
            <a:ext cx="8070079" cy="5016758"/>
          </a:xfrm>
          <a:prstGeom prst="rect">
            <a:avLst/>
          </a:prstGeom>
        </p:spPr>
        <p:txBody>
          <a:bodyPr wrap="square">
            <a:spAutoFit/>
          </a:bodyPr>
          <a:lstStyle/>
          <a:p>
            <a:pPr marL="342900" indent="-342900">
              <a:buFont typeface="Arial" panose="020B0604020202020204" pitchFamily="34" charset="0"/>
              <a:buChar char="•"/>
            </a:pPr>
            <a:r>
              <a:rPr lang="en" sz="2000" dirty="0">
                <a:solidFill>
                  <a:schemeClr val="accent6">
                    <a:lumMod val="75000"/>
                  </a:schemeClr>
                </a:solidFill>
              </a:rPr>
              <a:t>Treatment depends on the underlying cause. </a:t>
            </a:r>
            <a:endParaRPr lang="sr-Latn-RS" sz="2000" dirty="0" smtClean="0">
              <a:solidFill>
                <a:schemeClr val="accent6">
                  <a:lumMod val="75000"/>
                </a:schemeClr>
              </a:solidFill>
            </a:endParaRPr>
          </a:p>
          <a:p>
            <a:pPr marL="342900" indent="-342900">
              <a:buFont typeface="Arial" panose="020B0604020202020204" pitchFamily="34" charset="0"/>
              <a:buChar char="•"/>
            </a:pPr>
            <a:r>
              <a:rPr lang="en" sz="2000" dirty="0" smtClean="0">
                <a:solidFill>
                  <a:schemeClr val="accent6">
                    <a:lumMod val="75000"/>
                  </a:schemeClr>
                </a:solidFill>
              </a:rPr>
              <a:t>Treatments </a:t>
            </a:r>
            <a:r>
              <a:rPr lang="en" sz="2000" dirty="0">
                <a:solidFill>
                  <a:schemeClr val="accent6">
                    <a:lumMod val="75000"/>
                  </a:schemeClr>
                </a:solidFill>
              </a:rPr>
              <a:t>include </a:t>
            </a:r>
            <a:r>
              <a:rPr lang="en" sz="2000" b="1" dirty="0">
                <a:solidFill>
                  <a:schemeClr val="accent6">
                    <a:lumMod val="75000"/>
                  </a:schemeClr>
                </a:solidFill>
              </a:rPr>
              <a:t>iced </a:t>
            </a:r>
            <a:r>
              <a:rPr lang="en" sz="2000" b="1" dirty="0" smtClean="0">
                <a:solidFill>
                  <a:schemeClr val="accent6">
                    <a:lumMod val="75000"/>
                  </a:schemeClr>
                </a:solidFill>
              </a:rPr>
              <a:t>saline</a:t>
            </a:r>
            <a:r>
              <a:rPr lang="en" sz="2000" dirty="0" smtClean="0">
                <a:solidFill>
                  <a:schemeClr val="accent6">
                    <a:lumMod val="75000"/>
                  </a:schemeClr>
                </a:solidFill>
              </a:rPr>
              <a:t>, </a:t>
            </a:r>
            <a:r>
              <a:rPr lang="en" sz="2000" dirty="0">
                <a:solidFill>
                  <a:schemeClr val="accent6">
                    <a:lumMod val="75000"/>
                  </a:schemeClr>
                </a:solidFill>
              </a:rPr>
              <a:t>and </a:t>
            </a:r>
            <a:r>
              <a:rPr lang="en" sz="2000" b="1" dirty="0">
                <a:solidFill>
                  <a:schemeClr val="accent6">
                    <a:lumMod val="75000"/>
                  </a:schemeClr>
                </a:solidFill>
              </a:rPr>
              <a:t>topical vasoconstrictors </a:t>
            </a:r>
            <a:r>
              <a:rPr lang="en" sz="2000" dirty="0">
                <a:solidFill>
                  <a:schemeClr val="accent6">
                    <a:lumMod val="75000"/>
                  </a:schemeClr>
                </a:solidFill>
              </a:rPr>
              <a:t>such as adrenaline or </a:t>
            </a:r>
            <a:r>
              <a:rPr lang="en" sz="2000" dirty="0" smtClean="0">
                <a:solidFill>
                  <a:schemeClr val="accent6">
                    <a:lumMod val="75000"/>
                  </a:schemeClr>
                </a:solidFill>
              </a:rPr>
              <a:t>vasopressin. </a:t>
            </a:r>
            <a:endParaRPr lang="sr-Latn-RS" sz="2000" dirty="0" smtClean="0">
              <a:solidFill>
                <a:schemeClr val="accent6">
                  <a:lumMod val="75000"/>
                </a:schemeClr>
              </a:solidFill>
            </a:endParaRPr>
          </a:p>
          <a:p>
            <a:pPr marL="342900" indent="-342900">
              <a:buFont typeface="Arial" panose="020B0604020202020204" pitchFamily="34" charset="0"/>
              <a:buChar char="•"/>
            </a:pPr>
            <a:r>
              <a:rPr lang="en" sz="2000" b="1" dirty="0" smtClean="0">
                <a:solidFill>
                  <a:schemeClr val="accent6">
                    <a:lumMod val="75000"/>
                  </a:schemeClr>
                </a:solidFill>
              </a:rPr>
              <a:t>Tranexamic </a:t>
            </a:r>
            <a:r>
              <a:rPr lang="en" sz="2000" b="1" dirty="0">
                <a:solidFill>
                  <a:schemeClr val="accent6">
                    <a:lumMod val="75000"/>
                  </a:schemeClr>
                </a:solidFill>
              </a:rPr>
              <a:t>acid </a:t>
            </a:r>
            <a:r>
              <a:rPr lang="sr-Latn-RS" sz="2000" dirty="0">
                <a:solidFill>
                  <a:schemeClr val="accent6">
                    <a:lumMod val="75000"/>
                  </a:schemeClr>
                </a:solidFill>
              </a:rPr>
              <a:t>h</a:t>
            </a:r>
            <a:r>
              <a:rPr lang="en" sz="2000" dirty="0" smtClean="0">
                <a:solidFill>
                  <a:schemeClr val="accent6">
                    <a:lumMod val="75000"/>
                  </a:schemeClr>
                </a:solidFill>
              </a:rPr>
              <a:t>as </a:t>
            </a:r>
            <a:r>
              <a:rPr lang="sr-Latn-RS" sz="2000" dirty="0" smtClean="0">
                <a:solidFill>
                  <a:schemeClr val="accent6">
                    <a:lumMod val="75000"/>
                  </a:schemeClr>
                </a:solidFill>
              </a:rPr>
              <a:t>proven </a:t>
            </a:r>
            <a:r>
              <a:rPr lang="en" sz="2000" dirty="0" smtClean="0">
                <a:solidFill>
                  <a:schemeClr val="accent6">
                    <a:lumMod val="75000"/>
                  </a:schemeClr>
                </a:solidFill>
              </a:rPr>
              <a:t>to </a:t>
            </a:r>
            <a:r>
              <a:rPr lang="en" sz="2000" dirty="0">
                <a:solidFill>
                  <a:schemeClr val="accent6">
                    <a:lumMod val="75000"/>
                  </a:schemeClr>
                </a:solidFill>
              </a:rPr>
              <a:t>improve in-hospital mortality. </a:t>
            </a:r>
            <a:endParaRPr lang="sr-Latn-RS" sz="2000" dirty="0" smtClean="0">
              <a:solidFill>
                <a:schemeClr val="accent6">
                  <a:lumMod val="75000"/>
                </a:schemeClr>
              </a:solidFill>
            </a:endParaRPr>
          </a:p>
          <a:p>
            <a:pPr marL="342900" indent="-342900">
              <a:buFont typeface="Arial" panose="020B0604020202020204" pitchFamily="34" charset="0"/>
              <a:buChar char="•"/>
            </a:pPr>
            <a:r>
              <a:rPr lang="en" sz="2000" dirty="0" smtClean="0">
                <a:solidFill>
                  <a:schemeClr val="accent6">
                    <a:lumMod val="75000"/>
                  </a:schemeClr>
                </a:solidFill>
              </a:rPr>
              <a:t>Selective </a:t>
            </a:r>
            <a:r>
              <a:rPr lang="en" sz="2000" b="1" dirty="0">
                <a:solidFill>
                  <a:schemeClr val="accent6">
                    <a:lumMod val="75000"/>
                  </a:schemeClr>
                </a:solidFill>
              </a:rPr>
              <a:t>bronchial intubation </a:t>
            </a:r>
            <a:r>
              <a:rPr lang="en" sz="2000" dirty="0">
                <a:solidFill>
                  <a:schemeClr val="accent6">
                    <a:lumMod val="75000"/>
                  </a:schemeClr>
                </a:solidFill>
              </a:rPr>
              <a:t>can be used to collapse the lung that is bleeding. Also, </a:t>
            </a:r>
            <a:r>
              <a:rPr lang="en" sz="2000" b="1" dirty="0">
                <a:solidFill>
                  <a:schemeClr val="accent6">
                    <a:lumMod val="75000"/>
                  </a:schemeClr>
                </a:solidFill>
              </a:rPr>
              <a:t>endobronchial tamponade </a:t>
            </a:r>
            <a:r>
              <a:rPr lang="en" sz="2000" dirty="0">
                <a:solidFill>
                  <a:schemeClr val="accent6">
                    <a:lumMod val="75000"/>
                  </a:schemeClr>
                </a:solidFill>
              </a:rPr>
              <a:t>can be used. </a:t>
            </a:r>
            <a:endParaRPr lang="sr-Latn-RS" sz="2000" dirty="0" smtClean="0">
              <a:solidFill>
                <a:schemeClr val="accent6">
                  <a:lumMod val="75000"/>
                </a:schemeClr>
              </a:solidFill>
            </a:endParaRPr>
          </a:p>
          <a:p>
            <a:pPr marL="342900" indent="-342900">
              <a:buFont typeface="Arial" panose="020B0604020202020204" pitchFamily="34" charset="0"/>
              <a:buChar char="•"/>
            </a:pPr>
            <a:r>
              <a:rPr lang="en" sz="2000" b="1" dirty="0" smtClean="0">
                <a:solidFill>
                  <a:schemeClr val="accent6">
                    <a:lumMod val="75000"/>
                  </a:schemeClr>
                </a:solidFill>
              </a:rPr>
              <a:t>Laser </a:t>
            </a:r>
            <a:r>
              <a:rPr lang="en" sz="2000" b="1" dirty="0">
                <a:solidFill>
                  <a:schemeClr val="accent6">
                    <a:lumMod val="75000"/>
                  </a:schemeClr>
                </a:solidFill>
              </a:rPr>
              <a:t>photocoagulation </a:t>
            </a:r>
            <a:r>
              <a:rPr lang="en" sz="2000" dirty="0">
                <a:solidFill>
                  <a:schemeClr val="accent6">
                    <a:lumMod val="75000"/>
                  </a:schemeClr>
                </a:solidFill>
              </a:rPr>
              <a:t>can be used to stop bleeding during </a:t>
            </a:r>
            <a:r>
              <a:rPr lang="en" sz="2000" dirty="0" smtClean="0">
                <a:solidFill>
                  <a:schemeClr val="accent6">
                    <a:lumMod val="75000"/>
                  </a:schemeClr>
                </a:solidFill>
              </a:rPr>
              <a:t>bronchoscopy. </a:t>
            </a:r>
            <a:endParaRPr lang="sr-Latn-RS" sz="2000" dirty="0" smtClean="0">
              <a:solidFill>
                <a:schemeClr val="accent6">
                  <a:lumMod val="75000"/>
                </a:schemeClr>
              </a:solidFill>
            </a:endParaRPr>
          </a:p>
          <a:p>
            <a:pPr marL="342900" indent="-342900">
              <a:buFont typeface="Arial" panose="020B0604020202020204" pitchFamily="34" charset="0"/>
              <a:buChar char="•"/>
            </a:pPr>
            <a:r>
              <a:rPr lang="en" sz="2000" b="1" dirty="0" smtClean="0">
                <a:solidFill>
                  <a:schemeClr val="accent6">
                    <a:lumMod val="75000"/>
                  </a:schemeClr>
                </a:solidFill>
              </a:rPr>
              <a:t>Angiography </a:t>
            </a:r>
            <a:r>
              <a:rPr lang="en" sz="2000" b="1" dirty="0">
                <a:solidFill>
                  <a:schemeClr val="accent6">
                    <a:lumMod val="75000"/>
                  </a:schemeClr>
                </a:solidFill>
              </a:rPr>
              <a:t>of bronchial arteries </a:t>
            </a:r>
            <a:r>
              <a:rPr lang="en" sz="2000" dirty="0">
                <a:solidFill>
                  <a:schemeClr val="accent6">
                    <a:lumMod val="75000"/>
                  </a:schemeClr>
                </a:solidFill>
              </a:rPr>
              <a:t>can be performed to locate the bleeding, and it can often be </a:t>
            </a:r>
            <a:r>
              <a:rPr lang="en" sz="2000" dirty="0" smtClean="0">
                <a:solidFill>
                  <a:schemeClr val="accent6">
                    <a:lumMod val="75000"/>
                  </a:schemeClr>
                </a:solidFill>
              </a:rPr>
              <a:t>embolized.</a:t>
            </a:r>
            <a:endParaRPr lang="sr-Latn-RS" sz="2000" dirty="0" smtClean="0">
              <a:solidFill>
                <a:schemeClr val="accent6">
                  <a:lumMod val="75000"/>
                </a:schemeClr>
              </a:solidFill>
            </a:endParaRPr>
          </a:p>
          <a:p>
            <a:pPr marL="342900" indent="-342900">
              <a:buFont typeface="Arial" panose="020B0604020202020204" pitchFamily="34" charset="0"/>
              <a:buChar char="•"/>
            </a:pPr>
            <a:r>
              <a:rPr lang="en" sz="2000" b="1" dirty="0" smtClean="0">
                <a:solidFill>
                  <a:schemeClr val="accent6">
                    <a:lumMod val="75000"/>
                  </a:schemeClr>
                </a:solidFill>
              </a:rPr>
              <a:t>Bronchial </a:t>
            </a:r>
            <a:r>
              <a:rPr lang="en" sz="2000" b="1" dirty="0">
                <a:solidFill>
                  <a:schemeClr val="accent6">
                    <a:lumMod val="75000"/>
                  </a:schemeClr>
                </a:solidFill>
              </a:rPr>
              <a:t>artery embolization (BAE) is the first line treatment nowadays. </a:t>
            </a:r>
            <a:endParaRPr lang="sr-Latn-RS" sz="2000" b="1" dirty="0" smtClean="0">
              <a:solidFill>
                <a:schemeClr val="accent6">
                  <a:lumMod val="75000"/>
                </a:schemeClr>
              </a:solidFill>
            </a:endParaRPr>
          </a:p>
          <a:p>
            <a:pPr marL="342900" indent="-342900">
              <a:buFont typeface="Arial" panose="020B0604020202020204" pitchFamily="34" charset="0"/>
              <a:buChar char="•"/>
            </a:pPr>
            <a:r>
              <a:rPr lang="en" sz="2000" b="1" dirty="0" smtClean="0">
                <a:solidFill>
                  <a:schemeClr val="accent6">
                    <a:lumMod val="75000"/>
                  </a:schemeClr>
                </a:solidFill>
              </a:rPr>
              <a:t>Surgical </a:t>
            </a:r>
            <a:r>
              <a:rPr lang="en" sz="2000" b="1" dirty="0">
                <a:solidFill>
                  <a:schemeClr val="accent6">
                    <a:lumMod val="75000"/>
                  </a:schemeClr>
                </a:solidFill>
              </a:rPr>
              <a:t>option </a:t>
            </a:r>
            <a:r>
              <a:rPr lang="en" sz="2000" dirty="0">
                <a:solidFill>
                  <a:schemeClr val="accent6">
                    <a:lumMod val="75000"/>
                  </a:schemeClr>
                </a:solidFill>
              </a:rPr>
              <a:t>is usually the last resort and can involve removal of a lung lobe or removal of the entire </a:t>
            </a:r>
            <a:r>
              <a:rPr lang="en" sz="2000" dirty="0" smtClean="0">
                <a:solidFill>
                  <a:schemeClr val="accent6">
                    <a:lumMod val="75000"/>
                  </a:schemeClr>
                </a:solidFill>
              </a:rPr>
              <a:t>lung. </a:t>
            </a:r>
            <a:endParaRPr lang="sr-Latn-RS" sz="2000" dirty="0" smtClean="0">
              <a:solidFill>
                <a:schemeClr val="accent6">
                  <a:lumMod val="75000"/>
                </a:schemeClr>
              </a:solidFill>
            </a:endParaRPr>
          </a:p>
          <a:p>
            <a:pPr marL="342900" indent="-342900">
              <a:buFont typeface="Arial" panose="020B0604020202020204" pitchFamily="34" charset="0"/>
              <a:buChar char="•"/>
            </a:pPr>
            <a:r>
              <a:rPr lang="en" sz="2000" dirty="0" smtClean="0">
                <a:solidFill>
                  <a:schemeClr val="accent6">
                    <a:lumMod val="75000"/>
                  </a:schemeClr>
                </a:solidFill>
              </a:rPr>
              <a:t>Cough </a:t>
            </a:r>
            <a:r>
              <a:rPr lang="en" sz="2000" dirty="0">
                <a:solidFill>
                  <a:schemeClr val="accent6">
                    <a:lumMod val="75000"/>
                  </a:schemeClr>
                </a:solidFill>
              </a:rPr>
              <a:t>suppressants can increase the risk of </a:t>
            </a:r>
            <a:r>
              <a:rPr lang="sr-Latn-RS" sz="2000" dirty="0" smtClean="0">
                <a:solidFill>
                  <a:schemeClr val="accent6">
                    <a:lumMod val="75000"/>
                  </a:schemeClr>
                </a:solidFill>
              </a:rPr>
              <a:t>asphyxia</a:t>
            </a:r>
            <a:r>
              <a:rPr lang="en" sz="2000" dirty="0" smtClean="0">
                <a:solidFill>
                  <a:schemeClr val="accent6">
                    <a:lumMod val="75000"/>
                  </a:schemeClr>
                </a:solidFill>
              </a:rPr>
              <a:t>.</a:t>
            </a:r>
            <a:endParaRPr lang="sr-Cyrl-RS" sz="2000" dirty="0">
              <a:solidFill>
                <a:schemeClr val="accent6">
                  <a:lumMod val="75000"/>
                </a:schemeClr>
              </a:solidFill>
            </a:endParaRPr>
          </a:p>
        </p:txBody>
      </p:sp>
      <p:sp>
        <p:nvSpPr>
          <p:cNvPr id="3" name="Rectangle 2"/>
          <p:cNvSpPr/>
          <p:nvPr/>
        </p:nvSpPr>
        <p:spPr>
          <a:xfrm>
            <a:off x="1606608" y="461473"/>
            <a:ext cx="5870962" cy="646331"/>
          </a:xfrm>
          <a:prstGeom prst="rect">
            <a:avLst/>
          </a:prstGeom>
        </p:spPr>
        <p:txBody>
          <a:bodyPr wrap="square">
            <a:spAutoFit/>
          </a:bodyPr>
          <a:lstStyle/>
          <a:p>
            <a:r>
              <a:rPr lang="en" sz="3600" b="1" dirty="0" smtClean="0">
                <a:solidFill>
                  <a:srgbClr val="202122"/>
                </a:solidFill>
              </a:rPr>
              <a:t>Hemoptysis</a:t>
            </a:r>
            <a:r>
              <a:rPr lang="sr-Latn-RS" sz="3600" b="1" dirty="0" smtClean="0">
                <a:solidFill>
                  <a:srgbClr val="202122"/>
                </a:solidFill>
              </a:rPr>
              <a:t> - Treatment</a:t>
            </a:r>
            <a:endParaRPr lang="sr-Cyrl-RS" sz="3600" dirty="0"/>
          </a:p>
        </p:txBody>
      </p:sp>
    </p:spTree>
    <p:extLst>
      <p:ext uri="{BB962C8B-B14F-4D97-AF65-F5344CB8AC3E}">
        <p14:creationId xmlns:p14="http://schemas.microsoft.com/office/powerpoint/2010/main" val="185779962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330011" y="2790832"/>
            <a:ext cx="6096000" cy="1323439"/>
          </a:xfrm>
          <a:prstGeom prst="rect">
            <a:avLst/>
          </a:prstGeom>
        </p:spPr>
        <p:txBody>
          <a:bodyPr>
            <a:spAutoFit/>
          </a:bodyPr>
          <a:lstStyle/>
          <a:p>
            <a:r>
              <a:rPr lang="sr-Latn-RS" sz="4000" b="1" dirty="0" smtClean="0">
                <a:solidFill>
                  <a:srgbClr val="202122"/>
                </a:solidFill>
              </a:rPr>
              <a:t>Pulmonary thromboembolism</a:t>
            </a:r>
            <a:endParaRPr lang="sr-Cyrl-RS" sz="4000" dirty="0"/>
          </a:p>
        </p:txBody>
      </p:sp>
    </p:spTree>
    <p:extLst>
      <p:ext uri="{BB962C8B-B14F-4D97-AF65-F5344CB8AC3E}">
        <p14:creationId xmlns:p14="http://schemas.microsoft.com/office/powerpoint/2010/main" val="38936911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24026" y="557213"/>
            <a:ext cx="9432925" cy="1143000"/>
          </a:xfrm>
        </p:spPr>
        <p:txBody>
          <a:bodyPr/>
          <a:lstStyle/>
          <a:p>
            <a:pPr>
              <a:defRPr/>
            </a:pPr>
            <a:r>
              <a:rPr lang="en" sz="4000" b="1" dirty="0" smtClean="0">
                <a:solidFill>
                  <a:srgbClr val="0070C0"/>
                </a:solidFill>
                <a:latin typeface="+mn-lt"/>
                <a:cs typeface="Calibri" panose="020F0502020204030204" pitchFamily="34" charset="0"/>
              </a:rPr>
              <a:t>D</a:t>
            </a:r>
            <a:r>
              <a:rPr lang="sr-Latn-RS" sz="4000" b="1" dirty="0" smtClean="0">
                <a:solidFill>
                  <a:srgbClr val="0070C0"/>
                </a:solidFill>
                <a:latin typeface="+mn-lt"/>
                <a:cs typeface="Calibri" panose="020F0502020204030204" pitchFamily="34" charset="0"/>
              </a:rPr>
              <a:t>efinition</a:t>
            </a:r>
            <a:r>
              <a:rPr lang="en" sz="4000" b="1" dirty="0" smtClean="0">
                <a:solidFill>
                  <a:srgbClr val="0070C0"/>
                </a:solidFill>
                <a:latin typeface="+mn-lt"/>
                <a:cs typeface="Calibri" panose="020F0502020204030204" pitchFamily="34" charset="0"/>
              </a:rPr>
              <a:t> </a:t>
            </a:r>
            <a:r>
              <a:rPr lang="sr-Latn-RS" sz="4000" b="1" dirty="0" smtClean="0">
                <a:solidFill>
                  <a:srgbClr val="0070C0"/>
                </a:solidFill>
                <a:latin typeface="+mn-lt"/>
                <a:cs typeface="Calibri" panose="020F0502020204030204" pitchFamily="34" charset="0"/>
              </a:rPr>
              <a:t>of</a:t>
            </a:r>
            <a:r>
              <a:rPr lang="en" sz="4000" b="1" dirty="0" smtClean="0">
                <a:solidFill>
                  <a:srgbClr val="0070C0"/>
                </a:solidFill>
                <a:latin typeface="+mn-lt"/>
                <a:cs typeface="Calibri" panose="020F0502020204030204" pitchFamily="34" charset="0"/>
              </a:rPr>
              <a:t> P</a:t>
            </a:r>
            <a:r>
              <a:rPr lang="sr-Latn-RS" sz="4000" b="1" dirty="0" smtClean="0">
                <a:solidFill>
                  <a:srgbClr val="0070C0"/>
                </a:solidFill>
                <a:latin typeface="+mn-lt"/>
                <a:cs typeface="Calibri" panose="020F0502020204030204" pitchFamily="34" charset="0"/>
              </a:rPr>
              <a:t>T</a:t>
            </a:r>
            <a:r>
              <a:rPr lang="en" sz="4000" b="1" dirty="0" smtClean="0">
                <a:solidFill>
                  <a:srgbClr val="0070C0"/>
                </a:solidFill>
                <a:latin typeface="+mn-lt"/>
                <a:cs typeface="Calibri" panose="020F0502020204030204" pitchFamily="34" charset="0"/>
              </a:rPr>
              <a:t>E</a:t>
            </a:r>
            <a:endParaRPr lang="en-US" sz="4000" b="1" dirty="0">
              <a:solidFill>
                <a:srgbClr val="0070C0"/>
              </a:solidFill>
              <a:latin typeface="+mn-lt"/>
              <a:cs typeface="Calibri" panose="020F0502020204030204" pitchFamily="34" charset="0"/>
            </a:endParaRPr>
          </a:p>
        </p:txBody>
      </p:sp>
      <p:sp>
        <p:nvSpPr>
          <p:cNvPr id="3" name="Content Placeholder 2"/>
          <p:cNvSpPr>
            <a:spLocks noGrp="1"/>
          </p:cNvSpPr>
          <p:nvPr>
            <p:ph idx="1"/>
          </p:nvPr>
        </p:nvSpPr>
        <p:spPr>
          <a:xfrm>
            <a:off x="1724026" y="1700213"/>
            <a:ext cx="8943975" cy="4114800"/>
          </a:xfrm>
        </p:spPr>
        <p:txBody>
          <a:bodyPr>
            <a:normAutofit/>
          </a:bodyPr>
          <a:lstStyle/>
          <a:p>
            <a:pPr marL="0" indent="0">
              <a:buNone/>
              <a:defRPr/>
            </a:pPr>
            <a:r>
              <a:rPr lang="en" sz="2400" dirty="0">
                <a:solidFill>
                  <a:schemeClr val="accent6">
                    <a:lumMod val="75000"/>
                  </a:schemeClr>
                </a:solidFill>
              </a:rPr>
              <a:t>A clinical and pathophysiological condition that occurs when an embolus (thrombus), carried by the bloodstream, leads to a complete or partial obstruction (occlusion) of a pulmonary artery or its branches and prevents the supply of blood to one part of the lung</a:t>
            </a:r>
            <a:endParaRPr lang="en-US" sz="2400" dirty="0">
              <a:solidFill>
                <a:schemeClr val="accent6">
                  <a:lumMod val="75000"/>
                </a:schemeClr>
              </a:solidFill>
            </a:endParaRPr>
          </a:p>
        </p:txBody>
      </p:sp>
      <p:pic>
        <p:nvPicPr>
          <p:cNvPr id="8196"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853221" y="3475766"/>
            <a:ext cx="3974299" cy="3188432"/>
          </a:xfrm>
          <a:prstGeom prst="rect">
            <a:avLst/>
          </a:prstGeom>
          <a:noFill/>
          <a:ln w="38100">
            <a:solidFill>
              <a:srgbClr val="FF0066"/>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3448178"/>
      </p:ext>
    </p:extLst>
  </p:cSld>
  <p:clrMapOvr>
    <a:masterClrMapping/>
  </p:clrMapOvr>
  <p:transition spd="slow"/>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ChangeArrowheads="1"/>
          </p:cNvSpPr>
          <p:nvPr/>
        </p:nvSpPr>
        <p:spPr bwMode="auto">
          <a:xfrm>
            <a:off x="1358781" y="815976"/>
            <a:ext cx="9408920" cy="936625"/>
          </a:xfrm>
          <a:prstGeom prst="rect">
            <a:avLst/>
          </a:prstGeom>
          <a:noFill/>
          <a:ln>
            <a:noFill/>
          </a:ln>
          <a:extLst/>
        </p:spPr>
        <p:style>
          <a:lnRef idx="2">
            <a:schemeClr val="accent2"/>
          </a:lnRef>
          <a:fillRef idx="1">
            <a:schemeClr val="lt1"/>
          </a:fillRef>
          <a:effectRef idx="0">
            <a:schemeClr val="accent2"/>
          </a:effectRef>
          <a:fontRef idx="minor">
            <a:schemeClr val="dk1"/>
          </a:fontRef>
        </p:style>
        <p:txBody>
          <a:bodyPr anchor="ctr" anchorCtr="1"/>
          <a:lstStyle/>
          <a:p>
            <a:pPr algn="ctr">
              <a:defRPr/>
            </a:pPr>
            <a:r>
              <a:rPr lang="en" sz="4000" b="1" dirty="0">
                <a:ln w="1905"/>
                <a:solidFill>
                  <a:schemeClr val="accent6">
                    <a:lumMod val="75000"/>
                  </a:schemeClr>
                </a:solidFill>
                <a:cs typeface="Calibri" panose="020F0502020204030204" pitchFamily="34" charset="0"/>
              </a:rPr>
              <a:t>VENOUS THROMBOEMBOLISM </a:t>
            </a:r>
            <a:r>
              <a:rPr lang="en" sz="4000" b="1" dirty="0" smtClean="0">
                <a:ln w="1905"/>
                <a:solidFill>
                  <a:schemeClr val="accent6">
                    <a:lumMod val="75000"/>
                  </a:schemeClr>
                </a:solidFill>
                <a:cs typeface="Calibri" panose="020F0502020204030204" pitchFamily="34" charset="0"/>
              </a:rPr>
              <a:t>(VTE)</a:t>
            </a:r>
            <a:endParaRPr lang="en" sz="4000" b="1" dirty="0">
              <a:ln w="1905"/>
              <a:solidFill>
                <a:schemeClr val="accent6">
                  <a:lumMod val="75000"/>
                </a:schemeClr>
              </a:solidFill>
              <a:cs typeface="Calibri" panose="020F0502020204030204" pitchFamily="34" charset="0"/>
            </a:endParaRPr>
          </a:p>
        </p:txBody>
      </p:sp>
      <p:sp>
        <p:nvSpPr>
          <p:cNvPr id="4" name="Rectangle 3"/>
          <p:cNvSpPr/>
          <p:nvPr/>
        </p:nvSpPr>
        <p:spPr>
          <a:xfrm>
            <a:off x="2769781" y="2274546"/>
            <a:ext cx="6460423" cy="2954655"/>
          </a:xfrm>
          <a:prstGeom prst="rect">
            <a:avLst/>
          </a:prstGeom>
          <a:noFill/>
        </p:spPr>
        <p:txBody>
          <a:bodyPr wrap="none">
            <a:spAutoFit/>
            <a:scene3d>
              <a:camera prst="orthographicFront"/>
              <a:lightRig rig="glow" dir="tl">
                <a:rot lat="0" lon="0" rev="5400000"/>
              </a:lightRig>
            </a:scene3d>
            <a:sp3d contourW="12700">
              <a:bevelT w="25400" h="25400"/>
              <a:contourClr>
                <a:schemeClr val="accent6">
                  <a:shade val="73000"/>
                </a:schemeClr>
              </a:contourClr>
            </a:sp3d>
          </a:bodyPr>
          <a:lstStyle/>
          <a:p>
            <a:pPr algn="ctr" eaLnBrk="0" hangingPunct="0">
              <a:defRPr/>
            </a:pPr>
            <a:r>
              <a:rPr lang="en" sz="3200" b="1" dirty="0">
                <a:ln w="1905"/>
                <a:solidFill>
                  <a:schemeClr val="accent6">
                    <a:lumMod val="75000"/>
                  </a:schemeClr>
                </a:solidFill>
                <a:cs typeface="Calibri" panose="020F0502020204030204" pitchFamily="34" charset="0"/>
              </a:rPr>
              <a:t>Deep Vienna thrombosis ( DVT )</a:t>
            </a:r>
            <a:endParaRPr lang="sr-Cyrl-RS" sz="3200" b="1" dirty="0">
              <a:ln w="1905"/>
              <a:solidFill>
                <a:schemeClr val="accent6">
                  <a:lumMod val="75000"/>
                </a:schemeClr>
              </a:solidFill>
              <a:cs typeface="Calibri" panose="020F0502020204030204" pitchFamily="34" charset="0"/>
            </a:endParaRPr>
          </a:p>
          <a:p>
            <a:pPr algn="ctr" eaLnBrk="0" hangingPunct="0">
              <a:defRPr/>
            </a:pPr>
            <a:r>
              <a:rPr lang="en" sz="3200" b="1" dirty="0">
                <a:ln w="1905"/>
                <a:solidFill>
                  <a:schemeClr val="accent6">
                    <a:lumMod val="75000"/>
                  </a:schemeClr>
                </a:solidFill>
                <a:cs typeface="Calibri" panose="020F0502020204030204" pitchFamily="34" charset="0"/>
              </a:rPr>
              <a:t>+</a:t>
            </a:r>
            <a:endParaRPr lang="sr-Latn-RS" sz="3200" b="1" dirty="0">
              <a:ln w="1905"/>
              <a:solidFill>
                <a:schemeClr val="accent6">
                  <a:lumMod val="75000"/>
                </a:schemeClr>
              </a:solidFill>
              <a:cs typeface="Calibri" panose="020F0502020204030204" pitchFamily="34" charset="0"/>
            </a:endParaRPr>
          </a:p>
          <a:p>
            <a:pPr algn="ctr" eaLnBrk="0" hangingPunct="0">
              <a:defRPr/>
            </a:pPr>
            <a:r>
              <a:rPr lang="en" sz="3200" b="1" dirty="0">
                <a:ln w="1905"/>
                <a:solidFill>
                  <a:schemeClr val="accent6">
                    <a:lumMod val="75000"/>
                  </a:schemeClr>
                </a:solidFill>
                <a:cs typeface="Calibri" panose="020F0502020204030204" pitchFamily="34" charset="0"/>
              </a:rPr>
              <a:t>Pulmonary embolism ( PE )</a:t>
            </a:r>
          </a:p>
          <a:p>
            <a:pPr algn="ctr" eaLnBrk="0" hangingPunct="0">
              <a:defRPr/>
            </a:pPr>
            <a:endParaRPr lang="sr-Latn-RS" sz="36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Calibri" panose="020F0502020204030204" pitchFamily="34" charset="0"/>
              <a:cs typeface="Calibri" panose="020F0502020204030204" pitchFamily="34" charset="0"/>
            </a:endParaRPr>
          </a:p>
          <a:p>
            <a:pPr algn="ctr" eaLnBrk="0" hangingPunct="0">
              <a:defRPr/>
            </a:pPr>
            <a:endParaRPr lang="en-US" sz="54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
        <p:nvSpPr>
          <p:cNvPr id="5" name="Rectangle 4"/>
          <p:cNvSpPr/>
          <p:nvPr/>
        </p:nvSpPr>
        <p:spPr bwMode="auto">
          <a:xfrm>
            <a:off x="2854326" y="4221163"/>
            <a:ext cx="6481763" cy="1041400"/>
          </a:xfrm>
          <a:prstGeom prst="rect">
            <a:avLst/>
          </a:prstGeom>
          <a:solidFill>
            <a:schemeClr val="tx1"/>
          </a:solidFill>
          <a:ln w="9525" cap="flat" cmpd="sng" algn="ctr">
            <a:solidFill>
              <a:schemeClr val="tx1"/>
            </a:solidFill>
            <a:prstDash val="solid"/>
            <a:round/>
            <a:headEnd type="none" w="med" len="med"/>
            <a:tailEnd type="none" w="med" len="med"/>
          </a:ln>
          <a:effectLst/>
        </p:spPr>
        <p:txBody>
          <a:bodyPr/>
          <a:lstStyle/>
          <a:p>
            <a:pPr algn="ctr" eaLnBrk="0" hangingPunct="0">
              <a:buFont typeface="Wingdings" panose="05000000000000000000" pitchFamily="2" charset="2"/>
              <a:buNone/>
              <a:defRPr/>
            </a:pPr>
            <a:r>
              <a:rPr lang="en" sz="2800" b="1" dirty="0">
                <a:solidFill>
                  <a:srgbClr val="FF0000"/>
                </a:solidFill>
                <a:effectLst>
                  <a:outerShdw blurRad="38100" dist="38100" dir="2700000" algn="tl">
                    <a:srgbClr val="000000">
                      <a:alpha val="43137"/>
                    </a:srgbClr>
                  </a:outerShdw>
                </a:effectLst>
                <a:cs typeface="Calibri" panose="020F0502020204030204" pitchFamily="34" charset="0"/>
              </a:rPr>
              <a:t>PE and DVT </a:t>
            </a:r>
            <a:r>
              <a:rPr lang="en" sz="2800" b="1" dirty="0">
                <a:solidFill>
                  <a:schemeClr val="bg1">
                    <a:lumMod val="75000"/>
                  </a:schemeClr>
                </a:solidFill>
              </a:rPr>
              <a:t>are two manifestations</a:t>
            </a:r>
          </a:p>
          <a:p>
            <a:pPr algn="ctr" eaLnBrk="0" hangingPunct="0">
              <a:buFont typeface="Wingdings" panose="05000000000000000000" pitchFamily="2" charset="2"/>
              <a:buNone/>
              <a:defRPr/>
            </a:pPr>
            <a:r>
              <a:rPr lang="en" sz="2800" b="1" dirty="0">
                <a:solidFill>
                  <a:srgbClr val="FF0000"/>
                </a:solidFill>
                <a:effectLst>
                  <a:outerShdw blurRad="38100" dist="38100" dir="2700000" algn="tl">
                    <a:srgbClr val="000000">
                      <a:alpha val="43137"/>
                    </a:srgbClr>
                  </a:outerShdw>
                </a:effectLst>
              </a:rPr>
              <a:t>of </a:t>
            </a:r>
            <a:r>
              <a:rPr lang="sr-Latn-RS" sz="2800" b="1" dirty="0" smtClean="0">
                <a:solidFill>
                  <a:srgbClr val="FF0000"/>
                </a:solidFill>
                <a:effectLst>
                  <a:outerShdw blurRad="38100" dist="38100" dir="2700000" algn="tl">
                    <a:srgbClr val="000000">
                      <a:alpha val="43137"/>
                    </a:srgbClr>
                  </a:outerShdw>
                </a:effectLst>
              </a:rPr>
              <a:t>ONE</a:t>
            </a:r>
            <a:r>
              <a:rPr lang="en" sz="2800" b="1" dirty="0" smtClean="0">
                <a:solidFill>
                  <a:srgbClr val="FF0000"/>
                </a:solidFill>
                <a:effectLst>
                  <a:outerShdw blurRad="38100" dist="38100" dir="2700000" algn="tl">
                    <a:srgbClr val="000000">
                      <a:alpha val="43137"/>
                    </a:srgbClr>
                  </a:outerShdw>
                </a:effectLst>
              </a:rPr>
              <a:t> </a:t>
            </a:r>
            <a:r>
              <a:rPr lang="en" sz="2800" b="1" dirty="0">
                <a:solidFill>
                  <a:schemeClr val="bg1">
                    <a:lumMod val="75000"/>
                  </a:schemeClr>
                </a:solidFill>
              </a:rPr>
              <a:t>clinical entity</a:t>
            </a:r>
            <a:endParaRPr lang="sr-Latn-CS" sz="2800" b="1" dirty="0">
              <a:solidFill>
                <a:schemeClr val="bg1">
                  <a:lumMod val="75000"/>
                </a:schemeClr>
              </a:solidFill>
            </a:endParaRPr>
          </a:p>
        </p:txBody>
      </p:sp>
      <p:sp>
        <p:nvSpPr>
          <p:cNvPr id="9221" name="Rectangle 1"/>
          <p:cNvSpPr>
            <a:spLocks noChangeArrowheads="1"/>
          </p:cNvSpPr>
          <p:nvPr/>
        </p:nvSpPr>
        <p:spPr bwMode="auto">
          <a:xfrm>
            <a:off x="1558925" y="5516563"/>
            <a:ext cx="90741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anose="02020603050405020304" pitchFamily="18" charset="0"/>
                <a:ea typeface="Gulim" pitchFamily="34" charset="-127"/>
              </a:defRPr>
            </a:lvl1pPr>
            <a:lvl2pPr marL="742950" indent="-285750" eaLnBrk="0" hangingPunct="0">
              <a:defRPr kumimoji="1" sz="2400">
                <a:solidFill>
                  <a:schemeClr val="tx1"/>
                </a:solidFill>
                <a:latin typeface="Times New Roman" panose="02020603050405020304" pitchFamily="18" charset="0"/>
                <a:ea typeface="Gulim" pitchFamily="34" charset="-127"/>
              </a:defRPr>
            </a:lvl2pPr>
            <a:lvl3pPr marL="1143000" indent="-228600" eaLnBrk="0" hangingPunct="0">
              <a:defRPr kumimoji="1" sz="2400">
                <a:solidFill>
                  <a:schemeClr val="tx1"/>
                </a:solidFill>
                <a:latin typeface="Times New Roman" panose="02020603050405020304" pitchFamily="18" charset="0"/>
                <a:ea typeface="Gulim" pitchFamily="34" charset="-127"/>
              </a:defRPr>
            </a:lvl3pPr>
            <a:lvl4pPr marL="1600200" indent="-228600" eaLnBrk="0" hangingPunct="0">
              <a:defRPr kumimoji="1" sz="2400">
                <a:solidFill>
                  <a:schemeClr val="tx1"/>
                </a:solidFill>
                <a:latin typeface="Times New Roman" panose="02020603050405020304" pitchFamily="18" charset="0"/>
                <a:ea typeface="Gulim" pitchFamily="34" charset="-127"/>
              </a:defRPr>
            </a:lvl4pPr>
            <a:lvl5pPr marL="2057400" indent="-228600" eaLnBrk="0" hangingPunct="0">
              <a:defRPr kumimoji="1" sz="2400">
                <a:solidFill>
                  <a:schemeClr val="tx1"/>
                </a:solidFill>
                <a:latin typeface="Times New Roman" panose="02020603050405020304" pitchFamily="18" charset="0"/>
                <a:ea typeface="Gulim"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9pPr>
          </a:lstStyle>
          <a:p>
            <a:pPr>
              <a:buFontTx/>
              <a:buChar char="•"/>
            </a:pPr>
            <a:r>
              <a:rPr lang="en" altLang="en-US" dirty="0">
                <a:solidFill>
                  <a:srgbClr val="FFFFFF"/>
                </a:solidFill>
                <a:latin typeface="Calibri" panose="020F0502020204030204" pitchFamily="34" charset="0"/>
              </a:rPr>
              <a:t>in </a:t>
            </a:r>
            <a:r>
              <a:rPr lang="en" altLang="en-US" sz="2000" b="1" dirty="0">
                <a:solidFill>
                  <a:schemeClr val="accent6">
                    <a:lumMod val="75000"/>
                  </a:schemeClr>
                </a:solidFill>
                <a:latin typeface="+mn-lt"/>
              </a:rPr>
              <a:t>70-90% of patients with symptomatic PE have associated DVT</a:t>
            </a:r>
            <a:endParaRPr lang="sr-Latn-CS" altLang="en-US" sz="2000" b="1" dirty="0">
              <a:solidFill>
                <a:schemeClr val="accent6">
                  <a:lumMod val="75000"/>
                </a:schemeClr>
              </a:solidFill>
              <a:latin typeface="+mn-lt"/>
            </a:endParaRPr>
          </a:p>
        </p:txBody>
      </p:sp>
    </p:spTree>
    <p:extLst>
      <p:ext uri="{BB962C8B-B14F-4D97-AF65-F5344CB8AC3E}">
        <p14:creationId xmlns:p14="http://schemas.microsoft.com/office/powerpoint/2010/main" val="2415784184"/>
      </p:ext>
    </p:extLst>
  </p:cSld>
  <p:clrMapOvr>
    <a:masterClrMapping/>
  </p:clrMapOvr>
  <p:transition spd="slow"/>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idx="4294967295"/>
          </p:nvPr>
        </p:nvSpPr>
        <p:spPr>
          <a:xfrm>
            <a:off x="1759722" y="533400"/>
            <a:ext cx="8763000" cy="1143000"/>
          </a:xfrm>
        </p:spPr>
        <p:txBody>
          <a:bodyPr>
            <a:noAutofit/>
          </a:bodyPr>
          <a:lstStyle/>
          <a:p>
            <a:pPr>
              <a:defRPr/>
            </a:pPr>
            <a:r>
              <a:rPr lang="sr-Latn-RS" altLang="en-US" sz="4000" b="1" dirty="0" smtClean="0">
                <a:solidFill>
                  <a:schemeClr val="accent6">
                    <a:lumMod val="75000"/>
                  </a:schemeClr>
                </a:solidFill>
              </a:rPr>
              <a:t>Epidemiology</a:t>
            </a:r>
            <a:r>
              <a:rPr lang="en" altLang="en-US" sz="4000" b="1" dirty="0" smtClean="0">
                <a:solidFill>
                  <a:schemeClr val="accent6">
                    <a:lumMod val="75000"/>
                  </a:schemeClr>
                </a:solidFill>
              </a:rPr>
              <a:t> </a:t>
            </a:r>
            <a:r>
              <a:rPr lang="sr-Latn-RS" altLang="en-US" sz="4000" b="1" dirty="0" smtClean="0">
                <a:solidFill>
                  <a:schemeClr val="accent6">
                    <a:lumMod val="75000"/>
                  </a:schemeClr>
                </a:solidFill>
              </a:rPr>
              <a:t>of</a:t>
            </a:r>
            <a:r>
              <a:rPr lang="en" altLang="en-US" sz="4000" b="1" dirty="0" smtClean="0">
                <a:solidFill>
                  <a:schemeClr val="accent6">
                    <a:lumMod val="75000"/>
                  </a:schemeClr>
                </a:solidFill>
              </a:rPr>
              <a:t> P</a:t>
            </a:r>
            <a:r>
              <a:rPr lang="sr-Latn-RS" altLang="en-US" sz="4000" b="1" dirty="0" smtClean="0">
                <a:solidFill>
                  <a:schemeClr val="accent6">
                    <a:lumMod val="75000"/>
                  </a:schemeClr>
                </a:solidFill>
              </a:rPr>
              <a:t>T</a:t>
            </a:r>
            <a:r>
              <a:rPr lang="en" altLang="en-US" sz="4000" b="1" dirty="0" smtClean="0">
                <a:solidFill>
                  <a:schemeClr val="accent6">
                    <a:lumMod val="75000"/>
                  </a:schemeClr>
                </a:solidFill>
              </a:rPr>
              <a:t>E</a:t>
            </a:r>
            <a:endParaRPr lang="en-US" altLang="en-US" sz="4000" b="1" dirty="0">
              <a:solidFill>
                <a:schemeClr val="accent6">
                  <a:lumMod val="75000"/>
                </a:schemeClr>
              </a:solidFill>
            </a:endParaRPr>
          </a:p>
        </p:txBody>
      </p:sp>
      <p:sp>
        <p:nvSpPr>
          <p:cNvPr id="5124" name="Rectangle 4"/>
          <p:cNvSpPr>
            <a:spLocks noGrp="1" noChangeArrowheads="1"/>
          </p:cNvSpPr>
          <p:nvPr>
            <p:ph type="body" sz="half" idx="4294967295"/>
          </p:nvPr>
        </p:nvSpPr>
        <p:spPr>
          <a:xfrm>
            <a:off x="1214307" y="1878650"/>
            <a:ext cx="6480175" cy="4114800"/>
          </a:xfrm>
        </p:spPr>
        <p:txBody>
          <a:bodyPr>
            <a:normAutofit/>
          </a:bodyPr>
          <a:lstStyle/>
          <a:p>
            <a:pPr>
              <a:lnSpc>
                <a:spcPct val="80000"/>
              </a:lnSpc>
              <a:buFont typeface="Wingdings" panose="05000000000000000000" pitchFamily="2" charset="2"/>
              <a:buNone/>
              <a:defRPr/>
            </a:pPr>
            <a:endParaRPr lang="en-US" sz="3000" b="1" dirty="0">
              <a:latin typeface="Corbel" pitchFamily="34" charset="0"/>
              <a:cs typeface="Times New Roman" pitchFamily="18" charset="0"/>
            </a:endParaRPr>
          </a:p>
          <a:p>
            <a:pPr>
              <a:lnSpc>
                <a:spcPct val="90000"/>
              </a:lnSpc>
              <a:buFont typeface="Arial" panose="020B0604020202020204" pitchFamily="34" charset="0"/>
              <a:buChar char="•"/>
              <a:defRPr/>
            </a:pPr>
            <a:r>
              <a:rPr lang="sr-Latn-RS" sz="2400" b="1" dirty="0" smtClean="0">
                <a:solidFill>
                  <a:schemeClr val="accent6">
                    <a:lumMod val="75000"/>
                  </a:schemeClr>
                </a:solidFill>
                <a:cs typeface="Times New Roman" pitchFamily="18" charset="0"/>
              </a:rPr>
              <a:t>In</a:t>
            </a:r>
            <a:r>
              <a:rPr lang="en" sz="2400" b="1" dirty="0" smtClean="0">
                <a:solidFill>
                  <a:schemeClr val="accent6">
                    <a:lumMod val="75000"/>
                  </a:schemeClr>
                </a:solidFill>
                <a:cs typeface="Times New Roman" pitchFamily="18" charset="0"/>
              </a:rPr>
              <a:t> </a:t>
            </a:r>
            <a:r>
              <a:rPr lang="en" sz="2400" b="1" dirty="0">
                <a:solidFill>
                  <a:schemeClr val="accent6">
                    <a:lumMod val="75000"/>
                  </a:schemeClr>
                </a:solidFill>
                <a:cs typeface="Times New Roman" pitchFamily="18" charset="0"/>
              </a:rPr>
              <a:t>25% </a:t>
            </a:r>
            <a:r>
              <a:rPr lang="en" sz="2400" b="1" dirty="0" smtClean="0">
                <a:solidFill>
                  <a:schemeClr val="accent6">
                    <a:lumMod val="75000"/>
                  </a:schemeClr>
                </a:solidFill>
                <a:cs typeface="Times New Roman" pitchFamily="18" charset="0"/>
              </a:rPr>
              <a:t>P</a:t>
            </a:r>
            <a:r>
              <a:rPr lang="sr-Latn-RS" sz="2400" b="1" dirty="0" smtClean="0">
                <a:solidFill>
                  <a:schemeClr val="accent6">
                    <a:lumMod val="75000"/>
                  </a:schemeClr>
                </a:solidFill>
                <a:cs typeface="Times New Roman" pitchFamily="18" charset="0"/>
              </a:rPr>
              <a:t>T</a:t>
            </a:r>
            <a:r>
              <a:rPr lang="en" sz="2400" b="1" dirty="0" smtClean="0">
                <a:solidFill>
                  <a:schemeClr val="accent6">
                    <a:lumMod val="75000"/>
                  </a:schemeClr>
                </a:solidFill>
                <a:cs typeface="Times New Roman" pitchFamily="18" charset="0"/>
              </a:rPr>
              <a:t>E </a:t>
            </a:r>
            <a:r>
              <a:rPr lang="sr-Latn-RS" sz="2400" b="1" dirty="0" smtClean="0">
                <a:solidFill>
                  <a:schemeClr val="accent6">
                    <a:lumMod val="75000"/>
                  </a:schemeClr>
                </a:solidFill>
                <a:cs typeface="Times New Roman" pitchFamily="18" charset="0"/>
              </a:rPr>
              <a:t>cases</a:t>
            </a:r>
            <a:r>
              <a:rPr lang="en" sz="2400" b="1" dirty="0" smtClean="0">
                <a:solidFill>
                  <a:schemeClr val="accent6">
                    <a:lumMod val="75000"/>
                  </a:schemeClr>
                </a:solidFill>
                <a:cs typeface="Times New Roman" pitchFamily="18" charset="0"/>
              </a:rPr>
              <a:t>, </a:t>
            </a:r>
            <a:r>
              <a:rPr lang="en" sz="2400" b="1" dirty="0">
                <a:solidFill>
                  <a:schemeClr val="accent6">
                    <a:lumMod val="75000"/>
                  </a:schemeClr>
                </a:solidFill>
                <a:cs typeface="Times New Roman" pitchFamily="18" charset="0"/>
              </a:rPr>
              <a:t>initial manifestation is </a:t>
            </a:r>
            <a:r>
              <a:rPr lang="sr-Latn-RS" sz="2400" b="1" dirty="0" smtClean="0">
                <a:solidFill>
                  <a:schemeClr val="accent6">
                    <a:lumMod val="75000"/>
                  </a:schemeClr>
                </a:solidFill>
                <a:cs typeface="Times New Roman" pitchFamily="18" charset="0"/>
              </a:rPr>
              <a:t>the </a:t>
            </a:r>
            <a:r>
              <a:rPr lang="en" sz="2400" b="1" dirty="0" smtClean="0">
                <a:solidFill>
                  <a:schemeClr val="accent6">
                    <a:lumMod val="75000"/>
                  </a:schemeClr>
                </a:solidFill>
                <a:cs typeface="Times New Roman" pitchFamily="18" charset="0"/>
              </a:rPr>
              <a:t>fatal </a:t>
            </a:r>
            <a:r>
              <a:rPr lang="en" sz="2400" b="1" dirty="0">
                <a:solidFill>
                  <a:schemeClr val="accent6">
                    <a:lumMod val="75000"/>
                  </a:schemeClr>
                </a:solidFill>
                <a:cs typeface="Times New Roman" pitchFamily="18" charset="0"/>
              </a:rPr>
              <a:t>outcome</a:t>
            </a:r>
            <a:endParaRPr lang="en-US" sz="2400" b="1" dirty="0">
              <a:solidFill>
                <a:schemeClr val="accent6">
                  <a:lumMod val="75000"/>
                </a:schemeClr>
              </a:solidFill>
              <a:cs typeface="Times New Roman" pitchFamily="18" charset="0"/>
            </a:endParaRPr>
          </a:p>
          <a:p>
            <a:pPr>
              <a:lnSpc>
                <a:spcPct val="90000"/>
              </a:lnSpc>
              <a:buFont typeface="Arial" panose="020B0604020202020204" pitchFamily="34" charset="0"/>
              <a:buChar char="•"/>
              <a:defRPr/>
            </a:pPr>
            <a:endParaRPr lang="sr-Latn-RS" sz="2400" b="1" dirty="0">
              <a:solidFill>
                <a:schemeClr val="accent6">
                  <a:lumMod val="75000"/>
                </a:schemeClr>
              </a:solidFill>
              <a:cs typeface="Times New Roman" pitchFamily="18" charset="0"/>
            </a:endParaRPr>
          </a:p>
          <a:p>
            <a:pPr>
              <a:lnSpc>
                <a:spcPct val="90000"/>
              </a:lnSpc>
              <a:buFont typeface="Arial" panose="020B0604020202020204" pitchFamily="34" charset="0"/>
              <a:buChar char="•"/>
              <a:defRPr/>
            </a:pPr>
            <a:r>
              <a:rPr lang="sr-Latn-RS" sz="2400" b="1" dirty="0" smtClean="0">
                <a:solidFill>
                  <a:schemeClr val="accent6">
                    <a:lumMod val="75000"/>
                  </a:schemeClr>
                </a:solidFill>
                <a:cs typeface="Times New Roman" pitchFamily="18" charset="0"/>
              </a:rPr>
              <a:t>In </a:t>
            </a:r>
            <a:r>
              <a:rPr lang="en" sz="2400" b="1" dirty="0" smtClean="0">
                <a:solidFill>
                  <a:schemeClr val="accent6">
                    <a:lumMod val="75000"/>
                  </a:schemeClr>
                </a:solidFill>
                <a:cs typeface="Times New Roman" pitchFamily="18" charset="0"/>
              </a:rPr>
              <a:t>40%</a:t>
            </a:r>
            <a:r>
              <a:rPr lang="sr-Latn-RS" sz="2400" b="1" dirty="0" smtClean="0">
                <a:solidFill>
                  <a:schemeClr val="accent6">
                    <a:lumMod val="75000"/>
                  </a:schemeClr>
                </a:solidFill>
                <a:cs typeface="Times New Roman" pitchFamily="18" charset="0"/>
              </a:rPr>
              <a:t> of cases</a:t>
            </a:r>
            <a:r>
              <a:rPr lang="en" sz="2400" b="1" dirty="0" smtClean="0">
                <a:solidFill>
                  <a:schemeClr val="accent6">
                    <a:lumMod val="75000"/>
                  </a:schemeClr>
                </a:solidFill>
                <a:cs typeface="Times New Roman" pitchFamily="18" charset="0"/>
              </a:rPr>
              <a:t>, P</a:t>
            </a:r>
            <a:r>
              <a:rPr lang="sr-Latn-RS" sz="2400" b="1" dirty="0" smtClean="0">
                <a:solidFill>
                  <a:schemeClr val="accent6">
                    <a:lumMod val="75000"/>
                  </a:schemeClr>
                </a:solidFill>
                <a:cs typeface="Times New Roman" pitchFamily="18" charset="0"/>
              </a:rPr>
              <a:t>T</a:t>
            </a:r>
            <a:r>
              <a:rPr lang="en" sz="2400" b="1" dirty="0" smtClean="0">
                <a:solidFill>
                  <a:schemeClr val="accent6">
                    <a:lumMod val="75000"/>
                  </a:schemeClr>
                </a:solidFill>
                <a:cs typeface="Times New Roman" pitchFamily="18" charset="0"/>
              </a:rPr>
              <a:t>E </a:t>
            </a:r>
            <a:r>
              <a:rPr lang="en" sz="2400" b="1" dirty="0">
                <a:solidFill>
                  <a:schemeClr val="accent6">
                    <a:lumMod val="75000"/>
                  </a:schemeClr>
                </a:solidFill>
                <a:cs typeface="Times New Roman" pitchFamily="18" charset="0"/>
              </a:rPr>
              <a:t>occurs WITHOUT predisposing </a:t>
            </a:r>
            <a:r>
              <a:rPr lang="en" sz="2400" b="1" dirty="0" smtClean="0">
                <a:solidFill>
                  <a:schemeClr val="accent6">
                    <a:lumMod val="75000"/>
                  </a:schemeClr>
                </a:solidFill>
                <a:cs typeface="Times New Roman" pitchFamily="18" charset="0"/>
              </a:rPr>
              <a:t>factor</a:t>
            </a:r>
            <a:r>
              <a:rPr lang="sr-Latn-RS" sz="2400" b="1" dirty="0" smtClean="0">
                <a:solidFill>
                  <a:schemeClr val="accent6">
                    <a:lumMod val="75000"/>
                  </a:schemeClr>
                </a:solidFill>
                <a:cs typeface="Times New Roman" pitchFamily="18" charset="0"/>
              </a:rPr>
              <a:t>s </a:t>
            </a:r>
            <a:r>
              <a:rPr lang="en" sz="2400" b="1" dirty="0" smtClean="0">
                <a:solidFill>
                  <a:schemeClr val="accent6">
                    <a:lumMod val="75000"/>
                  </a:schemeClr>
                </a:solidFill>
                <a:cs typeface="Times New Roman" pitchFamily="18" charset="0"/>
              </a:rPr>
              <a:t> </a:t>
            </a:r>
            <a:r>
              <a:rPr lang="sr-Latn-RS" sz="2400" b="1" dirty="0" smtClean="0">
                <a:solidFill>
                  <a:schemeClr val="accent6">
                    <a:lumMod val="75000"/>
                  </a:schemeClr>
                </a:solidFill>
                <a:cs typeface="Times New Roman" pitchFamily="18" charset="0"/>
              </a:rPr>
              <a:t>(</a:t>
            </a:r>
            <a:r>
              <a:rPr lang="en" sz="2400" b="1" dirty="0" smtClean="0">
                <a:solidFill>
                  <a:schemeClr val="accent6">
                    <a:lumMod val="75000"/>
                  </a:schemeClr>
                </a:solidFill>
                <a:cs typeface="Times New Roman" pitchFamily="18" charset="0"/>
              </a:rPr>
              <a:t>unchallenged </a:t>
            </a:r>
            <a:r>
              <a:rPr lang="en" sz="2400" b="1" dirty="0">
                <a:solidFill>
                  <a:schemeClr val="accent6">
                    <a:lumMod val="75000"/>
                  </a:schemeClr>
                </a:solidFill>
                <a:cs typeface="Times New Roman" pitchFamily="18" charset="0"/>
              </a:rPr>
              <a:t>or idiopathic </a:t>
            </a:r>
            <a:r>
              <a:rPr lang="en" sz="2400" b="1" dirty="0" smtClean="0">
                <a:solidFill>
                  <a:schemeClr val="accent6">
                    <a:lumMod val="75000"/>
                  </a:schemeClr>
                </a:solidFill>
                <a:cs typeface="Times New Roman" pitchFamily="18" charset="0"/>
              </a:rPr>
              <a:t>P</a:t>
            </a:r>
            <a:r>
              <a:rPr lang="sr-Latn-RS" sz="2400" b="1" dirty="0" smtClean="0">
                <a:solidFill>
                  <a:schemeClr val="accent6">
                    <a:lumMod val="75000"/>
                  </a:schemeClr>
                </a:solidFill>
                <a:cs typeface="Times New Roman" pitchFamily="18" charset="0"/>
              </a:rPr>
              <a:t>T</a:t>
            </a:r>
            <a:r>
              <a:rPr lang="en" sz="2400" b="1" dirty="0" smtClean="0">
                <a:solidFill>
                  <a:schemeClr val="accent6">
                    <a:lumMod val="75000"/>
                  </a:schemeClr>
                </a:solidFill>
                <a:cs typeface="Times New Roman" pitchFamily="18" charset="0"/>
              </a:rPr>
              <a:t>E</a:t>
            </a:r>
            <a:r>
              <a:rPr lang="sr-Latn-RS" sz="2400" b="1" dirty="0" smtClean="0">
                <a:solidFill>
                  <a:schemeClr val="accent6">
                    <a:lumMod val="75000"/>
                  </a:schemeClr>
                </a:solidFill>
                <a:cs typeface="Times New Roman" pitchFamily="18" charset="0"/>
              </a:rPr>
              <a:t>)</a:t>
            </a:r>
            <a:r>
              <a:rPr lang="en" sz="2400" b="1" dirty="0" smtClean="0">
                <a:solidFill>
                  <a:schemeClr val="accent6">
                    <a:lumMod val="75000"/>
                  </a:schemeClr>
                </a:solidFill>
                <a:cs typeface="Times New Roman" pitchFamily="18" charset="0"/>
              </a:rPr>
              <a:t> </a:t>
            </a:r>
            <a:r>
              <a:rPr lang="en" sz="2800" dirty="0">
                <a:solidFill>
                  <a:srgbClr val="FFFFFF"/>
                </a:solidFill>
                <a:latin typeface="Calibri" pitchFamily="34" charset="0"/>
                <a:cs typeface="Times New Roman" pitchFamily="18" charset="0"/>
              </a:rPr>
              <a:t>)</a:t>
            </a:r>
          </a:p>
          <a:p>
            <a:pPr>
              <a:lnSpc>
                <a:spcPct val="90000"/>
              </a:lnSpc>
              <a:buFont typeface="Arial" panose="020B0604020202020204" pitchFamily="34" charset="0"/>
              <a:buChar char="•"/>
              <a:defRPr/>
            </a:pPr>
            <a:endParaRPr lang="en-US" sz="2400" b="1" dirty="0">
              <a:cs typeface="Times New Roman" pitchFamily="18" charset="0"/>
            </a:endParaRPr>
          </a:p>
          <a:p>
            <a:pPr>
              <a:lnSpc>
                <a:spcPct val="80000"/>
              </a:lnSpc>
              <a:buFont typeface="Wingdings" panose="05000000000000000000" pitchFamily="2" charset="2"/>
              <a:buNone/>
              <a:defRPr/>
            </a:pPr>
            <a:r>
              <a:rPr lang="en" sz="1200" dirty="0">
                <a:solidFill>
                  <a:srgbClr val="FF99FF"/>
                </a:solidFill>
              </a:rPr>
              <a:t>   </a:t>
            </a:r>
          </a:p>
        </p:txBody>
      </p:sp>
      <p:pic>
        <p:nvPicPr>
          <p:cNvPr id="2" name="Picture 5"/>
          <p:cNvPicPr>
            <a:picLocks noGrp="1" noChangeAspect="1" noChangeArrowheads="1"/>
          </p:cNvPicPr>
          <p:nvPr>
            <p:ph sz="half" idx="4294967295"/>
          </p:nvPr>
        </p:nvPicPr>
        <p:blipFill>
          <a:blip r:embed="rId3"/>
          <a:srcRect l="60959" t="20634" r="2916" b="12698"/>
          <a:stretch>
            <a:fillRect/>
          </a:stretch>
        </p:blipFill>
        <p:spPr>
          <a:xfrm>
            <a:off x="7848307" y="1782154"/>
            <a:ext cx="3354387" cy="4495800"/>
          </a:xfrm>
          <a:effectLst>
            <a:softEdge rad="112500"/>
          </a:effectLst>
        </p:spPr>
      </p:pic>
    </p:spTree>
    <p:extLst>
      <p:ext uri="{BB962C8B-B14F-4D97-AF65-F5344CB8AC3E}">
        <p14:creationId xmlns:p14="http://schemas.microsoft.com/office/powerpoint/2010/main" val="2734440413"/>
      </p:ext>
    </p:extLst>
  </p:cSld>
  <p:clrMapOvr>
    <a:masterClrMapping/>
  </p:clrMapOvr>
  <p:transition spd="slow"/>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21388" y="547198"/>
            <a:ext cx="8911687" cy="1280890"/>
          </a:xfrm>
        </p:spPr>
        <p:txBody>
          <a:bodyPr/>
          <a:lstStyle/>
          <a:p>
            <a:pPr>
              <a:defRPr/>
            </a:pPr>
            <a:r>
              <a:rPr lang="en" altLang="en-US" sz="4000" b="1" dirty="0" smtClean="0">
                <a:solidFill>
                  <a:schemeClr val="accent6">
                    <a:lumMod val="75000"/>
                  </a:schemeClr>
                </a:solidFill>
              </a:rPr>
              <a:t>M</a:t>
            </a:r>
            <a:r>
              <a:rPr lang="sr-Latn-RS" altLang="en-US" sz="4000" b="1" dirty="0" smtClean="0">
                <a:solidFill>
                  <a:schemeClr val="accent6">
                    <a:lumMod val="75000"/>
                  </a:schemeClr>
                </a:solidFill>
              </a:rPr>
              <a:t>ortality due to</a:t>
            </a:r>
            <a:r>
              <a:rPr lang="en" altLang="en-US" sz="4000" b="1" dirty="0" smtClean="0">
                <a:solidFill>
                  <a:schemeClr val="accent6">
                    <a:lumMod val="75000"/>
                  </a:schemeClr>
                </a:solidFill>
              </a:rPr>
              <a:t> </a:t>
            </a:r>
            <a:r>
              <a:rPr lang="en" altLang="en-US" sz="4000" b="1" dirty="0">
                <a:solidFill>
                  <a:schemeClr val="accent6">
                    <a:lumMod val="75000"/>
                  </a:schemeClr>
                </a:solidFill>
              </a:rPr>
              <a:t>PE</a:t>
            </a:r>
            <a:endParaRPr lang="en-US" altLang="en-US" sz="4000" b="1" dirty="0">
              <a:solidFill>
                <a:schemeClr val="accent6">
                  <a:lumMod val="75000"/>
                </a:schemeClr>
              </a:solidFill>
            </a:endParaRPr>
          </a:p>
        </p:txBody>
      </p:sp>
      <p:sp>
        <p:nvSpPr>
          <p:cNvPr id="12291" name="Content Placeholder 2"/>
          <p:cNvSpPr>
            <a:spLocks noGrp="1"/>
          </p:cNvSpPr>
          <p:nvPr>
            <p:ph idx="1"/>
          </p:nvPr>
        </p:nvSpPr>
        <p:spPr>
          <a:xfrm>
            <a:off x="1724024" y="1981200"/>
            <a:ext cx="9340527" cy="4114800"/>
          </a:xfrm>
        </p:spPr>
        <p:txBody>
          <a:bodyPr/>
          <a:lstStyle/>
          <a:p>
            <a:pPr>
              <a:buFont typeface="Wingdings" pitchFamily="2" charset="2"/>
              <a:buNone/>
              <a:defRPr/>
            </a:pPr>
            <a:r>
              <a:rPr lang="en" altLang="en-US" sz="2400" b="1" dirty="0">
                <a:solidFill>
                  <a:schemeClr val="accent5">
                    <a:lumMod val="75000"/>
                  </a:schemeClr>
                </a:solidFill>
              </a:rPr>
              <a:t>Leading cause </a:t>
            </a:r>
            <a:r>
              <a:rPr lang="sr-Latn-RS" altLang="en-US" sz="2400" b="1" dirty="0" smtClean="0">
                <a:solidFill>
                  <a:schemeClr val="accent5">
                    <a:lumMod val="75000"/>
                  </a:schemeClr>
                </a:solidFill>
              </a:rPr>
              <a:t>of </a:t>
            </a:r>
            <a:r>
              <a:rPr lang="en" altLang="en-US" sz="2400" b="1" dirty="0" smtClean="0">
                <a:solidFill>
                  <a:schemeClr val="accent5">
                    <a:lumMod val="75000"/>
                  </a:schemeClr>
                </a:solidFill>
              </a:rPr>
              <a:t>death </a:t>
            </a:r>
            <a:r>
              <a:rPr lang="sr-Latn-RS" altLang="en-US" sz="2400" b="1" dirty="0" smtClean="0">
                <a:solidFill>
                  <a:schemeClr val="accent5">
                    <a:lumMod val="75000"/>
                  </a:schemeClr>
                </a:solidFill>
              </a:rPr>
              <a:t>in </a:t>
            </a:r>
            <a:r>
              <a:rPr lang="en" altLang="en-US" sz="2400" b="1" dirty="0" smtClean="0">
                <a:solidFill>
                  <a:schemeClr val="accent5">
                    <a:lumMod val="75000"/>
                  </a:schemeClr>
                </a:solidFill>
              </a:rPr>
              <a:t>hospitalized </a:t>
            </a:r>
            <a:r>
              <a:rPr lang="sr-Latn-RS" altLang="en-US" sz="2400" b="1" dirty="0" smtClean="0">
                <a:solidFill>
                  <a:schemeClr val="accent5">
                    <a:lumMod val="75000"/>
                  </a:schemeClr>
                </a:solidFill>
              </a:rPr>
              <a:t>p</a:t>
            </a:r>
            <a:r>
              <a:rPr lang="en" altLang="en-US" sz="2400" b="1" dirty="0" smtClean="0">
                <a:solidFill>
                  <a:schemeClr val="accent5">
                    <a:lumMod val="75000"/>
                  </a:schemeClr>
                </a:solidFill>
              </a:rPr>
              <a:t>atient</a:t>
            </a:r>
            <a:r>
              <a:rPr lang="sr-Latn-RS" altLang="en-US" sz="2400" b="1" dirty="0" smtClean="0">
                <a:solidFill>
                  <a:schemeClr val="accent5">
                    <a:lumMod val="75000"/>
                  </a:schemeClr>
                </a:solidFill>
              </a:rPr>
              <a:t>s</a:t>
            </a:r>
            <a:endParaRPr lang="sr-Latn-CS" altLang="en-US" sz="2400" b="1" dirty="0">
              <a:solidFill>
                <a:schemeClr val="accent5">
                  <a:lumMod val="75000"/>
                </a:schemeClr>
              </a:solidFill>
            </a:endParaRPr>
          </a:p>
          <a:p>
            <a:pPr>
              <a:defRPr/>
            </a:pPr>
            <a:r>
              <a:rPr lang="en" altLang="en-US" sz="2400" b="1" dirty="0">
                <a:solidFill>
                  <a:schemeClr val="accent5">
                    <a:lumMod val="75000"/>
                  </a:schemeClr>
                </a:solidFill>
              </a:rPr>
              <a:t>10% </a:t>
            </a:r>
            <a:r>
              <a:rPr lang="sr-Latn-RS" altLang="en-US" sz="2400" b="1" dirty="0" smtClean="0">
                <a:solidFill>
                  <a:schemeClr val="accent5">
                    <a:lumMod val="75000"/>
                  </a:schemeClr>
                </a:solidFill>
              </a:rPr>
              <a:t>of all in-hospital </a:t>
            </a:r>
            <a:r>
              <a:rPr lang="en" altLang="en-US" sz="2400" b="1" dirty="0" smtClean="0">
                <a:solidFill>
                  <a:schemeClr val="accent5">
                    <a:lumMod val="75000"/>
                  </a:schemeClr>
                </a:solidFill>
              </a:rPr>
              <a:t>mortal </a:t>
            </a:r>
            <a:r>
              <a:rPr lang="en" altLang="en-US" sz="2400" b="1" dirty="0">
                <a:solidFill>
                  <a:schemeClr val="accent5">
                    <a:lumMod val="75000"/>
                  </a:schemeClr>
                </a:solidFill>
              </a:rPr>
              <a:t>cases </a:t>
            </a:r>
          </a:p>
          <a:p>
            <a:pPr>
              <a:defRPr/>
            </a:pPr>
            <a:r>
              <a:rPr lang="en" altLang="en-US" sz="2400" b="1" dirty="0">
                <a:solidFill>
                  <a:schemeClr val="accent5">
                    <a:lumMod val="75000"/>
                  </a:schemeClr>
                </a:solidFill>
              </a:rPr>
              <a:t>1% of of all hospital </a:t>
            </a:r>
            <a:r>
              <a:rPr lang="sr-Latn-RS" altLang="en-US" sz="2400" b="1" dirty="0" smtClean="0">
                <a:solidFill>
                  <a:schemeClr val="accent5">
                    <a:lumMod val="75000"/>
                  </a:schemeClr>
                </a:solidFill>
              </a:rPr>
              <a:t>admittances</a:t>
            </a:r>
            <a:r>
              <a:rPr lang="ru-RU" altLang="en-US" sz="2400" b="1" dirty="0">
                <a:solidFill>
                  <a:srgbClr val="FFFFFF"/>
                </a:solidFill>
              </a:rPr>
              <a:t/>
            </a:r>
            <a:br>
              <a:rPr lang="ru-RU" altLang="en-US" sz="2400" b="1" dirty="0">
                <a:solidFill>
                  <a:srgbClr val="FFFFFF"/>
                </a:solidFill>
              </a:rPr>
            </a:br>
            <a:endParaRPr lang="sr-Latn-CS" altLang="en-US" sz="2400" b="1" dirty="0">
              <a:solidFill>
                <a:srgbClr val="FFFFFF"/>
              </a:solidFill>
            </a:endParaRPr>
          </a:p>
          <a:p>
            <a:pPr>
              <a:buFont typeface="Wingdings" pitchFamily="2" charset="2"/>
              <a:buNone/>
              <a:defRPr/>
            </a:pPr>
            <a:r>
              <a:rPr lang="en" altLang="en-US" sz="2400" b="1" dirty="0"/>
              <a:t>On the the first </a:t>
            </a:r>
            <a:r>
              <a:rPr lang="en" altLang="en-US" sz="2400" b="1" dirty="0" smtClean="0"/>
              <a:t>place</a:t>
            </a:r>
            <a:r>
              <a:rPr lang="sr-Latn-RS" altLang="en-US" sz="2400" b="1" dirty="0"/>
              <a:t> </a:t>
            </a:r>
            <a:r>
              <a:rPr lang="sr-Latn-RS" altLang="en-US" sz="2400" b="1" dirty="0" smtClean="0"/>
              <a:t>of </a:t>
            </a:r>
            <a:r>
              <a:rPr lang="en" altLang="en-US" sz="2400" b="1" dirty="0" smtClean="0"/>
              <a:t>causes</a:t>
            </a:r>
            <a:r>
              <a:rPr lang="sr-Latn-RS" altLang="en-US" sz="2400" b="1" dirty="0" smtClean="0"/>
              <a:t> of</a:t>
            </a:r>
            <a:r>
              <a:rPr lang="en" altLang="en-US" sz="2400" b="1" dirty="0" smtClean="0"/>
              <a:t> </a:t>
            </a:r>
            <a:r>
              <a:rPr lang="en" altLang="en-US" sz="2400" b="1" dirty="0"/>
              <a:t>death </a:t>
            </a:r>
            <a:r>
              <a:rPr lang="sr-Latn-RS" altLang="en-US" sz="2400" b="1" dirty="0" smtClean="0"/>
              <a:t>in</a:t>
            </a:r>
            <a:r>
              <a:rPr lang="en" altLang="en-US" sz="2400" b="1" dirty="0" smtClean="0"/>
              <a:t> </a:t>
            </a:r>
            <a:r>
              <a:rPr lang="en" altLang="en-US" sz="2400" b="1" dirty="0"/>
              <a:t>pregnant </a:t>
            </a:r>
            <a:r>
              <a:rPr lang="en" altLang="en-US" sz="2400" b="1" dirty="0" smtClean="0"/>
              <a:t>wom</a:t>
            </a:r>
            <a:r>
              <a:rPr lang="sr-Latn-RS" altLang="en-US" sz="2400" b="1" dirty="0" smtClean="0"/>
              <a:t>e</a:t>
            </a:r>
            <a:r>
              <a:rPr lang="en" altLang="en-US" sz="2400" b="1" dirty="0" smtClean="0"/>
              <a:t>n</a:t>
            </a:r>
            <a:endParaRPr lang="sr-Latn-RS" altLang="en-US" sz="2400" b="1" dirty="0"/>
          </a:p>
          <a:p>
            <a:pPr>
              <a:buFont typeface="Wingdings" pitchFamily="2" charset="2"/>
              <a:buNone/>
              <a:defRPr/>
            </a:pPr>
            <a:r>
              <a:rPr lang="ru-RU" sz="2800" dirty="0">
                <a:ea typeface="Malgun Gothic" panose="020B0503020000020004" pitchFamily="34" charset="-127"/>
              </a:rPr>
              <a:t/>
            </a:r>
            <a:br>
              <a:rPr lang="ru-RU" sz="2800" dirty="0">
                <a:ea typeface="Malgun Gothic" panose="020B0503020000020004" pitchFamily="34" charset="-127"/>
              </a:rPr>
            </a:br>
            <a:endParaRPr lang="en-US" sz="2800" dirty="0">
              <a:ea typeface="Malgun Gothic" panose="020B0503020000020004" pitchFamily="34" charset="-127"/>
            </a:endParaRPr>
          </a:p>
        </p:txBody>
      </p:sp>
      <p:pic>
        <p:nvPicPr>
          <p:cNvPr id="4" name="Picture 1" descr="C:\Users\Ogi\Desktop\dobra sl..PNG"/>
          <p:cNvPicPr>
            <a:picLocks noChangeAspect="1" noChangeArrowheads="1"/>
          </p:cNvPicPr>
          <p:nvPr/>
        </p:nvPicPr>
        <p:blipFill>
          <a:blip r:embed="rId3"/>
          <a:srcRect/>
          <a:stretch>
            <a:fillRect/>
          </a:stretch>
        </p:blipFill>
        <p:spPr bwMode="auto">
          <a:xfrm>
            <a:off x="9210728" y="85648"/>
            <a:ext cx="1853824" cy="204720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968725752"/>
      </p:ext>
    </p:extLst>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3"/>
          <p:cNvSpPr>
            <a:spLocks noGrp="1" noChangeArrowheads="1"/>
          </p:cNvSpPr>
          <p:nvPr>
            <p:ph type="body" idx="1"/>
          </p:nvPr>
        </p:nvSpPr>
        <p:spPr>
          <a:xfrm>
            <a:off x="1981200" y="2071689"/>
            <a:ext cx="8686800" cy="4530725"/>
          </a:xfrm>
        </p:spPr>
        <p:txBody>
          <a:bodyPr/>
          <a:lstStyle/>
          <a:p>
            <a:pPr eaLnBrk="1" hangingPunct="1"/>
            <a:r>
              <a:rPr lang="en" sz="2400" b="1" dirty="0" smtClean="0">
                <a:cs typeface="Arial" panose="020B0604020202020204" pitchFamily="34" charset="0"/>
              </a:rPr>
              <a:t>Hypoxemia</a:t>
            </a:r>
            <a:endParaRPr lang="sr-Latn-CS" sz="2400" b="1" dirty="0" smtClean="0">
              <a:cs typeface="Arial" panose="020B0604020202020204" pitchFamily="34" charset="0"/>
            </a:endParaRPr>
          </a:p>
          <a:p>
            <a:pPr eaLnBrk="1" hangingPunct="1">
              <a:buFont typeface="Wingdings" panose="05000000000000000000" pitchFamily="2" charset="2"/>
              <a:buNone/>
            </a:pPr>
            <a:r>
              <a:rPr lang="en" sz="2400" dirty="0" smtClean="0">
                <a:cs typeface="Arial" panose="020B0604020202020204" pitchFamily="34" charset="0"/>
              </a:rPr>
              <a:t> </a:t>
            </a:r>
            <a:r>
              <a:rPr lang="sr-Latn-RS" sz="2400" dirty="0" smtClean="0">
                <a:cs typeface="Arial" panose="020B0604020202020204" pitchFamily="34" charset="0"/>
              </a:rPr>
              <a:t>	</a:t>
            </a:r>
            <a:r>
              <a:rPr lang="en" sz="2400" dirty="0" smtClean="0">
                <a:cs typeface="Arial" panose="020B0604020202020204" pitchFamily="34" charset="0"/>
              </a:rPr>
              <a:t>is defined as </a:t>
            </a:r>
            <a:r>
              <a:rPr lang="sr-Latn-RS" sz="2400" dirty="0" smtClean="0">
                <a:cs typeface="Arial" panose="020B0604020202020204" pitchFamily="34" charset="0"/>
              </a:rPr>
              <a:t>a </a:t>
            </a:r>
            <a:r>
              <a:rPr lang="en" sz="2400" dirty="0" smtClean="0">
                <a:cs typeface="Arial" panose="020B0604020202020204" pitchFamily="34" charset="0"/>
              </a:rPr>
              <a:t>reduced oxygen partial pressure below 9.3 kPa and decrease in hemoglobin saturation below 94</a:t>
            </a:r>
            <a:r>
              <a:rPr lang="sr-Latn-RS" sz="2400" dirty="0">
                <a:cs typeface="Arial" panose="020B0604020202020204" pitchFamily="34" charset="0"/>
              </a:rPr>
              <a:t>%</a:t>
            </a:r>
            <a:r>
              <a:rPr lang="en" sz="2400" dirty="0" smtClean="0">
                <a:cs typeface="Arial" panose="020B0604020202020204" pitchFamily="34" charset="0"/>
              </a:rPr>
              <a:t>.</a:t>
            </a:r>
            <a:endParaRPr lang="sr-Latn-CS" sz="2400" dirty="0" smtClean="0">
              <a:cs typeface="Arial" panose="020B0604020202020204" pitchFamily="34" charset="0"/>
            </a:endParaRPr>
          </a:p>
          <a:p>
            <a:pPr eaLnBrk="1" hangingPunct="1"/>
            <a:r>
              <a:rPr lang="en" sz="2400" b="1" dirty="0" smtClean="0">
                <a:cs typeface="Arial" panose="020B0604020202020204" pitchFamily="34" charset="0"/>
              </a:rPr>
              <a:t>Hypercapnia</a:t>
            </a:r>
          </a:p>
          <a:p>
            <a:pPr eaLnBrk="1" hangingPunct="1">
              <a:buFont typeface="Wingdings 2" panose="05020102010507070707" pitchFamily="18" charset="2"/>
              <a:buNone/>
            </a:pPr>
            <a:r>
              <a:rPr lang="sr-Latn-RS" sz="2400" dirty="0" smtClean="0">
                <a:cs typeface="Arial" panose="020B0604020202020204" pitchFamily="34" charset="0"/>
              </a:rPr>
              <a:t>	</a:t>
            </a:r>
            <a:r>
              <a:rPr lang="en" sz="2400" dirty="0" smtClean="0">
                <a:cs typeface="Arial" panose="020B0604020202020204" pitchFamily="34" charset="0"/>
              </a:rPr>
              <a:t>is defined as an increase in the partial pressure of carbon dioxide over 6 kPa.</a:t>
            </a:r>
          </a:p>
          <a:p>
            <a:pPr eaLnBrk="1" hangingPunct="1">
              <a:buFont typeface="Wingdings" panose="05000000000000000000" pitchFamily="2" charset="2"/>
              <a:buNone/>
            </a:pPr>
            <a:endParaRPr lang="en-US" dirty="0" smtClean="0">
              <a:cs typeface="Arial" panose="020B0604020202020204" pitchFamily="34" charset="0"/>
            </a:endParaRPr>
          </a:p>
        </p:txBody>
      </p:sp>
      <p:sp>
        <p:nvSpPr>
          <p:cNvPr id="5123" name="Rectangle 4"/>
          <p:cNvSpPr>
            <a:spLocks noGrp="1" noChangeArrowheads="1"/>
          </p:cNvSpPr>
          <p:nvPr>
            <p:ph type="title"/>
          </p:nvPr>
        </p:nvSpPr>
        <p:spPr>
          <a:xfrm>
            <a:off x="1952625" y="785813"/>
            <a:ext cx="8229600" cy="1143000"/>
          </a:xfrm>
          <a:noFill/>
        </p:spPr>
        <p:txBody>
          <a:bodyPr>
            <a:normAutofit/>
          </a:bodyPr>
          <a:lstStyle/>
          <a:p>
            <a:pPr eaLnBrk="1" hangingPunct="1"/>
            <a:r>
              <a:rPr lang="en" sz="4000" b="1" dirty="0" smtClean="0">
                <a:solidFill>
                  <a:schemeClr val="tx1"/>
                </a:solidFill>
                <a:cs typeface="Arial" panose="020B0604020202020204" pitchFamily="34" charset="0"/>
              </a:rPr>
              <a:t>Respiratory </a:t>
            </a:r>
            <a:r>
              <a:rPr lang="sr-Latn-RS" sz="4000" b="1" dirty="0" smtClean="0">
                <a:solidFill>
                  <a:schemeClr val="tx1"/>
                </a:solidFill>
                <a:cs typeface="Arial" panose="020B0604020202020204" pitchFamily="34" charset="0"/>
              </a:rPr>
              <a:t>failure</a:t>
            </a:r>
            <a:endParaRPr lang="en-US" sz="4000" b="1" dirty="0">
              <a:solidFill>
                <a:schemeClr val="tx1"/>
              </a:solidFill>
              <a:cs typeface="Arial" panose="020B0604020202020204" pitchFamily="34" charset="0"/>
            </a:endParaRPr>
          </a:p>
        </p:txBody>
      </p:sp>
    </p:spTree>
    <p:extLst>
      <p:ext uri="{BB962C8B-B14F-4D97-AF65-F5344CB8AC3E}">
        <p14:creationId xmlns:p14="http://schemas.microsoft.com/office/powerpoint/2010/main" val="363749854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04092" y="1216006"/>
            <a:ext cx="6556131" cy="4859479"/>
          </a:xfrm>
          <a:solidFill>
            <a:schemeClr val="bg1">
              <a:lumMod val="75000"/>
            </a:schemeClr>
          </a:solidFill>
          <a:ln w="38100">
            <a:noFill/>
            <a:miter lim="800000"/>
            <a:headEnd/>
            <a:tailEnd/>
          </a:ln>
          <a:extLst>
            <a:ext uri="{91240B29-F687-4F45-9708-019B960494DF}">
              <a14:hiddenLine xmlns:a14="http://schemas.microsoft.com/office/drawing/2010/main" w="9525">
                <a:solidFill>
                  <a:srgbClr val="000000"/>
                </a:solidFill>
                <a:miter lim="800000"/>
                <a:headEnd/>
                <a:tailEnd/>
              </a14:hiddenLine>
            </a:ext>
          </a:extLst>
        </p:spPr>
        <p:style>
          <a:lnRef idx="2">
            <a:schemeClr val="dk1"/>
          </a:lnRef>
          <a:fillRef idx="1">
            <a:schemeClr val="lt1"/>
          </a:fillRef>
          <a:effectRef idx="0">
            <a:schemeClr val="dk1"/>
          </a:effectRef>
          <a:fontRef idx="minor">
            <a:schemeClr val="dk1"/>
          </a:fontRef>
        </p:style>
        <p:txBody>
          <a:bodyPr>
            <a:normAutofit/>
          </a:bodyPr>
          <a:lstStyle/>
          <a:p>
            <a:pPr>
              <a:buFont typeface="Arial" pitchFamily="34" charset="0"/>
              <a:buChar char="•"/>
              <a:defRPr/>
            </a:pPr>
            <a:r>
              <a:rPr lang="en" sz="2000" b="1" dirty="0">
                <a:ln w="1905"/>
                <a:solidFill>
                  <a:srgbClr val="002060"/>
                </a:solidFill>
                <a:effectLst>
                  <a:innerShdw blurRad="69850" dist="43180" dir="5400000">
                    <a:srgbClr val="000000">
                      <a:alpha val="65000"/>
                    </a:srgbClr>
                  </a:innerShdw>
                </a:effectLst>
                <a:cs typeface="Calibri" panose="020F0502020204030204" pitchFamily="34" charset="0"/>
              </a:rPr>
              <a:t>The most common</a:t>
            </a:r>
            <a:endParaRPr lang="sr-Latn-CS" sz="2000" b="1" dirty="0">
              <a:ln w="1905"/>
              <a:solidFill>
                <a:srgbClr val="002060"/>
              </a:solidFill>
              <a:effectLst>
                <a:innerShdw blurRad="69850" dist="43180" dir="5400000">
                  <a:srgbClr val="000000">
                    <a:alpha val="65000"/>
                  </a:srgbClr>
                </a:innerShdw>
              </a:effectLst>
              <a:cs typeface="Calibri" panose="020F0502020204030204" pitchFamily="34" charset="0"/>
            </a:endParaRPr>
          </a:p>
          <a:p>
            <a:pPr>
              <a:buFont typeface="Wingdings" panose="05000000000000000000" pitchFamily="2" charset="2"/>
              <a:buNone/>
              <a:defRPr/>
            </a:pPr>
            <a:r>
              <a:rPr lang="en" sz="2000" dirty="0">
                <a:solidFill>
                  <a:srgbClr val="002060"/>
                </a:solidFill>
                <a:cs typeface="Calibri" panose="020F0502020204030204" pitchFamily="34" charset="0"/>
              </a:rPr>
              <a:t>    blood clot ( thrombus ) from DVT</a:t>
            </a:r>
            <a:endParaRPr lang="sr-Latn-CS" sz="2000" dirty="0">
              <a:solidFill>
                <a:srgbClr val="002060"/>
              </a:solidFill>
              <a:cs typeface="Calibri" panose="020F0502020204030204" pitchFamily="34" charset="0"/>
            </a:endParaRPr>
          </a:p>
          <a:p>
            <a:pPr>
              <a:buFont typeface="Wingdings" panose="05000000000000000000" pitchFamily="2" charset="2"/>
              <a:buNone/>
              <a:defRPr/>
            </a:pPr>
            <a:endParaRPr lang="sr-Latn-CS" sz="2000" dirty="0" smtClean="0">
              <a:solidFill>
                <a:srgbClr val="002060"/>
              </a:solidFill>
              <a:cs typeface="Calibri" panose="020F0502020204030204" pitchFamily="34" charset="0"/>
            </a:endParaRPr>
          </a:p>
          <a:p>
            <a:pPr>
              <a:buFont typeface="Arial" pitchFamily="34" charset="0"/>
              <a:buChar char="•"/>
              <a:defRPr/>
            </a:pPr>
            <a:r>
              <a:rPr lang="en" sz="2000" b="1" dirty="0">
                <a:ln w="1905"/>
                <a:solidFill>
                  <a:srgbClr val="002060"/>
                </a:solidFill>
                <a:effectLst>
                  <a:innerShdw blurRad="69850" dist="43180" dir="5400000">
                    <a:srgbClr val="000000">
                      <a:alpha val="65000"/>
                    </a:srgbClr>
                  </a:innerShdw>
                </a:effectLst>
                <a:cs typeface="Calibri" panose="020F0502020204030204" pitchFamily="34" charset="0"/>
              </a:rPr>
              <a:t>Rare – NON-THROMBOTIC EMBOLISM</a:t>
            </a:r>
            <a:endParaRPr lang="sr-Cyrl-RS" sz="2000" dirty="0">
              <a:solidFill>
                <a:srgbClr val="002060"/>
              </a:solidFill>
              <a:cs typeface="Calibri" panose="020F0502020204030204" pitchFamily="34" charset="0"/>
            </a:endParaRPr>
          </a:p>
          <a:p>
            <a:pPr>
              <a:buClr>
                <a:schemeClr val="tx1"/>
              </a:buClr>
              <a:buFont typeface="Arial" pitchFamily="34" charset="0"/>
              <a:buChar char="•"/>
              <a:defRPr/>
            </a:pPr>
            <a:r>
              <a:rPr lang="en" sz="2000" dirty="0">
                <a:solidFill>
                  <a:srgbClr val="002060"/>
                </a:solidFill>
                <a:cs typeface="Calibri" panose="020F0502020204030204" pitchFamily="34" charset="0"/>
              </a:rPr>
              <a:t>air</a:t>
            </a:r>
          </a:p>
          <a:p>
            <a:pPr>
              <a:buClr>
                <a:schemeClr val="tx1"/>
              </a:buClr>
              <a:buFont typeface="Arial" pitchFamily="34" charset="0"/>
              <a:buChar char="•"/>
              <a:defRPr/>
            </a:pPr>
            <a:r>
              <a:rPr lang="en" sz="2000" dirty="0">
                <a:solidFill>
                  <a:srgbClr val="002060"/>
                </a:solidFill>
                <a:cs typeface="Calibri" panose="020F0502020204030204" pitchFamily="34" charset="0"/>
              </a:rPr>
              <a:t>amniotic fluid </a:t>
            </a:r>
            <a:endParaRPr lang="sr-Cyrl-RS" sz="2000" dirty="0">
              <a:solidFill>
                <a:srgbClr val="002060"/>
              </a:solidFill>
              <a:cs typeface="Calibri" panose="020F0502020204030204" pitchFamily="34" charset="0"/>
            </a:endParaRPr>
          </a:p>
          <a:p>
            <a:pPr>
              <a:buClr>
                <a:schemeClr val="tx1"/>
              </a:buClr>
              <a:buFont typeface="Arial" pitchFamily="34" charset="0"/>
              <a:buChar char="•"/>
              <a:defRPr/>
            </a:pPr>
            <a:r>
              <a:rPr lang="sr-Latn-RS" sz="2000" dirty="0" smtClean="0">
                <a:solidFill>
                  <a:srgbClr val="002060"/>
                </a:solidFill>
                <a:cs typeface="Calibri" panose="020F0502020204030204" pitchFamily="34" charset="0"/>
              </a:rPr>
              <a:t>fat</a:t>
            </a:r>
            <a:endParaRPr lang="en" sz="2000" dirty="0">
              <a:solidFill>
                <a:srgbClr val="002060"/>
              </a:solidFill>
              <a:cs typeface="Calibri" panose="020F0502020204030204" pitchFamily="34" charset="0"/>
            </a:endParaRPr>
          </a:p>
          <a:p>
            <a:pPr>
              <a:buClr>
                <a:schemeClr val="tx1"/>
              </a:buClr>
              <a:buFont typeface="Arial" pitchFamily="34" charset="0"/>
              <a:buChar char="•"/>
              <a:defRPr/>
            </a:pPr>
            <a:r>
              <a:rPr lang="en" sz="2000" dirty="0">
                <a:solidFill>
                  <a:srgbClr val="002060"/>
                </a:solidFill>
                <a:cs typeface="Calibri" panose="020F0502020204030204" pitchFamily="34" charset="0"/>
              </a:rPr>
              <a:t>neoplastic cell</a:t>
            </a:r>
          </a:p>
          <a:p>
            <a:pPr>
              <a:buClr>
                <a:schemeClr val="tx1"/>
              </a:buClr>
              <a:buFont typeface="Arial" pitchFamily="34" charset="0"/>
              <a:buChar char="•"/>
              <a:defRPr/>
            </a:pPr>
            <a:endParaRPr lang="sr-Cyrl-RS" sz="2000" dirty="0">
              <a:solidFill>
                <a:srgbClr val="002060"/>
              </a:solidFill>
              <a:cs typeface="Calibri" panose="020F0502020204030204" pitchFamily="34" charset="0"/>
            </a:endParaRPr>
          </a:p>
          <a:p>
            <a:pPr marL="0" indent="0">
              <a:buClr>
                <a:schemeClr val="tx1"/>
              </a:buClr>
              <a:buNone/>
              <a:defRPr/>
            </a:pPr>
            <a:r>
              <a:rPr lang="en" sz="2000" dirty="0">
                <a:solidFill>
                  <a:srgbClr val="002060"/>
                </a:solidFill>
                <a:cs typeface="Calibri" panose="020F0502020204030204" pitchFamily="34" charset="0"/>
              </a:rPr>
              <a:t>→ septic embolus ( endocarditis )</a:t>
            </a:r>
            <a:endParaRPr lang="sr-Cyrl-RS" sz="2000" dirty="0">
              <a:solidFill>
                <a:srgbClr val="002060"/>
              </a:solidFill>
              <a:cs typeface="Calibri" panose="020F0502020204030204" pitchFamily="34" charset="0"/>
            </a:endParaRPr>
          </a:p>
          <a:p>
            <a:pPr marL="0" indent="0">
              <a:buClr>
                <a:schemeClr val="tx1"/>
              </a:buClr>
              <a:buNone/>
              <a:defRPr/>
            </a:pPr>
            <a:r>
              <a:rPr lang="en" sz="2000" dirty="0">
                <a:solidFill>
                  <a:srgbClr val="002060"/>
                </a:solidFill>
                <a:cs typeface="Calibri" panose="020F0502020204030204" pitchFamily="34" charset="0"/>
              </a:rPr>
              <a:t>→ thrombus in right ventricle ( after MI )</a:t>
            </a:r>
            <a:endParaRPr lang="sr-Cyrl-RS" sz="2000" dirty="0">
              <a:solidFill>
                <a:srgbClr val="002060"/>
              </a:solidFill>
              <a:cs typeface="Calibri" panose="020F0502020204030204" pitchFamily="34" charset="0"/>
            </a:endParaRPr>
          </a:p>
          <a:p>
            <a:pPr>
              <a:buClr>
                <a:schemeClr val="tx1"/>
              </a:buClr>
              <a:buFont typeface="Arial" pitchFamily="34" charset="0"/>
              <a:buChar char="•"/>
              <a:defRPr/>
            </a:pPr>
            <a:endParaRPr lang="sr-Latn-CS" sz="2000" dirty="0">
              <a:solidFill>
                <a:srgbClr val="002060"/>
              </a:solidFill>
              <a:cs typeface="Calibri" panose="020F0502020204030204" pitchFamily="34" charset="0"/>
            </a:endParaRPr>
          </a:p>
          <a:p>
            <a:pPr>
              <a:defRPr/>
            </a:pPr>
            <a:endParaRPr lang="sr-Latn-CS" dirty="0">
              <a:solidFill>
                <a:schemeClr val="accent1"/>
              </a:solidFill>
            </a:endParaRPr>
          </a:p>
        </p:txBody>
      </p:sp>
      <p:sp>
        <p:nvSpPr>
          <p:cNvPr id="19459" name="Title 2"/>
          <p:cNvSpPr>
            <a:spLocks noGrp="1"/>
          </p:cNvSpPr>
          <p:nvPr>
            <p:ph type="title"/>
          </p:nvPr>
        </p:nvSpPr>
        <p:spPr>
          <a:xfrm>
            <a:off x="1981200" y="274638"/>
            <a:ext cx="7615238" cy="1143000"/>
          </a:xfrm>
        </p:spPr>
        <p:txBody>
          <a:bodyPr/>
          <a:lstStyle/>
          <a:p>
            <a:r>
              <a:rPr lang="en" altLang="en-US" sz="4000" b="1" dirty="0">
                <a:solidFill>
                  <a:schemeClr val="accent6">
                    <a:lumMod val="75000"/>
                  </a:schemeClr>
                </a:solidFill>
                <a:cs typeface="Calibri" panose="020F0502020204030204" pitchFamily="34" charset="0"/>
              </a:rPr>
              <a:t>Types of </a:t>
            </a:r>
            <a:r>
              <a:rPr lang="en" altLang="en-US" sz="4000" b="1" dirty="0" smtClean="0">
                <a:solidFill>
                  <a:schemeClr val="accent6">
                    <a:lumMod val="75000"/>
                  </a:schemeClr>
                </a:solidFill>
                <a:cs typeface="Calibri" panose="020F0502020204030204" pitchFamily="34" charset="0"/>
              </a:rPr>
              <a:t>embol</a:t>
            </a:r>
            <a:r>
              <a:rPr lang="sr-Latn-RS" altLang="en-US" sz="4000" b="1" dirty="0" smtClean="0">
                <a:solidFill>
                  <a:schemeClr val="accent6">
                    <a:lumMod val="75000"/>
                  </a:schemeClr>
                </a:solidFill>
                <a:cs typeface="Calibri" panose="020F0502020204030204" pitchFamily="34" charset="0"/>
              </a:rPr>
              <a:t>i</a:t>
            </a:r>
            <a:endParaRPr lang="sr-Latn-CS" altLang="en-US" sz="4000" b="1" dirty="0">
              <a:solidFill>
                <a:schemeClr val="accent6">
                  <a:lumMod val="75000"/>
                </a:schemeClr>
              </a:solidFill>
              <a:cs typeface="Calibri" panose="020F0502020204030204" pitchFamily="34" charset="0"/>
            </a:endParaRPr>
          </a:p>
        </p:txBody>
      </p:sp>
      <p:pic>
        <p:nvPicPr>
          <p:cNvPr id="19460"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727273" y="3540788"/>
            <a:ext cx="6340436" cy="3317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16565433"/>
      </p:ext>
    </p:extLst>
  </p:cSld>
  <p:clrMapOvr>
    <a:masterClrMapping/>
  </p:clrMapOvr>
  <p:transition>
    <p:pull dir="d"/>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1981200" y="274638"/>
            <a:ext cx="7900988" cy="1143000"/>
          </a:xfrm>
        </p:spPr>
        <p:txBody>
          <a:bodyPr/>
          <a:lstStyle/>
          <a:p>
            <a:r>
              <a:rPr lang="en" altLang="en-US" sz="4000" b="1" dirty="0">
                <a:solidFill>
                  <a:schemeClr val="accent6">
                    <a:lumMod val="75000"/>
                  </a:schemeClr>
                </a:solidFill>
                <a:cs typeface="Calibri" panose="020F0502020204030204" pitchFamily="34" charset="0"/>
              </a:rPr>
              <a:t>Risk factors for VTE</a:t>
            </a:r>
            <a:endParaRPr lang="sr-Latn-CS" altLang="en-US" sz="4000" b="1" dirty="0">
              <a:solidFill>
                <a:schemeClr val="accent6">
                  <a:lumMod val="75000"/>
                </a:schemeClr>
              </a:solidFill>
              <a:cs typeface="Calibri" panose="020F0502020204030204" pitchFamily="34" charset="0"/>
            </a:endParaRPr>
          </a:p>
        </p:txBody>
      </p:sp>
      <p:pic>
        <p:nvPicPr>
          <p:cNvPr id="5" name="Content Placeholder 3" descr="Virchow_Triad.jpg"/>
          <p:cNvPicPr>
            <a:picLocks noChangeAspect="1"/>
          </p:cNvPicPr>
          <p:nvPr/>
        </p:nvPicPr>
        <p:blipFill>
          <a:blip r:embed="rId3"/>
          <a:srcRect/>
          <a:stretch>
            <a:fillRect/>
          </a:stretch>
        </p:blipFill>
        <p:spPr>
          <a:xfrm>
            <a:off x="6400800" y="1295401"/>
            <a:ext cx="3983038" cy="2987675"/>
          </a:xfrm>
          <a:prstGeom prst="rect">
            <a:avLst/>
          </a:prstGeom>
          <a:solidFill>
            <a:schemeClr val="bg2">
              <a:lumMod val="75000"/>
              <a:lumOff val="25000"/>
            </a:schemeClr>
          </a:solidFill>
          <a:ln w="38100">
            <a:solidFill>
              <a:schemeClr val="accent6">
                <a:lumMod val="90000"/>
                <a:lumOff val="10000"/>
              </a:schemeClr>
            </a:solidFill>
          </a:ln>
        </p:spPr>
      </p:pic>
      <p:sp>
        <p:nvSpPr>
          <p:cNvPr id="4" name="Rectangle 3"/>
          <p:cNvSpPr/>
          <p:nvPr/>
        </p:nvSpPr>
        <p:spPr>
          <a:xfrm>
            <a:off x="1487488" y="1752601"/>
            <a:ext cx="4837112" cy="1354217"/>
          </a:xfrm>
          <a:prstGeom prst="rect">
            <a:avLst/>
          </a:prstGeom>
          <a:solidFill>
            <a:schemeClr val="bg2">
              <a:lumMod val="75000"/>
              <a:lumOff val="25000"/>
            </a:schemeClr>
          </a:solidFill>
        </p:spPr>
        <p:style>
          <a:lnRef idx="2">
            <a:schemeClr val="accent1"/>
          </a:lnRef>
          <a:fillRef idx="1">
            <a:schemeClr val="lt1"/>
          </a:fillRef>
          <a:effectRef idx="0">
            <a:schemeClr val="accent1"/>
          </a:effectRef>
          <a:fontRef idx="minor">
            <a:schemeClr val="dk1"/>
          </a:fontRef>
        </p:style>
        <p:txBody>
          <a:bodyPr>
            <a:spAutoFit/>
          </a:bodyPr>
          <a:lstStyle/>
          <a:p>
            <a:pPr eaLnBrk="0" hangingPunct="0">
              <a:buFontTx/>
              <a:buChar char="•"/>
              <a:defRPr/>
            </a:pPr>
            <a:r>
              <a:rPr lang="en" sz="2800" b="1" dirty="0">
                <a:solidFill>
                  <a:schemeClr val="accent6">
                    <a:lumMod val="75000"/>
                  </a:schemeClr>
                </a:solidFill>
                <a:latin typeface="Calibri" panose="020F0502020204030204" pitchFamily="34" charset="0"/>
                <a:cs typeface="Calibri" panose="020F0502020204030204" pitchFamily="34" charset="0"/>
              </a:rPr>
              <a:t>ACQUIRED FACTORS  </a:t>
            </a:r>
          </a:p>
          <a:p>
            <a:pPr eaLnBrk="0" hangingPunct="0">
              <a:defRPr/>
            </a:pPr>
            <a:r>
              <a:rPr lang="en" dirty="0">
                <a:solidFill>
                  <a:schemeClr val="accent6">
                    <a:lumMod val="75000"/>
                  </a:schemeClr>
                </a:solidFill>
                <a:latin typeface="Calibri" panose="020F0502020204030204" pitchFamily="34" charset="0"/>
                <a:cs typeface="Calibri" panose="020F0502020204030204" pitchFamily="34" charset="0"/>
              </a:rPr>
              <a:t> </a:t>
            </a:r>
            <a:r>
              <a:rPr lang="en" b="1" dirty="0">
                <a:solidFill>
                  <a:schemeClr val="accent6">
                    <a:lumMod val="75000"/>
                  </a:schemeClr>
                </a:solidFill>
                <a:latin typeface="Calibri" panose="020F0502020204030204" pitchFamily="34" charset="0"/>
                <a:cs typeface="Calibri" panose="020F0502020204030204" pitchFamily="34" charset="0"/>
              </a:rPr>
              <a:t>- </a:t>
            </a:r>
            <a:r>
              <a:rPr lang="sr-Latn-RS" b="1" dirty="0" smtClean="0">
                <a:solidFill>
                  <a:schemeClr val="accent6">
                    <a:lumMod val="75000"/>
                  </a:schemeClr>
                </a:solidFill>
                <a:latin typeface="Calibri" panose="020F0502020204030204" pitchFamily="34" charset="0"/>
                <a:cs typeface="Calibri" panose="020F0502020204030204" pitchFamily="34" charset="0"/>
              </a:rPr>
              <a:t>compromitted </a:t>
            </a:r>
            <a:r>
              <a:rPr lang="en" b="1" dirty="0" smtClean="0">
                <a:solidFill>
                  <a:schemeClr val="accent6">
                    <a:lumMod val="75000"/>
                  </a:schemeClr>
                </a:solidFill>
                <a:latin typeface="Calibri" panose="020F0502020204030204" pitchFamily="34" charset="0"/>
                <a:cs typeface="Calibri" panose="020F0502020204030204" pitchFamily="34" charset="0"/>
              </a:rPr>
              <a:t>venous</a:t>
            </a:r>
            <a:r>
              <a:rPr lang="sr-Latn-RS" b="1" dirty="0" smtClean="0">
                <a:solidFill>
                  <a:schemeClr val="accent6">
                    <a:lumMod val="75000"/>
                  </a:schemeClr>
                </a:solidFill>
                <a:latin typeface="Calibri" panose="020F0502020204030204" pitchFamily="34" charset="0"/>
                <a:cs typeface="Calibri" panose="020F0502020204030204" pitchFamily="34" charset="0"/>
              </a:rPr>
              <a:t> flow</a:t>
            </a:r>
            <a:r>
              <a:rPr lang="en" b="1" dirty="0" smtClean="0">
                <a:solidFill>
                  <a:schemeClr val="accent6">
                    <a:lumMod val="75000"/>
                  </a:schemeClr>
                </a:solidFill>
                <a:latin typeface="Calibri" panose="020F0502020204030204" pitchFamily="34" charset="0"/>
                <a:cs typeface="Calibri" panose="020F0502020204030204" pitchFamily="34" charset="0"/>
              </a:rPr>
              <a:t>  </a:t>
            </a:r>
            <a:endParaRPr lang="en" b="1" dirty="0">
              <a:solidFill>
                <a:schemeClr val="accent6">
                  <a:lumMod val="75000"/>
                </a:schemeClr>
              </a:solidFill>
              <a:latin typeface="Calibri" panose="020F0502020204030204" pitchFamily="34" charset="0"/>
              <a:cs typeface="Calibri" panose="020F0502020204030204" pitchFamily="34" charset="0"/>
            </a:endParaRPr>
          </a:p>
          <a:p>
            <a:pPr eaLnBrk="0" hangingPunct="0">
              <a:defRPr/>
            </a:pPr>
            <a:r>
              <a:rPr lang="en" b="1" dirty="0">
                <a:solidFill>
                  <a:schemeClr val="accent6">
                    <a:lumMod val="75000"/>
                  </a:schemeClr>
                </a:solidFill>
                <a:latin typeface="Calibri" panose="020F0502020204030204" pitchFamily="34" charset="0"/>
                <a:cs typeface="Calibri" panose="020F0502020204030204" pitchFamily="34" charset="0"/>
              </a:rPr>
              <a:t> - injury </a:t>
            </a:r>
            <a:r>
              <a:rPr lang="sr-Latn-RS" b="1" dirty="0" smtClean="0">
                <a:solidFill>
                  <a:schemeClr val="accent6">
                    <a:lumMod val="75000"/>
                  </a:schemeClr>
                </a:solidFill>
                <a:latin typeface="Calibri" panose="020F0502020204030204" pitchFamily="34" charset="0"/>
                <a:cs typeface="Calibri" panose="020F0502020204030204" pitchFamily="34" charset="0"/>
              </a:rPr>
              <a:t>of the </a:t>
            </a:r>
            <a:r>
              <a:rPr lang="en" b="1" dirty="0" smtClean="0">
                <a:solidFill>
                  <a:schemeClr val="accent6">
                    <a:lumMod val="75000"/>
                  </a:schemeClr>
                </a:solidFill>
                <a:latin typeface="Calibri" panose="020F0502020204030204" pitchFamily="34" charset="0"/>
                <a:cs typeface="Calibri" panose="020F0502020204030204" pitchFamily="34" charset="0"/>
              </a:rPr>
              <a:t>endothelium </a:t>
            </a:r>
            <a:r>
              <a:rPr lang="sr-Latn-RS" b="1" dirty="0" smtClean="0">
                <a:solidFill>
                  <a:schemeClr val="accent6">
                    <a:lumMod val="75000"/>
                  </a:schemeClr>
                </a:solidFill>
                <a:latin typeface="Calibri" panose="020F0502020204030204" pitchFamily="34" charset="0"/>
                <a:cs typeface="Calibri" panose="020F0502020204030204" pitchFamily="34" charset="0"/>
              </a:rPr>
              <a:t>of </a:t>
            </a:r>
            <a:r>
              <a:rPr lang="en" b="1" dirty="0" smtClean="0">
                <a:solidFill>
                  <a:schemeClr val="accent6">
                    <a:lumMod val="75000"/>
                  </a:schemeClr>
                </a:solidFill>
                <a:latin typeface="Calibri" panose="020F0502020204030204" pitchFamily="34" charset="0"/>
                <a:cs typeface="Calibri" panose="020F0502020204030204" pitchFamily="34" charset="0"/>
              </a:rPr>
              <a:t>blood </a:t>
            </a:r>
            <a:r>
              <a:rPr lang="sr-Latn-RS" b="1" dirty="0" smtClean="0">
                <a:solidFill>
                  <a:schemeClr val="accent6">
                    <a:lumMod val="75000"/>
                  </a:schemeClr>
                </a:solidFill>
                <a:latin typeface="Calibri" panose="020F0502020204030204" pitchFamily="34" charset="0"/>
                <a:cs typeface="Calibri" panose="020F0502020204030204" pitchFamily="34" charset="0"/>
              </a:rPr>
              <a:t>vessels</a:t>
            </a:r>
            <a:endParaRPr lang="sr-Latn-CS" b="1" dirty="0">
              <a:solidFill>
                <a:schemeClr val="accent6">
                  <a:lumMod val="75000"/>
                </a:schemeClr>
              </a:solidFill>
              <a:latin typeface="Calibri" panose="020F0502020204030204" pitchFamily="34" charset="0"/>
              <a:cs typeface="Calibri" panose="020F0502020204030204" pitchFamily="34" charset="0"/>
            </a:endParaRPr>
          </a:p>
          <a:p>
            <a:pPr eaLnBrk="0" hangingPunct="0">
              <a:defRPr/>
            </a:pPr>
            <a:r>
              <a:rPr lang="en" b="1" dirty="0">
                <a:solidFill>
                  <a:schemeClr val="accent6">
                    <a:lumMod val="75000"/>
                  </a:schemeClr>
                </a:solidFill>
                <a:latin typeface="Calibri" panose="020F0502020204030204" pitchFamily="34" charset="0"/>
                <a:cs typeface="Calibri" panose="020F0502020204030204" pitchFamily="34" charset="0"/>
              </a:rPr>
              <a:t> - hypercoagulability</a:t>
            </a:r>
            <a:endParaRPr lang="sr-Latn-RS" b="1" dirty="0">
              <a:solidFill>
                <a:schemeClr val="accent6">
                  <a:lumMod val="75000"/>
                </a:schemeClr>
              </a:solidFill>
              <a:latin typeface="Calibri" panose="020F0502020204030204" pitchFamily="34" charset="0"/>
              <a:cs typeface="Calibri" panose="020F0502020204030204" pitchFamily="34" charset="0"/>
            </a:endParaRPr>
          </a:p>
        </p:txBody>
      </p:sp>
      <p:sp>
        <p:nvSpPr>
          <p:cNvPr id="6" name="Rectangle 5"/>
          <p:cNvSpPr/>
          <p:nvPr/>
        </p:nvSpPr>
        <p:spPr>
          <a:xfrm>
            <a:off x="1981201" y="4800601"/>
            <a:ext cx="5472113" cy="800219"/>
          </a:xfrm>
          <a:prstGeom prst="rect">
            <a:avLst/>
          </a:prstGeom>
          <a:solidFill>
            <a:schemeClr val="bg2">
              <a:lumMod val="75000"/>
              <a:lumOff val="25000"/>
            </a:schemeClr>
          </a:solidFill>
          <a:ln>
            <a:solidFill>
              <a:srgbClr val="EA0075"/>
            </a:solidFill>
          </a:ln>
        </p:spPr>
        <p:style>
          <a:lnRef idx="2">
            <a:schemeClr val="accent1"/>
          </a:lnRef>
          <a:fillRef idx="1">
            <a:schemeClr val="lt1"/>
          </a:fillRef>
          <a:effectRef idx="0">
            <a:schemeClr val="accent1"/>
          </a:effectRef>
          <a:fontRef idx="minor">
            <a:schemeClr val="dk1"/>
          </a:fontRef>
        </p:style>
        <p:txBody>
          <a:bodyPr>
            <a:spAutoFit/>
          </a:bodyPr>
          <a:lstStyle/>
          <a:p>
            <a:pPr eaLnBrk="0" hangingPunct="0">
              <a:buFontTx/>
              <a:buChar char="•"/>
              <a:defRPr/>
            </a:pPr>
            <a:r>
              <a:rPr lang="en" sz="2800" b="1" dirty="0">
                <a:solidFill>
                  <a:srgbClr val="002060"/>
                </a:solidFill>
                <a:latin typeface="Calibri" panose="020F0502020204030204" pitchFamily="34" charset="0"/>
                <a:cs typeface="Calibri" panose="020F0502020204030204" pitchFamily="34" charset="0"/>
              </a:rPr>
              <a:t>CONGENITAL FACTORS - 20%</a:t>
            </a:r>
          </a:p>
          <a:p>
            <a:pPr eaLnBrk="0" hangingPunct="0">
              <a:defRPr/>
            </a:pPr>
            <a:r>
              <a:rPr lang="sr-Latn-RS" b="1" dirty="0" smtClean="0">
                <a:solidFill>
                  <a:srgbClr val="002060"/>
                </a:solidFill>
                <a:latin typeface="Calibri" panose="020F0502020204030204" pitchFamily="34" charset="0"/>
                <a:cs typeface="Calibri" panose="020F0502020204030204" pitchFamily="34" charset="0"/>
              </a:rPr>
              <a:t>- </a:t>
            </a:r>
            <a:r>
              <a:rPr lang="en" b="1" dirty="0" smtClean="0">
                <a:solidFill>
                  <a:srgbClr val="002060"/>
                </a:solidFill>
                <a:latin typeface="Calibri" panose="020F0502020204030204" pitchFamily="34" charset="0"/>
                <a:cs typeface="Calibri" panose="020F0502020204030204" pitchFamily="34" charset="0"/>
              </a:rPr>
              <a:t>hypercoagulability </a:t>
            </a:r>
            <a:r>
              <a:rPr lang="en" b="1" dirty="0">
                <a:solidFill>
                  <a:srgbClr val="002060"/>
                </a:solidFill>
                <a:latin typeface="Calibri" panose="020F0502020204030204" pitchFamily="34" charset="0"/>
                <a:cs typeface="Calibri" panose="020F0502020204030204" pitchFamily="34" charset="0"/>
              </a:rPr>
              <a:t>- thrombophilia</a:t>
            </a:r>
            <a:endParaRPr lang="sr-Latn-CS" b="1" dirty="0">
              <a:solidFill>
                <a:srgbClr val="002060"/>
              </a:solidFill>
              <a:latin typeface="Calibri" panose="020F0502020204030204" pitchFamily="34" charset="0"/>
              <a:cs typeface="Calibri" panose="020F0502020204030204" pitchFamily="34" charset="0"/>
            </a:endParaRPr>
          </a:p>
        </p:txBody>
      </p:sp>
      <p:sp>
        <p:nvSpPr>
          <p:cNvPr id="9" name="Right Arrow 8"/>
          <p:cNvSpPr/>
          <p:nvPr/>
        </p:nvSpPr>
        <p:spPr>
          <a:xfrm>
            <a:off x="6172200" y="2349500"/>
            <a:ext cx="977900" cy="484188"/>
          </a:xfrm>
          <a:prstGeom prst="rightArrow">
            <a:avLst/>
          </a:prstGeom>
          <a:solidFill>
            <a:schemeClr val="accent2">
              <a:lumMod val="50000"/>
              <a:lumOff val="50000"/>
            </a:schemeClr>
          </a:solidFill>
          <a:ln>
            <a:solidFill>
              <a:schemeClr val="accent6">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r>
              <a:rPr lang="en" dirty="0"/>
              <a:t>      </a:t>
            </a:r>
            <a:endParaRPr lang="sr-Latn-CS" dirty="0"/>
          </a:p>
        </p:txBody>
      </p:sp>
      <p:sp>
        <p:nvSpPr>
          <p:cNvPr id="20487" name="Rectangle 7"/>
          <p:cNvSpPr>
            <a:spLocks noChangeArrowheads="1"/>
          </p:cNvSpPr>
          <p:nvPr/>
        </p:nvSpPr>
        <p:spPr bwMode="auto">
          <a:xfrm>
            <a:off x="7533127" y="591106"/>
            <a:ext cx="25998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anose="02020603050405020304" pitchFamily="18" charset="0"/>
                <a:ea typeface="Gulim" pitchFamily="34" charset="-127"/>
              </a:defRPr>
            </a:lvl1pPr>
            <a:lvl2pPr marL="742950" indent="-285750" eaLnBrk="0" hangingPunct="0">
              <a:defRPr kumimoji="1" sz="2400">
                <a:solidFill>
                  <a:schemeClr val="tx1"/>
                </a:solidFill>
                <a:latin typeface="Times New Roman" panose="02020603050405020304" pitchFamily="18" charset="0"/>
                <a:ea typeface="Gulim" pitchFamily="34" charset="-127"/>
              </a:defRPr>
            </a:lvl2pPr>
            <a:lvl3pPr marL="1143000" indent="-228600" eaLnBrk="0" hangingPunct="0">
              <a:defRPr kumimoji="1" sz="2400">
                <a:solidFill>
                  <a:schemeClr val="tx1"/>
                </a:solidFill>
                <a:latin typeface="Times New Roman" panose="02020603050405020304" pitchFamily="18" charset="0"/>
                <a:ea typeface="Gulim" pitchFamily="34" charset="-127"/>
              </a:defRPr>
            </a:lvl3pPr>
            <a:lvl4pPr marL="1600200" indent="-228600" eaLnBrk="0" hangingPunct="0">
              <a:defRPr kumimoji="1" sz="2400">
                <a:solidFill>
                  <a:schemeClr val="tx1"/>
                </a:solidFill>
                <a:latin typeface="Times New Roman" panose="02020603050405020304" pitchFamily="18" charset="0"/>
                <a:ea typeface="Gulim" pitchFamily="34" charset="-127"/>
              </a:defRPr>
            </a:lvl4pPr>
            <a:lvl5pPr marL="2057400" indent="-228600" eaLnBrk="0" hangingPunct="0">
              <a:defRPr kumimoji="1" sz="2400">
                <a:solidFill>
                  <a:schemeClr val="tx1"/>
                </a:solidFill>
                <a:latin typeface="Times New Roman" panose="02020603050405020304" pitchFamily="18" charset="0"/>
                <a:ea typeface="Gulim"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9pPr>
          </a:lstStyle>
          <a:p>
            <a:r>
              <a:rPr lang="en" altLang="en-US" sz="1800" b="1" dirty="0">
                <a:solidFill>
                  <a:srgbClr val="FFCC00"/>
                </a:solidFill>
                <a:latin typeface="Comic Sans MS" panose="030F0702030302020204" pitchFamily="66" charset="0"/>
              </a:rPr>
              <a:t>   </a:t>
            </a:r>
            <a:r>
              <a:rPr lang="en" altLang="en-US" sz="1800" b="1" dirty="0">
                <a:solidFill>
                  <a:schemeClr val="accent6">
                    <a:lumMod val="75000"/>
                  </a:schemeClr>
                </a:solidFill>
                <a:latin typeface="+mn-lt"/>
              </a:rPr>
              <a:t>Martin Reidel 2003</a:t>
            </a:r>
            <a:r>
              <a:rPr lang="en" altLang="en-US" sz="1800" dirty="0">
                <a:solidFill>
                  <a:schemeClr val="accent6">
                    <a:lumMod val="75000"/>
                  </a:schemeClr>
                </a:solidFill>
                <a:latin typeface="+mn-lt"/>
              </a:rPr>
              <a:t> </a:t>
            </a:r>
            <a:endParaRPr lang="sr-Latn-CS" altLang="en-US" sz="1800" dirty="0">
              <a:solidFill>
                <a:schemeClr val="accent6">
                  <a:lumMod val="75000"/>
                </a:schemeClr>
              </a:solidFill>
              <a:latin typeface="+mn-lt"/>
            </a:endParaRPr>
          </a:p>
        </p:txBody>
      </p:sp>
    </p:spTree>
    <p:extLst>
      <p:ext uri="{BB962C8B-B14F-4D97-AF65-F5344CB8AC3E}">
        <p14:creationId xmlns:p14="http://schemas.microsoft.com/office/powerpoint/2010/main" val="2811433830"/>
      </p:ext>
    </p:extLst>
  </p:cSld>
  <p:clrMapOvr>
    <a:masterClrMapping/>
  </p:clrMapOvr>
  <p:transition spd="slow"/>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ChangeArrowheads="1"/>
          </p:cNvSpPr>
          <p:nvPr/>
        </p:nvSpPr>
        <p:spPr bwMode="auto">
          <a:xfrm>
            <a:off x="1344614" y="-110160"/>
            <a:ext cx="9864725" cy="561632"/>
          </a:xfrm>
          <a:prstGeom prst="rect">
            <a:avLst/>
          </a:prstGeom>
          <a:noFill/>
          <a:ln>
            <a:noFill/>
          </a:ln>
          <a:extLst/>
        </p:spPr>
        <p:txBody>
          <a:bodyPr tIns="152352" bIns="38088" anchor="ctr">
            <a:spAutoFit/>
          </a:bodyPr>
          <a:lstStyle>
            <a:lvl1pPr>
              <a:spcBef>
                <a:spcPct val="20000"/>
              </a:spcBef>
              <a:buClr>
                <a:schemeClr val="hlink"/>
              </a:buClr>
              <a:buSzPct val="70000"/>
              <a:buFont typeface="Wingdings" panose="05000000000000000000" pitchFamily="2" charset="2"/>
              <a:buChar char="n"/>
              <a:defRPr sz="3200">
                <a:solidFill>
                  <a:schemeClr val="tx1"/>
                </a:solidFill>
                <a:latin typeface="Garamond" panose="02020404030301010803" pitchFamily="18" charset="0"/>
              </a:defRPr>
            </a:lvl1pPr>
            <a:lvl2pPr marL="742950" indent="-285750">
              <a:spcBef>
                <a:spcPct val="20000"/>
              </a:spcBef>
              <a:buClr>
                <a:schemeClr val="accent2"/>
              </a:buClr>
              <a:buSzPct val="70000"/>
              <a:buFont typeface="Wingdings" panose="05000000000000000000" pitchFamily="2" charset="2"/>
              <a:buChar char="n"/>
              <a:defRPr sz="2800">
                <a:solidFill>
                  <a:schemeClr val="tx1"/>
                </a:solidFill>
                <a:latin typeface="Garamond" panose="02020404030301010803" pitchFamily="18" charset="0"/>
              </a:defRPr>
            </a:lvl2pPr>
            <a:lvl3pPr marL="1143000" indent="-228600">
              <a:spcBef>
                <a:spcPct val="20000"/>
              </a:spcBef>
              <a:buClr>
                <a:schemeClr val="tx2"/>
              </a:buClr>
              <a:buSzPct val="70000"/>
              <a:buFont typeface="Wingdings" panose="05000000000000000000" pitchFamily="2" charset="2"/>
              <a:buChar char="n"/>
              <a:defRPr sz="2400">
                <a:solidFill>
                  <a:schemeClr val="tx1"/>
                </a:solidFill>
                <a:latin typeface="Garamond" panose="02020404030301010803" pitchFamily="18" charset="0"/>
              </a:defRPr>
            </a:lvl3pPr>
            <a:lvl4pPr marL="1600200" indent="-228600">
              <a:spcBef>
                <a:spcPct val="20000"/>
              </a:spcBef>
              <a:buClr>
                <a:schemeClr val="accent2"/>
              </a:buClr>
              <a:buSzPct val="70000"/>
              <a:buFont typeface="Wingdings" panose="05000000000000000000" pitchFamily="2" charset="2"/>
              <a:buChar char="n"/>
              <a:defRPr sz="2000">
                <a:solidFill>
                  <a:schemeClr val="tx1"/>
                </a:solidFill>
                <a:latin typeface="Garamond" panose="02020404030301010803" pitchFamily="18" charset="0"/>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defRPr>
            </a:lvl9pPr>
          </a:lstStyle>
          <a:p>
            <a:pPr algn="ctr">
              <a:spcBef>
                <a:spcPct val="0"/>
              </a:spcBef>
              <a:buClrTx/>
              <a:buSzTx/>
              <a:buFontTx/>
              <a:buNone/>
              <a:defRPr/>
            </a:pPr>
            <a:r>
              <a:rPr lang="en" altLang="en-US" sz="2400" b="1" dirty="0">
                <a:solidFill>
                  <a:schemeClr val="accent6">
                    <a:lumMod val="75000"/>
                  </a:schemeClr>
                </a:solidFill>
                <a:latin typeface="+mj-lt"/>
                <a:cs typeface="Arial" pitchFamily="34" charset="0"/>
              </a:rPr>
              <a:t>ACQUIRED RISK FACTORS FOR THE DEVELOPMENT OF VTE</a:t>
            </a:r>
            <a:endParaRPr lang="en-US" altLang="en-US" sz="2400" b="1" dirty="0">
              <a:solidFill>
                <a:schemeClr val="accent6">
                  <a:lumMod val="75000"/>
                </a:schemeClr>
              </a:solidFill>
              <a:latin typeface="+mj-lt"/>
            </a:endParaRPr>
          </a:p>
        </p:txBody>
      </p:sp>
      <p:sp>
        <p:nvSpPr>
          <p:cNvPr id="21507" name="Rectangle 31"/>
          <p:cNvSpPr>
            <a:spLocks noChangeArrowheads="1"/>
          </p:cNvSpPr>
          <p:nvPr/>
        </p:nvSpPr>
        <p:spPr bwMode="auto">
          <a:xfrm>
            <a:off x="1524000" y="4467225"/>
            <a:ext cx="1841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kumimoji="1" sz="2400">
                <a:solidFill>
                  <a:schemeClr val="tx1"/>
                </a:solidFill>
                <a:latin typeface="Times New Roman" panose="02020603050405020304" pitchFamily="18" charset="0"/>
                <a:ea typeface="Gulim" pitchFamily="34" charset="-127"/>
              </a:defRPr>
            </a:lvl1pPr>
            <a:lvl2pPr marL="742950" indent="-285750" eaLnBrk="0" hangingPunct="0">
              <a:defRPr kumimoji="1" sz="2400">
                <a:solidFill>
                  <a:schemeClr val="tx1"/>
                </a:solidFill>
                <a:latin typeface="Times New Roman" panose="02020603050405020304" pitchFamily="18" charset="0"/>
                <a:ea typeface="Gulim" pitchFamily="34" charset="-127"/>
              </a:defRPr>
            </a:lvl2pPr>
            <a:lvl3pPr marL="1143000" indent="-228600" eaLnBrk="0" hangingPunct="0">
              <a:defRPr kumimoji="1" sz="2400">
                <a:solidFill>
                  <a:schemeClr val="tx1"/>
                </a:solidFill>
                <a:latin typeface="Times New Roman" panose="02020603050405020304" pitchFamily="18" charset="0"/>
                <a:ea typeface="Gulim" pitchFamily="34" charset="-127"/>
              </a:defRPr>
            </a:lvl3pPr>
            <a:lvl4pPr marL="1600200" indent="-228600" eaLnBrk="0" hangingPunct="0">
              <a:defRPr kumimoji="1" sz="2400">
                <a:solidFill>
                  <a:schemeClr val="tx1"/>
                </a:solidFill>
                <a:latin typeface="Times New Roman" panose="02020603050405020304" pitchFamily="18" charset="0"/>
                <a:ea typeface="Gulim" pitchFamily="34" charset="-127"/>
              </a:defRPr>
            </a:lvl4pPr>
            <a:lvl5pPr marL="2057400" indent="-228600" eaLnBrk="0" hangingPunct="0">
              <a:defRPr kumimoji="1" sz="2400">
                <a:solidFill>
                  <a:schemeClr val="tx1"/>
                </a:solidFill>
                <a:latin typeface="Times New Roman" panose="02020603050405020304" pitchFamily="18" charset="0"/>
                <a:ea typeface="Gulim"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9pPr>
          </a:lstStyle>
          <a:p>
            <a:pPr eaLnBrk="1" hangingPunct="1"/>
            <a:endParaRPr lang="en-US" altLang="en-US" sz="1800">
              <a:latin typeface="Comic Sans MS" panose="030F0702030302020204" pitchFamily="66" charset="0"/>
            </a:endParaRPr>
          </a:p>
        </p:txBody>
      </p:sp>
      <p:graphicFrame>
        <p:nvGraphicFramePr>
          <p:cNvPr id="213062" name="Group 70"/>
          <p:cNvGraphicFramePr>
            <a:graphicFrameLocks noGrp="1"/>
          </p:cNvGraphicFramePr>
          <p:nvPr>
            <p:extLst>
              <p:ext uri="{D42A27DB-BD31-4B8C-83A1-F6EECF244321}">
                <p14:modId xmlns:p14="http://schemas.microsoft.com/office/powerpoint/2010/main" val="338723836"/>
              </p:ext>
            </p:extLst>
          </p:nvPr>
        </p:nvGraphicFramePr>
        <p:xfrm>
          <a:off x="1919289" y="476250"/>
          <a:ext cx="9001125" cy="6316664"/>
        </p:xfrm>
        <a:graphic>
          <a:graphicData uri="http://schemas.openxmlformats.org/drawingml/2006/table">
            <a:tbl>
              <a:tblPr>
                <a:tableStyleId>{E8B1032C-EA38-4F05-BA0D-38AFFFC7BED3}</a:tableStyleId>
              </a:tblPr>
              <a:tblGrid>
                <a:gridCol w="9001125"/>
              </a:tblGrid>
              <a:tr h="36579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 sz="1800" b="1" u="none" strike="noStrike" cap="none" normalizeH="0" baseline="0" dirty="0" smtClean="0">
                          <a:ln>
                            <a:noFill/>
                          </a:ln>
                          <a:solidFill>
                            <a:schemeClr val="accent6">
                              <a:lumMod val="75000"/>
                            </a:schemeClr>
                          </a:solidFill>
                          <a:effectLst/>
                          <a:latin typeface="+mn-lt"/>
                        </a:rPr>
                        <a:t>Strong predisposing factors (OR&gt; 10)</a:t>
                      </a:r>
                      <a:endParaRPr kumimoji="0" lang="en-US" sz="1800" b="1" i="0" u="none" strike="noStrike" cap="none" normalizeH="0" baseline="0" dirty="0" smtClean="0">
                        <a:ln>
                          <a:noFill/>
                        </a:ln>
                        <a:solidFill>
                          <a:schemeClr val="accent6">
                            <a:lumMod val="75000"/>
                          </a:schemeClr>
                        </a:solidFill>
                        <a:effectLst/>
                        <a:latin typeface="+mn-lt"/>
                        <a:ea typeface="Times New Roman" pitchFamily="18" charset="0"/>
                        <a:cs typeface="Tahoma" pitchFamily="34" charset="0"/>
                      </a:endParaRPr>
                    </a:p>
                  </a:txBody>
                  <a:tcPr marL="91441" marR="91441" marT="45729" marB="45729" horzOverflow="overflow"/>
                </a:tc>
              </a:tr>
              <a:tr h="1310721">
                <a:tc>
                  <a:txBody>
                    <a:bodyPr/>
                    <a:lstStyle/>
                    <a:p>
                      <a:pPr marL="285750" marR="0" lvl="0" indent="-285750" algn="l" defTabSz="9144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en" sz="1600" u="none" strike="noStrike" cap="none" normalizeH="0" baseline="0" dirty="0" smtClean="0">
                          <a:ln>
                            <a:noFill/>
                          </a:ln>
                          <a:effectLst/>
                          <a:latin typeface="Calibri" pitchFamily="34" charset="0"/>
                        </a:rPr>
                        <a:t>Fracture of the hip or knee, Implantation (arthroplasty) of the hip or knee</a:t>
                      </a:r>
                    </a:p>
                    <a:p>
                      <a:pPr marL="285750" marR="0" lvl="0" indent="-285750" algn="l" defTabSz="9144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en" sz="1600" u="none" strike="noStrike" cap="none" normalizeH="0" baseline="0" dirty="0" smtClean="0">
                          <a:ln>
                            <a:noFill/>
                          </a:ln>
                          <a:effectLst/>
                          <a:latin typeface="Calibri" pitchFamily="34" charset="0"/>
                        </a:rPr>
                        <a:t>Polytrauma, Spinal cord injury</a:t>
                      </a:r>
                    </a:p>
                    <a:p>
                      <a:pPr marL="285750" marR="0" lvl="0" indent="-285750" algn="l" defTabSz="914400" rtl="0" eaLnBrk="1" fontAlgn="base" latinLnBrk="0" hangingPunct="1">
                        <a:lnSpc>
                          <a:spcPct val="100000"/>
                        </a:lnSpc>
                        <a:spcBef>
                          <a:spcPct val="0"/>
                        </a:spcBef>
                        <a:spcAft>
                          <a:spcPct val="0"/>
                        </a:spcAft>
                        <a:buClrTx/>
                        <a:buSzTx/>
                        <a:buFont typeface="Arial" panose="020B0604020202020204" pitchFamily="34" charset="0"/>
                        <a:buChar char="•"/>
                        <a:tabLst/>
                      </a:pPr>
                      <a:r>
                        <a:rPr lang="en" sz="1600" b="0" i="0" u="none" strike="noStrike" kern="1200" dirty="0" smtClean="0">
                          <a:solidFill>
                            <a:schemeClr val="tx1"/>
                          </a:solidFill>
                          <a:effectLst/>
                          <a:latin typeface="Calibri" panose="020F0502020204030204" pitchFamily="34" charset="0"/>
                          <a:ea typeface="Malgun Gothic" panose="020B0503020000020004" pitchFamily="34" charset="-127"/>
                          <a:cs typeface="Calibri" panose="020F0502020204030204" pitchFamily="34" charset="0"/>
                        </a:rPr>
                        <a:t>Hospitalization for heart failure or AF /flutter (within the previous 3 months)</a:t>
                      </a:r>
                      <a:endParaRPr kumimoji="0" lang="ru-RU" sz="1600" b="0" i="0" u="none" strike="noStrike" kern="1200" cap="none" normalizeH="0" baseline="0" dirty="0" smtClean="0">
                        <a:ln>
                          <a:noFill/>
                        </a:ln>
                        <a:solidFill>
                          <a:schemeClr val="tx1"/>
                        </a:solidFill>
                        <a:effectLst/>
                        <a:latin typeface="Calibri" pitchFamily="34" charset="0"/>
                        <a:ea typeface="+mn-ea"/>
                        <a:cs typeface="Calibri" panose="020F0502020204030204" pitchFamily="34" charset="0"/>
                      </a:endParaRPr>
                    </a:p>
                    <a:p>
                      <a:pPr marL="285750" marR="0" lvl="0" indent="-285750" algn="l" defTabSz="914400" rtl="0" eaLnBrk="1" fontAlgn="base" latinLnBrk="0" hangingPunct="1">
                        <a:lnSpc>
                          <a:spcPct val="100000"/>
                        </a:lnSpc>
                        <a:spcBef>
                          <a:spcPct val="0"/>
                        </a:spcBef>
                        <a:spcAft>
                          <a:spcPct val="0"/>
                        </a:spcAft>
                        <a:buClrTx/>
                        <a:buSzTx/>
                        <a:buFont typeface="Arial" panose="020B0604020202020204" pitchFamily="34" charset="0"/>
                        <a:buChar char="•"/>
                        <a:tabLst/>
                      </a:pPr>
                      <a:r>
                        <a:rPr lang="en" sz="1600" b="0" i="0" u="none" strike="noStrike" kern="1200" dirty="0" smtClean="0">
                          <a:solidFill>
                            <a:schemeClr val="tx1"/>
                          </a:solidFill>
                          <a:effectLst/>
                          <a:latin typeface="Calibri" panose="020F0502020204030204" pitchFamily="34" charset="0"/>
                          <a:ea typeface="Malgun Gothic" panose="020B0503020000020004" pitchFamily="34" charset="-127"/>
                          <a:cs typeface="Calibri" panose="020F0502020204030204" pitchFamily="34" charset="0"/>
                        </a:rPr>
                        <a:t>Myocardial infarction (in the previous 3 months)</a:t>
                      </a:r>
                    </a:p>
                    <a:p>
                      <a:pPr marL="285750" marR="0" lvl="0" indent="-285750" algn="l" defTabSz="914400" rtl="0" eaLnBrk="1" fontAlgn="base" latinLnBrk="0" hangingPunct="1">
                        <a:lnSpc>
                          <a:spcPct val="100000"/>
                        </a:lnSpc>
                        <a:spcBef>
                          <a:spcPct val="0"/>
                        </a:spcBef>
                        <a:spcAft>
                          <a:spcPct val="0"/>
                        </a:spcAft>
                        <a:buClrTx/>
                        <a:buSzTx/>
                        <a:buFont typeface="Arial" panose="020B0604020202020204" pitchFamily="34" charset="0"/>
                        <a:buChar char="•"/>
                        <a:tabLst/>
                      </a:pPr>
                      <a:r>
                        <a:rPr lang="en" sz="1600" b="0" i="0" u="none" strike="noStrike" kern="1200" dirty="0" smtClean="0">
                          <a:solidFill>
                            <a:schemeClr val="tx1"/>
                          </a:solidFill>
                          <a:effectLst/>
                          <a:latin typeface="Calibri" panose="020F0502020204030204" pitchFamily="34" charset="0"/>
                          <a:ea typeface="Malgun Gothic" panose="020B0503020000020004" pitchFamily="34" charset="-127"/>
                          <a:cs typeface="Calibri" panose="020F0502020204030204" pitchFamily="34" charset="0"/>
                        </a:rPr>
                        <a:t>Previous episode of venous thromboembolism</a:t>
                      </a:r>
                      <a:endParaRPr lang="en-US" sz="1600" b="0" i="0" u="none" strike="noStrike" kern="1200" dirty="0" smtClean="0">
                        <a:solidFill>
                          <a:schemeClr val="tx1"/>
                        </a:solidFill>
                        <a:effectLst/>
                        <a:latin typeface="Calibri" panose="020F0502020204030204" pitchFamily="34" charset="0"/>
                        <a:ea typeface="Malgun Gothic" panose="020B0503020000020004" pitchFamily="34" charset="-127"/>
                        <a:cs typeface="Calibri" panose="020F0502020204030204" pitchFamily="34" charset="0"/>
                      </a:endParaRPr>
                    </a:p>
                  </a:txBody>
                  <a:tcPr marL="91441" marR="91441" marT="45729" marB="45729" horzOverflow="overflow"/>
                </a:tc>
              </a:tr>
              <a:tr h="36579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 sz="1800" b="1" u="none" strike="noStrike" cap="none" normalizeH="0" baseline="0" dirty="0" smtClean="0">
                          <a:ln>
                            <a:noFill/>
                          </a:ln>
                          <a:solidFill>
                            <a:schemeClr val="accent6">
                              <a:lumMod val="75000"/>
                            </a:schemeClr>
                          </a:solidFill>
                          <a:effectLst/>
                          <a:latin typeface="+mj-lt"/>
                        </a:rPr>
                        <a:t>Intermediate predisposing factors (OR 2 – 9)</a:t>
                      </a:r>
                      <a:endParaRPr kumimoji="0" lang="pl-PL" sz="1800" b="1" i="0" u="none" strike="noStrike" cap="none" normalizeH="0" baseline="0" dirty="0" smtClean="0">
                        <a:ln>
                          <a:noFill/>
                        </a:ln>
                        <a:solidFill>
                          <a:schemeClr val="accent6">
                            <a:lumMod val="75000"/>
                          </a:schemeClr>
                        </a:solidFill>
                        <a:effectLst/>
                        <a:latin typeface="+mj-lt"/>
                        <a:ea typeface="Times New Roman" pitchFamily="18" charset="0"/>
                        <a:cs typeface="Tahoma" pitchFamily="34" charset="0"/>
                      </a:endParaRPr>
                    </a:p>
                  </a:txBody>
                  <a:tcPr marL="91441" marR="91441" marT="45729" marB="45729" horzOverflow="overflow"/>
                </a:tc>
              </a:tr>
              <a:tr h="3017687">
                <a:tc>
                  <a:txBody>
                    <a:bodyPr/>
                    <a:lstStyle/>
                    <a:p>
                      <a:pPr marL="285750" indent="-285750" rtl="0" eaLnBrk="1" fontAlgn="t" latinLnBrk="0" hangingPunct="1">
                        <a:buFont typeface="Arial" panose="020B0604020202020204" pitchFamily="34" charset="0"/>
                        <a:buChar char="•"/>
                      </a:pPr>
                      <a:r>
                        <a:rPr lang="en" sz="1600" b="0" i="0" u="none" strike="noStrike" kern="1200" dirty="0" smtClean="0">
                          <a:solidFill>
                            <a:schemeClr val="tx1"/>
                          </a:solidFill>
                          <a:effectLst/>
                          <a:latin typeface="Calibri" panose="020F0502020204030204" pitchFamily="34" charset="0"/>
                          <a:ea typeface="Malgun Gothic" panose="020B0503020000020004" pitchFamily="34" charset="-127"/>
                          <a:cs typeface="Calibri" panose="020F0502020204030204" pitchFamily="34" charset="0"/>
                        </a:rPr>
                        <a:t>Arthroscopic knee surgery</a:t>
                      </a:r>
                      <a:endParaRPr lang="en-US" sz="1600" b="0" i="0" u="none" strike="noStrike" kern="1200" dirty="0" smtClean="0">
                        <a:solidFill>
                          <a:schemeClr val="tx1"/>
                        </a:solidFill>
                        <a:effectLst/>
                        <a:latin typeface="Calibri" panose="020F0502020204030204" pitchFamily="34" charset="0"/>
                        <a:ea typeface="Malgun Gothic" panose="020B0503020000020004" pitchFamily="34" charset="-127"/>
                        <a:cs typeface="Calibri" panose="020F0502020204030204" pitchFamily="34" charset="0"/>
                      </a:endParaRPr>
                    </a:p>
                    <a:p>
                      <a:pPr marL="285750" indent="-285750" rtl="0" eaLnBrk="1" fontAlgn="t" latinLnBrk="0" hangingPunct="1">
                        <a:buFont typeface="Arial" panose="020B0604020202020204" pitchFamily="34" charset="0"/>
                        <a:buChar char="•"/>
                      </a:pPr>
                      <a:r>
                        <a:rPr lang="en" sz="1600" b="0" i="0" u="none" strike="noStrike" kern="1200" dirty="0" smtClean="0">
                          <a:solidFill>
                            <a:schemeClr val="tx1"/>
                          </a:solidFill>
                          <a:effectLst/>
                          <a:latin typeface="Calibri" panose="020F0502020204030204" pitchFamily="34" charset="0"/>
                          <a:ea typeface="Malgun Gothic" panose="020B0503020000020004" pitchFamily="34" charset="-127"/>
                          <a:cs typeface="Calibri" panose="020F0502020204030204" pitchFamily="34" charset="0"/>
                        </a:rPr>
                        <a:t>autoimmune diseases,</a:t>
                      </a:r>
                      <a:r>
                        <a:rPr lang="en" sz="1600" b="0" i="0" u="none" strike="noStrike" kern="1200" baseline="0" dirty="0" smtClean="0">
                          <a:solidFill>
                            <a:schemeClr val="tx1"/>
                          </a:solidFill>
                          <a:effectLst/>
                          <a:latin typeface="Calibri" panose="020F0502020204030204" pitchFamily="34" charset="0"/>
                          <a:ea typeface="Malgun Gothic" panose="020B0503020000020004" pitchFamily="34" charset="-127"/>
                          <a:cs typeface="Calibri" panose="020F0502020204030204" pitchFamily="34" charset="0"/>
                        </a:rPr>
                        <a:t> </a:t>
                      </a:r>
                      <a:r>
                        <a:rPr lang="en" sz="1600" b="0" i="0" u="none" strike="noStrike" kern="1200" dirty="0" smtClean="0">
                          <a:solidFill>
                            <a:schemeClr val="tx1"/>
                          </a:solidFill>
                          <a:effectLst/>
                          <a:latin typeface="Calibri" panose="020F0502020204030204" pitchFamily="34" charset="0"/>
                          <a:ea typeface="Malgun Gothic" panose="020B0503020000020004" pitchFamily="34" charset="-127"/>
                          <a:cs typeface="Calibri" panose="020F0502020204030204" pitchFamily="34" charset="0"/>
                        </a:rPr>
                        <a:t>blood transfusions,</a:t>
                      </a:r>
                      <a:r>
                        <a:rPr lang="en" sz="1600" b="0" i="0" u="none" strike="noStrike" kern="1200" baseline="0" dirty="0" smtClean="0">
                          <a:solidFill>
                            <a:schemeClr val="tx1"/>
                          </a:solidFill>
                          <a:effectLst/>
                          <a:latin typeface="Calibri" panose="020F0502020204030204" pitchFamily="34" charset="0"/>
                          <a:ea typeface="Malgun Gothic" panose="020B0503020000020004" pitchFamily="34" charset="-127"/>
                          <a:cs typeface="Calibri" panose="020F0502020204030204" pitchFamily="34" charset="0"/>
                        </a:rPr>
                        <a:t> </a:t>
                      </a:r>
                      <a:r>
                        <a:rPr lang="en" sz="1600" b="0" i="0" u="none" strike="noStrike" kern="1200" dirty="0" smtClean="0">
                          <a:solidFill>
                            <a:schemeClr val="tx1"/>
                          </a:solidFill>
                          <a:effectLst/>
                          <a:latin typeface="Calibri" panose="020F0502020204030204" pitchFamily="34" charset="0"/>
                          <a:ea typeface="Malgun Gothic" panose="020B0503020000020004" pitchFamily="34" charset="-127"/>
                          <a:cs typeface="Calibri" panose="020F0502020204030204" pitchFamily="34" charset="0"/>
                        </a:rPr>
                        <a:t>Central venous line</a:t>
                      </a:r>
                      <a:endParaRPr lang="en-US" sz="1600" b="0" i="0" u="none" strike="noStrike" kern="1200" dirty="0" smtClean="0">
                        <a:solidFill>
                          <a:schemeClr val="tx1"/>
                        </a:solidFill>
                        <a:effectLst/>
                        <a:latin typeface="Calibri" panose="020F0502020204030204" pitchFamily="34" charset="0"/>
                        <a:ea typeface="Malgun Gothic" panose="020B0503020000020004" pitchFamily="34" charset="-127"/>
                        <a:cs typeface="Calibri" panose="020F0502020204030204" pitchFamily="34" charset="0"/>
                      </a:endParaRPr>
                    </a:p>
                    <a:p>
                      <a:pPr marL="285750" marR="0" lvl="0" indent="-285750" algn="l" defTabSz="914400" rtl="0" eaLnBrk="1" fontAlgn="t" latinLnBrk="0" hangingPunct="1">
                        <a:lnSpc>
                          <a:spcPct val="100000"/>
                        </a:lnSpc>
                        <a:spcBef>
                          <a:spcPts val="0"/>
                        </a:spcBef>
                        <a:spcAft>
                          <a:spcPts val="0"/>
                        </a:spcAft>
                        <a:buClrTx/>
                        <a:buSzTx/>
                        <a:buFont typeface="Arial" panose="020B0604020202020204" pitchFamily="34" charset="0"/>
                        <a:buChar char="•"/>
                        <a:tabLst/>
                        <a:defRPr/>
                      </a:pPr>
                      <a:r>
                        <a:rPr lang="en" sz="1600" b="0" i="0" u="none" strike="noStrike" kern="1200" dirty="0" smtClean="0">
                          <a:solidFill>
                            <a:schemeClr val="tx1"/>
                          </a:solidFill>
                          <a:effectLst/>
                          <a:latin typeface="Calibri" panose="020F0502020204030204" pitchFamily="34" charset="0"/>
                          <a:ea typeface="Malgun Gothic" panose="020B0503020000020004" pitchFamily="34" charset="-127"/>
                          <a:cs typeface="Calibri" panose="020F0502020204030204" pitchFamily="34" charset="0"/>
                        </a:rPr>
                        <a:t>Malignancy (highest risk in metastatic disease),</a:t>
                      </a:r>
                      <a:r>
                        <a:rPr lang="en" sz="1600" b="0" i="0" u="none" strike="noStrike" kern="1200" baseline="0" dirty="0" smtClean="0">
                          <a:solidFill>
                            <a:schemeClr val="tx1"/>
                          </a:solidFill>
                          <a:effectLst/>
                          <a:latin typeface="Calibri" panose="020F0502020204030204" pitchFamily="34" charset="0"/>
                          <a:ea typeface="Malgun Gothic" panose="020B0503020000020004" pitchFamily="34" charset="-127"/>
                          <a:cs typeface="Calibri" panose="020F0502020204030204" pitchFamily="34" charset="0"/>
                        </a:rPr>
                        <a:t> </a:t>
                      </a:r>
                      <a:r>
                        <a:rPr lang="en" sz="1600" b="1" i="0" u="none" strike="noStrike" kern="1200" dirty="0" smtClean="0">
                          <a:solidFill>
                            <a:schemeClr val="tx1"/>
                          </a:solidFill>
                          <a:effectLst/>
                          <a:latin typeface="Calibri" panose="020F0502020204030204" pitchFamily="34" charset="0"/>
                          <a:ea typeface="Malgun Gothic" panose="020B0503020000020004" pitchFamily="34" charset="-127"/>
                          <a:cs typeface="Calibri" panose="020F0502020204030204" pitchFamily="34" charset="0"/>
                        </a:rPr>
                        <a:t>Chemotherapy</a:t>
                      </a:r>
                      <a:endParaRPr lang="en-US" sz="1600" b="1" i="0" u="none" strike="noStrike" kern="1200" dirty="0" smtClean="0">
                        <a:solidFill>
                          <a:schemeClr val="tx1"/>
                        </a:solidFill>
                        <a:effectLst/>
                        <a:latin typeface="Calibri" panose="020F0502020204030204" pitchFamily="34" charset="0"/>
                        <a:ea typeface="Malgun Gothic" panose="020B0503020000020004" pitchFamily="34" charset="-127"/>
                        <a:cs typeface="Calibri" panose="020F0502020204030204" pitchFamily="34" charset="0"/>
                      </a:endParaRPr>
                    </a:p>
                    <a:p>
                      <a:pPr marL="285750" indent="-285750" rtl="0" eaLnBrk="1" fontAlgn="t" latinLnBrk="0" hangingPunct="1">
                        <a:buFont typeface="Arial" panose="020B0604020202020204" pitchFamily="34" charset="0"/>
                        <a:buChar char="•"/>
                      </a:pPr>
                      <a:r>
                        <a:rPr lang="en" sz="1600" b="1" i="0" u="none" strike="noStrike" kern="1200" dirty="0" smtClean="0">
                          <a:solidFill>
                            <a:schemeClr val="tx1"/>
                          </a:solidFill>
                          <a:effectLst/>
                          <a:latin typeface="Calibri" panose="020F0502020204030204" pitchFamily="34" charset="0"/>
                          <a:ea typeface="Malgun Gothic" panose="020B0503020000020004" pitchFamily="34" charset="-127"/>
                          <a:cs typeface="Calibri" panose="020F0502020204030204" pitchFamily="34" charset="0"/>
                        </a:rPr>
                        <a:t>Congestive heart or respiratory failure</a:t>
                      </a:r>
                      <a:endParaRPr lang="en-US" sz="1600" b="1" i="0" u="none" strike="noStrike" kern="1200" dirty="0" smtClean="0">
                        <a:solidFill>
                          <a:schemeClr val="tx1"/>
                        </a:solidFill>
                        <a:effectLst/>
                        <a:latin typeface="Calibri" panose="020F0502020204030204" pitchFamily="34" charset="0"/>
                        <a:ea typeface="Malgun Gothic" panose="020B0503020000020004" pitchFamily="34" charset="-127"/>
                        <a:cs typeface="Calibri" panose="020F0502020204030204" pitchFamily="34" charset="0"/>
                      </a:endParaRPr>
                    </a:p>
                    <a:p>
                      <a:pPr marL="285750" indent="-285750" rtl="0" eaLnBrk="1" fontAlgn="t" latinLnBrk="0" hangingPunct="1">
                        <a:buFont typeface="Arial" panose="020B0604020202020204" pitchFamily="34" charset="0"/>
                        <a:buChar char="•"/>
                      </a:pPr>
                      <a:r>
                        <a:rPr lang="en" sz="1600" b="1" i="0" u="none" strike="noStrike" kern="1200" dirty="0" smtClean="0">
                          <a:solidFill>
                            <a:schemeClr val="tx1"/>
                          </a:solidFill>
                          <a:effectLst/>
                          <a:latin typeface="Calibri" panose="020F0502020204030204" pitchFamily="34" charset="0"/>
                          <a:ea typeface="Malgun Gothic" panose="020B0503020000020004" pitchFamily="34" charset="-127"/>
                          <a:cs typeface="Calibri" panose="020F0502020204030204" pitchFamily="34" charset="0"/>
                        </a:rPr>
                        <a:t>Medicines </a:t>
                      </a:r>
                      <a:r>
                        <a:rPr lang="en" sz="1600" b="1" i="0" u="none" strike="noStrike" kern="1200" baseline="0" dirty="0" smtClean="0">
                          <a:solidFill>
                            <a:schemeClr val="tx1"/>
                          </a:solidFill>
                          <a:effectLst/>
                          <a:latin typeface="Calibri" panose="020F0502020204030204" pitchFamily="34" charset="0"/>
                          <a:ea typeface="Malgun Gothic" panose="020B0503020000020004" pitchFamily="34" charset="-127"/>
                          <a:cs typeface="Calibri" panose="020F0502020204030204" pitchFamily="34" charset="0"/>
                        </a:rPr>
                        <a:t>to </a:t>
                      </a:r>
                      <a:r>
                        <a:rPr lang="en" sz="1600" b="1" i="0" u="none" strike="noStrike" kern="1200" dirty="0" smtClean="0">
                          <a:solidFill>
                            <a:schemeClr val="tx1"/>
                          </a:solidFill>
                          <a:effectLst/>
                          <a:latin typeface="Calibri" panose="020F0502020204030204" pitchFamily="34" charset="0"/>
                          <a:ea typeface="Malgun Gothic" panose="020B0503020000020004" pitchFamily="34" charset="-127"/>
                          <a:cs typeface="Calibri" panose="020F0502020204030204" pitchFamily="34" charset="0"/>
                        </a:rPr>
                        <a:t>stimulate erythropoiesis</a:t>
                      </a:r>
                      <a:endParaRPr lang="en-US" sz="1600" b="1" i="0" u="none" strike="noStrike" kern="1200" dirty="0" smtClean="0">
                        <a:solidFill>
                          <a:schemeClr val="tx1"/>
                        </a:solidFill>
                        <a:effectLst/>
                        <a:latin typeface="Calibri" panose="020F0502020204030204" pitchFamily="34" charset="0"/>
                        <a:ea typeface="Malgun Gothic" panose="020B0503020000020004" pitchFamily="34" charset="-127"/>
                        <a:cs typeface="Calibri" panose="020F0502020204030204" pitchFamily="34" charset="0"/>
                      </a:endParaRPr>
                    </a:p>
                    <a:p>
                      <a:pPr marL="285750" marR="0" lvl="0" indent="-285750" algn="l" defTabSz="914400" rtl="0" eaLnBrk="1" fontAlgn="t" latinLnBrk="0" hangingPunct="1">
                        <a:lnSpc>
                          <a:spcPct val="100000"/>
                        </a:lnSpc>
                        <a:spcBef>
                          <a:spcPts val="0"/>
                        </a:spcBef>
                        <a:spcAft>
                          <a:spcPts val="0"/>
                        </a:spcAft>
                        <a:buClrTx/>
                        <a:buSzTx/>
                        <a:buFont typeface="Arial" panose="020B0604020202020204" pitchFamily="34" charset="0"/>
                        <a:buChar char="•"/>
                        <a:tabLst/>
                        <a:defRPr/>
                      </a:pPr>
                      <a:r>
                        <a:rPr lang="en" sz="1600" b="0" i="0" u="none" strike="noStrike" kern="1200" dirty="0" smtClean="0">
                          <a:solidFill>
                            <a:schemeClr val="tx1"/>
                          </a:solidFill>
                          <a:effectLst/>
                          <a:latin typeface="Calibri" panose="020F0502020204030204" pitchFamily="34" charset="0"/>
                          <a:ea typeface="Malgun Gothic" panose="020B0503020000020004" pitchFamily="34" charset="-127"/>
                          <a:cs typeface="Calibri" panose="020F0502020204030204" pitchFamily="34" charset="0"/>
                        </a:rPr>
                        <a:t>Hormone replacement therapy,</a:t>
                      </a:r>
                      <a:r>
                        <a:rPr lang="en" sz="1600" b="0" i="0" u="none" strike="noStrike" kern="1200" baseline="0" dirty="0" smtClean="0">
                          <a:solidFill>
                            <a:schemeClr val="tx1"/>
                          </a:solidFill>
                          <a:effectLst/>
                          <a:latin typeface="Calibri" panose="020F0502020204030204" pitchFamily="34" charset="0"/>
                          <a:ea typeface="Malgun Gothic" panose="020B0503020000020004" pitchFamily="34" charset="-127"/>
                          <a:cs typeface="Calibri" panose="020F0502020204030204" pitchFamily="34" charset="0"/>
                        </a:rPr>
                        <a:t> </a:t>
                      </a:r>
                      <a:r>
                        <a:rPr lang="en" sz="1600" b="1" i="0" u="none" strike="noStrike" kern="1200" dirty="0" smtClean="0">
                          <a:solidFill>
                            <a:schemeClr val="tx1"/>
                          </a:solidFill>
                          <a:effectLst/>
                          <a:latin typeface="Calibri" panose="020F0502020204030204" pitchFamily="34" charset="0"/>
                          <a:ea typeface="Malgun Gothic" panose="020B0503020000020004" pitchFamily="34" charset="-127"/>
                          <a:cs typeface="Calibri" panose="020F0502020204030204" pitchFamily="34" charset="0"/>
                        </a:rPr>
                        <a:t>Oral contraceptive therapy</a:t>
                      </a:r>
                      <a:endParaRPr lang="en-US" sz="1600" b="1" i="0" u="none" strike="noStrike" kern="1200" dirty="0" smtClean="0">
                        <a:solidFill>
                          <a:schemeClr val="tx1"/>
                        </a:solidFill>
                        <a:effectLst/>
                        <a:latin typeface="Calibri" panose="020F0502020204030204" pitchFamily="34" charset="0"/>
                        <a:ea typeface="Malgun Gothic" panose="020B0503020000020004" pitchFamily="34" charset="-127"/>
                        <a:cs typeface="Calibri" panose="020F0502020204030204" pitchFamily="34" charset="0"/>
                      </a:endParaRPr>
                    </a:p>
                    <a:p>
                      <a:pPr marL="285750" marR="0" lvl="0" indent="-285750" algn="l" defTabSz="914400" rtl="0" eaLnBrk="1" fontAlgn="t" latinLnBrk="0" hangingPunct="1">
                        <a:lnSpc>
                          <a:spcPct val="100000"/>
                        </a:lnSpc>
                        <a:spcBef>
                          <a:spcPts val="0"/>
                        </a:spcBef>
                        <a:spcAft>
                          <a:spcPts val="0"/>
                        </a:spcAft>
                        <a:buClrTx/>
                        <a:buSzTx/>
                        <a:buFont typeface="Arial" panose="020B0604020202020204" pitchFamily="34" charset="0"/>
                        <a:buChar char="•"/>
                        <a:tabLst/>
                        <a:defRPr/>
                      </a:pPr>
                      <a:r>
                        <a:rPr lang="en" sz="1600" b="1" i="0" u="none" strike="noStrike" kern="1200" dirty="0" smtClean="0">
                          <a:solidFill>
                            <a:schemeClr val="tx1"/>
                          </a:solidFill>
                          <a:effectLst/>
                          <a:latin typeface="Calibri" panose="020F0502020204030204" pitchFamily="34" charset="0"/>
                          <a:ea typeface="Malgun Gothic" panose="020B0503020000020004" pitchFamily="34" charset="-127"/>
                          <a:cs typeface="Calibri" panose="020F0502020204030204" pitchFamily="34" charset="0"/>
                        </a:rPr>
                        <a:t>In vitro fertilization </a:t>
                      </a:r>
                      <a:r>
                        <a:rPr lang="en" sz="1600" b="0" i="0" u="none" strike="noStrike" kern="1200" dirty="0" smtClean="0">
                          <a:solidFill>
                            <a:schemeClr val="tx1"/>
                          </a:solidFill>
                          <a:effectLst/>
                          <a:latin typeface="Calibri" panose="020F0502020204030204" pitchFamily="34" charset="0"/>
                          <a:ea typeface="Malgun Gothic" panose="020B0503020000020004" pitchFamily="34" charset="-127"/>
                          <a:cs typeface="Calibri" panose="020F0502020204030204" pitchFamily="34" charset="0"/>
                        </a:rPr>
                        <a:t>, </a:t>
                      </a:r>
                      <a:r>
                        <a:rPr lang="en" sz="1600" b="1" i="0" u="none" strike="noStrike" kern="1200" dirty="0" smtClean="0">
                          <a:solidFill>
                            <a:schemeClr val="tx1"/>
                          </a:solidFill>
                          <a:effectLst/>
                          <a:latin typeface="Calibri" panose="020F0502020204030204" pitchFamily="34" charset="0"/>
                          <a:ea typeface="Malgun Gothic" panose="020B0503020000020004" pitchFamily="34" charset="-127"/>
                          <a:cs typeface="Calibri" panose="020F0502020204030204" pitchFamily="34" charset="0"/>
                        </a:rPr>
                        <a:t>postpartum period</a:t>
                      </a:r>
                      <a:endParaRPr lang="en-US" sz="1600" b="1" i="0" u="none" strike="noStrike" kern="1200" dirty="0" smtClean="0">
                        <a:solidFill>
                          <a:schemeClr val="tx1"/>
                        </a:solidFill>
                        <a:effectLst/>
                        <a:latin typeface="Calibri" panose="020F0502020204030204" pitchFamily="34" charset="0"/>
                        <a:ea typeface="Malgun Gothic" panose="020B0503020000020004" pitchFamily="34" charset="-127"/>
                        <a:cs typeface="Calibri" panose="020F0502020204030204" pitchFamily="34" charset="0"/>
                      </a:endParaRPr>
                    </a:p>
                    <a:p>
                      <a:pPr marL="285750" indent="-285750" rtl="0" eaLnBrk="1" fontAlgn="t" latinLnBrk="0" hangingPunct="1">
                        <a:buFont typeface="Arial" panose="020B0604020202020204" pitchFamily="34" charset="0"/>
                        <a:buChar char="•"/>
                      </a:pPr>
                      <a:r>
                        <a:rPr lang="en" sz="1600" b="1" i="0" u="none" strike="noStrike" kern="1200" dirty="0" smtClean="0">
                          <a:solidFill>
                            <a:schemeClr val="tx1"/>
                          </a:solidFill>
                          <a:effectLst/>
                          <a:latin typeface="Calibri" panose="020F0502020204030204" pitchFamily="34" charset="0"/>
                          <a:ea typeface="Malgun Gothic" panose="020B0503020000020004" pitchFamily="34" charset="-127"/>
                          <a:cs typeface="Calibri" panose="020F0502020204030204" pitchFamily="34" charset="0"/>
                        </a:rPr>
                        <a:t>Infection </a:t>
                      </a:r>
                      <a:r>
                        <a:rPr lang="en" sz="1600" b="0" i="0" u="none" strike="noStrike" kern="1200" dirty="0" smtClean="0">
                          <a:solidFill>
                            <a:schemeClr val="tx1"/>
                          </a:solidFill>
                          <a:effectLst/>
                          <a:latin typeface="Calibri" panose="020F0502020204030204" pitchFamily="34" charset="0"/>
                          <a:ea typeface="Malgun Gothic" panose="020B0503020000020004" pitchFamily="34" charset="-127"/>
                          <a:cs typeface="Calibri" panose="020F0502020204030204" pitchFamily="34" charset="0"/>
                        </a:rPr>
                        <a:t>(especially pneumonia, urinary tract infection and HIV )</a:t>
                      </a:r>
                      <a:endParaRPr lang="en-US" sz="1600" b="0" i="0" u="none" strike="noStrike" kern="1200" dirty="0" smtClean="0">
                        <a:solidFill>
                          <a:schemeClr val="tx1"/>
                        </a:solidFill>
                        <a:effectLst/>
                        <a:latin typeface="Calibri" panose="020F0502020204030204" pitchFamily="34" charset="0"/>
                        <a:ea typeface="Malgun Gothic" panose="020B0503020000020004" pitchFamily="34" charset="-127"/>
                        <a:cs typeface="Calibri" panose="020F0502020204030204" pitchFamily="34" charset="0"/>
                      </a:endParaRPr>
                    </a:p>
                    <a:p>
                      <a:pPr marL="285750" indent="-285750" rtl="0" eaLnBrk="1" fontAlgn="t" latinLnBrk="0" hangingPunct="1">
                        <a:buFont typeface="Arial" panose="020B0604020202020204" pitchFamily="34" charset="0"/>
                        <a:buChar char="•"/>
                      </a:pPr>
                      <a:r>
                        <a:rPr lang="en" sz="1600" b="1" i="0" u="none" strike="noStrike" kern="1200" dirty="0" smtClean="0">
                          <a:solidFill>
                            <a:schemeClr val="tx1"/>
                          </a:solidFill>
                          <a:effectLst/>
                          <a:latin typeface="Calibri" panose="020F0502020204030204" pitchFamily="34" charset="0"/>
                          <a:ea typeface="Malgun Gothic" panose="020B0503020000020004" pitchFamily="34" charset="-127"/>
                          <a:cs typeface="Calibri" panose="020F0502020204030204" pitchFamily="34" charset="0"/>
                        </a:rPr>
                        <a:t>Inflammatory bowel diseases</a:t>
                      </a:r>
                      <a:endParaRPr lang="en-US" sz="1600" b="1" i="0" u="none" strike="noStrike" kern="1200" dirty="0" smtClean="0">
                        <a:solidFill>
                          <a:schemeClr val="tx1"/>
                        </a:solidFill>
                        <a:effectLst/>
                        <a:latin typeface="Calibri" panose="020F0502020204030204" pitchFamily="34" charset="0"/>
                        <a:ea typeface="Malgun Gothic" panose="020B0503020000020004" pitchFamily="34" charset="-127"/>
                        <a:cs typeface="Calibri" panose="020F0502020204030204" pitchFamily="34" charset="0"/>
                      </a:endParaRPr>
                    </a:p>
                    <a:p>
                      <a:pPr marL="285750" indent="-285750" rtl="0" eaLnBrk="1" fontAlgn="t" latinLnBrk="0" hangingPunct="1">
                        <a:buFont typeface="Arial" panose="020B0604020202020204" pitchFamily="34" charset="0"/>
                        <a:buChar char="•"/>
                      </a:pPr>
                      <a:r>
                        <a:rPr lang="en" sz="1600" b="0" i="0" u="none" strike="noStrike" kern="1200" dirty="0" smtClean="0">
                          <a:solidFill>
                            <a:schemeClr val="tx1"/>
                          </a:solidFill>
                          <a:effectLst/>
                          <a:latin typeface="Calibri" panose="020F0502020204030204" pitchFamily="34" charset="0"/>
                          <a:ea typeface="Malgun Gothic" panose="020B0503020000020004" pitchFamily="34" charset="-127"/>
                          <a:cs typeface="Calibri" panose="020F0502020204030204" pitchFamily="34" charset="0"/>
                        </a:rPr>
                        <a:t>Paralytic cerebro-vascular insult</a:t>
                      </a:r>
                      <a:endParaRPr lang="en-US" sz="1600" b="0" i="0" u="none" strike="noStrike" kern="1200" dirty="0" smtClean="0">
                        <a:solidFill>
                          <a:schemeClr val="tx1"/>
                        </a:solidFill>
                        <a:effectLst/>
                        <a:latin typeface="Calibri" panose="020F0502020204030204" pitchFamily="34" charset="0"/>
                        <a:ea typeface="Malgun Gothic" panose="020B0503020000020004" pitchFamily="34" charset="-127"/>
                        <a:cs typeface="Calibri" panose="020F0502020204030204" pitchFamily="34" charset="0"/>
                      </a:endParaRPr>
                    </a:p>
                    <a:p>
                      <a:pPr marL="285750" indent="-285750" rtl="0" eaLnBrk="1" fontAlgn="t" latinLnBrk="0" hangingPunct="1">
                        <a:buFont typeface="Arial" panose="020B0604020202020204" pitchFamily="34" charset="0"/>
                        <a:buChar char="•"/>
                      </a:pPr>
                      <a:r>
                        <a:rPr lang="en" sz="1600" b="0" i="0" u="none" strike="noStrike" kern="1200" dirty="0" smtClean="0">
                          <a:solidFill>
                            <a:schemeClr val="tx1"/>
                          </a:solidFill>
                          <a:effectLst/>
                          <a:latin typeface="Calibri" panose="020F0502020204030204" pitchFamily="34" charset="0"/>
                          <a:ea typeface="Malgun Gothic" panose="020B0503020000020004" pitchFamily="34" charset="-127"/>
                          <a:cs typeface="Calibri" panose="020F0502020204030204" pitchFamily="34" charset="0"/>
                        </a:rPr>
                        <a:t>Superficial venous thrombosis</a:t>
                      </a:r>
                      <a:endParaRPr lang="en-US" sz="1600" b="0" i="0" u="none" strike="noStrike" kern="1200" dirty="0" smtClean="0">
                        <a:solidFill>
                          <a:schemeClr val="tx1"/>
                        </a:solidFill>
                        <a:effectLst/>
                        <a:latin typeface="Calibri" panose="020F0502020204030204" pitchFamily="34" charset="0"/>
                        <a:ea typeface="Malgun Gothic" panose="020B0503020000020004" pitchFamily="34" charset="-127"/>
                        <a:cs typeface="Calibri" panose="020F0502020204030204" pitchFamily="34" charset="0"/>
                      </a:endParaRPr>
                    </a:p>
                    <a:p>
                      <a:pPr marL="285750" indent="-285750" rtl="0" eaLnBrk="1" fontAlgn="t" latinLnBrk="0" hangingPunct="1">
                        <a:buFont typeface="Arial" panose="020B0604020202020204" pitchFamily="34" charset="0"/>
                        <a:buChar char="•"/>
                      </a:pPr>
                      <a:r>
                        <a:rPr lang="en" sz="1600" b="1" i="0" u="none" strike="noStrike" kern="1200" dirty="0" smtClean="0">
                          <a:solidFill>
                            <a:schemeClr val="tx1"/>
                          </a:solidFill>
                          <a:effectLst/>
                          <a:latin typeface="Calibri" panose="020F0502020204030204" pitchFamily="34" charset="0"/>
                          <a:ea typeface="Malgun Gothic" panose="020B0503020000020004" pitchFamily="34" charset="-127"/>
                          <a:cs typeface="Calibri" panose="020F0502020204030204" pitchFamily="34" charset="0"/>
                        </a:rPr>
                        <a:t>Thrombophilia</a:t>
                      </a:r>
                      <a:endParaRPr lang="en-US" sz="1600" b="0" i="0" u="none" strike="noStrike" kern="1200" dirty="0" smtClean="0">
                        <a:solidFill>
                          <a:schemeClr val="tx1"/>
                        </a:solidFill>
                        <a:effectLst/>
                        <a:latin typeface="Calibri" panose="020F0502020204030204" pitchFamily="34" charset="0"/>
                        <a:ea typeface="Malgun Gothic" panose="020B0503020000020004" pitchFamily="34" charset="-127"/>
                        <a:cs typeface="Calibri" panose="020F0502020204030204" pitchFamily="34" charset="0"/>
                      </a:endParaRPr>
                    </a:p>
                  </a:txBody>
                  <a:tcPr marL="91441" marR="91441" marT="45729" marB="45729" horzOverflow="overflow"/>
                </a:tc>
              </a:tr>
              <a:tr h="36579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 sz="1800" b="1" u="none" strike="noStrike" cap="none" normalizeH="0" baseline="0" dirty="0" smtClean="0">
                          <a:ln>
                            <a:noFill/>
                          </a:ln>
                          <a:solidFill>
                            <a:schemeClr val="accent6">
                              <a:lumMod val="75000"/>
                            </a:schemeClr>
                          </a:solidFill>
                          <a:effectLst/>
                          <a:latin typeface="+mj-lt"/>
                        </a:rPr>
                        <a:t>Weak predisposing factors (OR &lt; 2)</a:t>
                      </a:r>
                      <a:endParaRPr kumimoji="0" lang="it-IT" sz="1800" b="1" i="0" u="none" strike="noStrike" cap="none" normalizeH="0" baseline="0" dirty="0" smtClean="0">
                        <a:ln>
                          <a:noFill/>
                        </a:ln>
                        <a:solidFill>
                          <a:schemeClr val="accent6">
                            <a:lumMod val="75000"/>
                          </a:schemeClr>
                        </a:solidFill>
                        <a:effectLst/>
                        <a:latin typeface="+mj-lt"/>
                        <a:ea typeface="Times New Roman" pitchFamily="18" charset="0"/>
                        <a:cs typeface="Tahoma" pitchFamily="34" charset="0"/>
                      </a:endParaRPr>
                    </a:p>
                  </a:txBody>
                  <a:tcPr marL="91441" marR="91441" marT="45729" marB="45729" horzOverflow="overflow"/>
                </a:tc>
              </a:tr>
              <a:tr h="890877">
                <a:tc>
                  <a:txBody>
                    <a:bodyPr/>
                    <a:lstStyle/>
                    <a:p>
                      <a:pPr marL="285750" marR="0" lvl="0" indent="-285750" algn="l" defTabSz="9144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en" sz="1600" u="none" strike="noStrike" cap="none" normalizeH="0" baseline="0" dirty="0" smtClean="0">
                          <a:ln>
                            <a:noFill/>
                          </a:ln>
                          <a:effectLst/>
                          <a:latin typeface="Calibri" pitchFamily="34" charset="0"/>
                        </a:rPr>
                        <a:t>Bed rest &gt; 3 days, Prolonged sitting (extended plane flight or car ride)</a:t>
                      </a:r>
                    </a:p>
                    <a:p>
                      <a:pPr marL="285750" marR="0" lvl="0" indent="-285750" algn="l" defTabSz="9144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en" sz="1600" u="none" strike="noStrike" cap="none" normalizeH="0" baseline="0" dirty="0" smtClean="0">
                          <a:ln>
                            <a:noFill/>
                          </a:ln>
                          <a:effectLst/>
                          <a:latin typeface="Calibri" pitchFamily="34" charset="0"/>
                        </a:rPr>
                        <a:t>Diabetes, Hypertension, Older age, Laparoscopic surgery</a:t>
                      </a:r>
                    </a:p>
                    <a:p>
                      <a:pPr marL="285750" marR="0" lvl="0" indent="-285750" algn="l" defTabSz="914400" rtl="0" eaLnBrk="1" fontAlgn="base" latinLnBrk="0" hangingPunct="1">
                        <a:lnSpc>
                          <a:spcPct val="100000"/>
                        </a:lnSpc>
                        <a:spcBef>
                          <a:spcPct val="0"/>
                        </a:spcBef>
                        <a:spcAft>
                          <a:spcPct val="0"/>
                        </a:spcAft>
                        <a:buClrTx/>
                        <a:buSzTx/>
                        <a:buFont typeface="Arial" panose="020B0604020202020204" pitchFamily="34" charset="0"/>
                        <a:buChar char="•"/>
                        <a:tabLst/>
                      </a:pPr>
                      <a:r>
                        <a:rPr kumimoji="0" lang="en" sz="1600" u="none" strike="noStrike" cap="none" normalizeH="0" baseline="0" dirty="0" smtClean="0">
                          <a:ln>
                            <a:noFill/>
                          </a:ln>
                          <a:effectLst/>
                          <a:latin typeface="Calibri" pitchFamily="34" charset="0"/>
                        </a:rPr>
                        <a:t>Obesity, Pregnancy, Varicose veins</a:t>
                      </a:r>
                      <a:endParaRPr kumimoji="0" lang="en-US" sz="1600" b="1" i="0" u="none" strike="noStrike" cap="none" normalizeH="0" baseline="0" dirty="0" smtClean="0">
                        <a:ln>
                          <a:noFill/>
                        </a:ln>
                        <a:solidFill>
                          <a:schemeClr val="tx1"/>
                        </a:solidFill>
                        <a:effectLst/>
                        <a:latin typeface="Calibri" pitchFamily="34" charset="0"/>
                        <a:ea typeface="Times New Roman" pitchFamily="18" charset="0"/>
                        <a:cs typeface="Tahoma" pitchFamily="34" charset="0"/>
                      </a:endParaRPr>
                    </a:p>
                  </a:txBody>
                  <a:tcPr marL="91441" marR="91441" marT="45729" marB="45729" horzOverflow="overflow"/>
                </a:tc>
              </a:tr>
            </a:tbl>
          </a:graphicData>
        </a:graphic>
      </p:graphicFrame>
    </p:spTree>
    <p:extLst>
      <p:ext uri="{BB962C8B-B14F-4D97-AF65-F5344CB8AC3E}">
        <p14:creationId xmlns:p14="http://schemas.microsoft.com/office/powerpoint/2010/main" val="2432077467"/>
      </p:ext>
    </p:extLst>
  </p:cSld>
  <p:clrMapOvr>
    <a:masterClrMapping/>
  </p:clrMapOvr>
  <p:transition spd="slow"/>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a:xfrm>
            <a:off x="1794617" y="624110"/>
            <a:ext cx="9709995" cy="1280890"/>
          </a:xfrm>
        </p:spPr>
        <p:txBody>
          <a:bodyPr>
            <a:normAutofit/>
          </a:bodyPr>
          <a:lstStyle/>
          <a:p>
            <a:r>
              <a:rPr lang="en" sz="3200" b="1" dirty="0" smtClean="0">
                <a:solidFill>
                  <a:schemeClr val="accent6">
                    <a:lumMod val="75000"/>
                  </a:schemeClr>
                </a:solidFill>
                <a:cs typeface="Calibri" panose="020F0502020204030204" pitchFamily="34" charset="0"/>
              </a:rPr>
              <a:t>HEMODYNAMIC</a:t>
            </a:r>
            <a:r>
              <a:rPr lang="sr-Latn-RS" sz="3200" b="1" dirty="0" smtClean="0">
                <a:solidFill>
                  <a:schemeClr val="accent6">
                    <a:lumMod val="75000"/>
                  </a:schemeClr>
                </a:solidFill>
                <a:cs typeface="Calibri" panose="020F0502020204030204" pitchFamily="34" charset="0"/>
              </a:rPr>
              <a:t>A</a:t>
            </a:r>
            <a:r>
              <a:rPr lang="en" sz="3200" b="1" dirty="0" smtClean="0">
                <a:solidFill>
                  <a:schemeClr val="accent6">
                    <a:lumMod val="75000"/>
                  </a:schemeClr>
                </a:solidFill>
                <a:cs typeface="Calibri" panose="020F0502020204030204" pitchFamily="34" charset="0"/>
              </a:rPr>
              <a:t>L</a:t>
            </a:r>
            <a:r>
              <a:rPr lang="sr-Latn-RS" sz="3200" b="1" dirty="0" smtClean="0">
                <a:solidFill>
                  <a:schemeClr val="accent6">
                    <a:lumMod val="75000"/>
                  </a:schemeClr>
                </a:solidFill>
                <a:cs typeface="Calibri" panose="020F0502020204030204" pitchFamily="34" charset="0"/>
              </a:rPr>
              <a:t>L</a:t>
            </a:r>
            <a:r>
              <a:rPr lang="en" sz="3200" b="1" dirty="0" smtClean="0">
                <a:solidFill>
                  <a:schemeClr val="accent6">
                    <a:lumMod val="75000"/>
                  </a:schemeClr>
                </a:solidFill>
                <a:cs typeface="Calibri" panose="020F0502020204030204" pitchFamily="34" charset="0"/>
              </a:rPr>
              <a:t>Y </a:t>
            </a:r>
            <a:r>
              <a:rPr lang="en" sz="3200" b="1" dirty="0">
                <a:solidFill>
                  <a:schemeClr val="accent6">
                    <a:lumMod val="75000"/>
                  </a:schemeClr>
                </a:solidFill>
                <a:cs typeface="Calibri" panose="020F0502020204030204" pitchFamily="34" charset="0"/>
              </a:rPr>
              <a:t>UNSTABLE </a:t>
            </a:r>
            <a:r>
              <a:rPr lang="en" sz="3200" b="1" dirty="0" smtClean="0">
                <a:solidFill>
                  <a:schemeClr val="accent6">
                    <a:lumMod val="75000"/>
                  </a:schemeClr>
                </a:solidFill>
                <a:cs typeface="Calibri" panose="020F0502020204030204" pitchFamily="34" charset="0"/>
              </a:rPr>
              <a:t>P</a:t>
            </a:r>
            <a:r>
              <a:rPr lang="sr-Latn-RS" sz="3200" b="1" dirty="0" smtClean="0">
                <a:solidFill>
                  <a:schemeClr val="accent6">
                    <a:lumMod val="75000"/>
                  </a:schemeClr>
                </a:solidFill>
                <a:cs typeface="Calibri" panose="020F0502020204030204" pitchFamily="34" charset="0"/>
              </a:rPr>
              <a:t>T</a:t>
            </a:r>
            <a:r>
              <a:rPr lang="en" sz="3200" b="1" dirty="0" smtClean="0">
                <a:solidFill>
                  <a:schemeClr val="accent6">
                    <a:lumMod val="75000"/>
                  </a:schemeClr>
                </a:solidFill>
                <a:cs typeface="Calibri" panose="020F0502020204030204" pitchFamily="34" charset="0"/>
              </a:rPr>
              <a:t>E</a:t>
            </a:r>
            <a:endParaRPr lang="en" sz="3200" b="1" dirty="0">
              <a:solidFill>
                <a:schemeClr val="accent6">
                  <a:lumMod val="75000"/>
                </a:schemeClr>
              </a:solidFill>
              <a:cs typeface="Calibri" panose="020F0502020204030204" pitchFamily="34" charset="0"/>
            </a:endParaRPr>
          </a:p>
        </p:txBody>
      </p:sp>
      <p:sp>
        <p:nvSpPr>
          <p:cNvPr id="39939" name="Content Placeholder 2"/>
          <p:cNvSpPr>
            <a:spLocks noGrp="1"/>
          </p:cNvSpPr>
          <p:nvPr>
            <p:ph idx="1"/>
          </p:nvPr>
        </p:nvSpPr>
        <p:spPr/>
        <p:txBody>
          <a:bodyPr>
            <a:normAutofit/>
          </a:bodyPr>
          <a:lstStyle/>
          <a:p>
            <a:r>
              <a:rPr lang="en" sz="2400" b="1" dirty="0">
                <a:solidFill>
                  <a:schemeClr val="accent6">
                    <a:lumMod val="75000"/>
                  </a:schemeClr>
                </a:solidFill>
                <a:cs typeface="Calibri" panose="020F0502020204030204" pitchFamily="34" charset="0"/>
              </a:rPr>
              <a:t>Clinical presentation</a:t>
            </a:r>
          </a:p>
          <a:p>
            <a:pPr>
              <a:buFontTx/>
              <a:buNone/>
            </a:pPr>
            <a:r>
              <a:rPr lang="en" sz="2400" b="1" dirty="0">
                <a:solidFill>
                  <a:schemeClr val="accent6">
                    <a:lumMod val="75000"/>
                  </a:schemeClr>
                </a:solidFill>
                <a:cs typeface="Calibri" panose="020F0502020204030204" pitchFamily="34" charset="0"/>
              </a:rPr>
              <a:t>- cardiac arrest</a:t>
            </a:r>
          </a:p>
          <a:p>
            <a:pPr>
              <a:buFontTx/>
              <a:buNone/>
            </a:pPr>
            <a:r>
              <a:rPr lang="en" sz="2400" b="1" dirty="0">
                <a:solidFill>
                  <a:schemeClr val="accent6">
                    <a:lumMod val="75000"/>
                  </a:schemeClr>
                </a:solidFill>
                <a:cs typeface="Calibri" panose="020F0502020204030204" pitchFamily="34" charset="0"/>
              </a:rPr>
              <a:t>- obstructive shock</a:t>
            </a:r>
          </a:p>
          <a:p>
            <a:pPr>
              <a:buFontTx/>
              <a:buNone/>
            </a:pPr>
            <a:r>
              <a:rPr lang="en" sz="2400" b="1" dirty="0">
                <a:solidFill>
                  <a:schemeClr val="accent6">
                    <a:lumMod val="75000"/>
                  </a:schemeClr>
                </a:solidFill>
                <a:cs typeface="Calibri" panose="020F0502020204030204" pitchFamily="34" charset="0"/>
              </a:rPr>
              <a:t>- </a:t>
            </a:r>
            <a:r>
              <a:rPr lang="en" sz="2400" b="1" dirty="0" smtClean="0">
                <a:solidFill>
                  <a:schemeClr val="accent6">
                    <a:lumMod val="75000"/>
                  </a:schemeClr>
                </a:solidFill>
                <a:cs typeface="Calibri" panose="020F0502020204030204" pitchFamily="34" charset="0"/>
              </a:rPr>
              <a:t>persistent </a:t>
            </a:r>
            <a:r>
              <a:rPr lang="en" sz="2400" b="1" dirty="0">
                <a:solidFill>
                  <a:schemeClr val="accent6">
                    <a:lumMod val="75000"/>
                  </a:schemeClr>
                </a:solidFill>
                <a:cs typeface="Calibri" panose="020F0502020204030204" pitchFamily="34" charset="0"/>
              </a:rPr>
              <a:t>hypotension</a:t>
            </a:r>
          </a:p>
          <a:p>
            <a:endParaRPr lang="en-US" sz="2400" b="1" dirty="0">
              <a:solidFill>
                <a:schemeClr val="accent6">
                  <a:lumMod val="75000"/>
                </a:schemeClr>
              </a:solidFill>
              <a:cs typeface="Calibri" panose="020F0502020204030204" pitchFamily="34" charset="0"/>
            </a:endParaRPr>
          </a:p>
          <a:p>
            <a:r>
              <a:rPr lang="en" sz="2400" b="1" dirty="0">
                <a:solidFill>
                  <a:schemeClr val="accent6">
                    <a:lumMod val="75000"/>
                  </a:schemeClr>
                </a:solidFill>
                <a:cs typeface="Calibri" panose="020F0502020204030204" pitchFamily="34" charset="0"/>
              </a:rPr>
              <a:t>High risk of early mortality due to acute, severe right ventricular </a:t>
            </a:r>
            <a:r>
              <a:rPr lang="en" sz="2400" b="1" dirty="0" smtClean="0">
                <a:solidFill>
                  <a:schemeClr val="accent6">
                    <a:lumMod val="75000"/>
                  </a:schemeClr>
                </a:solidFill>
                <a:cs typeface="Calibri" panose="020F0502020204030204" pitchFamily="34" charset="0"/>
              </a:rPr>
              <a:t>failure</a:t>
            </a:r>
            <a:endParaRPr lang="en-US" sz="2400" b="1" dirty="0" smtClean="0">
              <a:solidFill>
                <a:schemeClr val="accent6">
                  <a:lumMod val="75000"/>
                </a:schemeClr>
              </a:solidFill>
            </a:endParaRPr>
          </a:p>
        </p:txBody>
      </p:sp>
    </p:spTree>
    <p:extLst>
      <p:ext uri="{BB962C8B-B14F-4D97-AF65-F5344CB8AC3E}">
        <p14:creationId xmlns:p14="http://schemas.microsoft.com/office/powerpoint/2010/main" val="858433450"/>
      </p:ext>
    </p:extLst>
  </p:cSld>
  <p:clrMapOvr>
    <a:masterClrMapping/>
  </p:clrMapOvr>
  <p:transition spd="slow"/>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a:xfrm>
            <a:off x="2050991" y="624110"/>
            <a:ext cx="9453621" cy="1280890"/>
          </a:xfrm>
        </p:spPr>
        <p:txBody>
          <a:bodyPr>
            <a:normAutofit/>
          </a:bodyPr>
          <a:lstStyle/>
          <a:p>
            <a:r>
              <a:rPr lang="sr-Latn-RS" b="1" dirty="0" smtClean="0">
                <a:solidFill>
                  <a:schemeClr val="accent6">
                    <a:lumMod val="75000"/>
                  </a:schemeClr>
                </a:solidFill>
                <a:cs typeface="Calibri" panose="020F0502020204030204" pitchFamily="34" charset="0"/>
              </a:rPr>
              <a:t>H</a:t>
            </a:r>
            <a:r>
              <a:rPr lang="en" b="1" dirty="0" smtClean="0">
                <a:solidFill>
                  <a:schemeClr val="accent6">
                    <a:lumMod val="75000"/>
                  </a:schemeClr>
                </a:solidFill>
                <a:cs typeface="Calibri" panose="020F0502020204030204" pitchFamily="34" charset="0"/>
              </a:rPr>
              <a:t>EMODYNAMIC</a:t>
            </a:r>
            <a:r>
              <a:rPr lang="sr-Latn-RS" b="1" dirty="0" smtClean="0">
                <a:solidFill>
                  <a:schemeClr val="accent6">
                    <a:lumMod val="75000"/>
                  </a:schemeClr>
                </a:solidFill>
                <a:cs typeface="Calibri" panose="020F0502020204030204" pitchFamily="34" charset="0"/>
              </a:rPr>
              <a:t>AL</a:t>
            </a:r>
            <a:r>
              <a:rPr lang="en" b="1" dirty="0" smtClean="0">
                <a:solidFill>
                  <a:schemeClr val="accent6">
                    <a:lumMod val="75000"/>
                  </a:schemeClr>
                </a:solidFill>
                <a:cs typeface="Calibri" panose="020F0502020204030204" pitchFamily="34" charset="0"/>
              </a:rPr>
              <a:t>LY </a:t>
            </a:r>
            <a:r>
              <a:rPr lang="en" b="1" dirty="0">
                <a:solidFill>
                  <a:schemeClr val="accent6">
                    <a:lumMod val="75000"/>
                  </a:schemeClr>
                </a:solidFill>
                <a:cs typeface="Calibri" panose="020F0502020204030204" pitchFamily="34" charset="0"/>
              </a:rPr>
              <a:t>STABLE </a:t>
            </a:r>
            <a:r>
              <a:rPr lang="en" b="1" dirty="0" smtClean="0">
                <a:solidFill>
                  <a:schemeClr val="accent6">
                    <a:lumMod val="75000"/>
                  </a:schemeClr>
                </a:solidFill>
                <a:cs typeface="Calibri" panose="020F0502020204030204" pitchFamily="34" charset="0"/>
              </a:rPr>
              <a:t>P</a:t>
            </a:r>
            <a:r>
              <a:rPr lang="sr-Latn-RS" b="1" dirty="0" smtClean="0">
                <a:solidFill>
                  <a:schemeClr val="accent6">
                    <a:lumMod val="75000"/>
                  </a:schemeClr>
                </a:solidFill>
                <a:cs typeface="Calibri" panose="020F0502020204030204" pitchFamily="34" charset="0"/>
              </a:rPr>
              <a:t>T</a:t>
            </a:r>
            <a:r>
              <a:rPr lang="en" b="1" dirty="0" smtClean="0">
                <a:solidFill>
                  <a:schemeClr val="accent6">
                    <a:lumMod val="75000"/>
                  </a:schemeClr>
                </a:solidFill>
                <a:cs typeface="Calibri" panose="020F0502020204030204" pitchFamily="34" charset="0"/>
              </a:rPr>
              <a:t>E</a:t>
            </a:r>
            <a:r>
              <a:rPr lang="en-US" b="1" dirty="0">
                <a:solidFill>
                  <a:schemeClr val="accent6">
                    <a:lumMod val="75000"/>
                  </a:schemeClr>
                </a:solidFill>
                <a:cs typeface="Calibri" panose="020F0502020204030204" pitchFamily="34" charset="0"/>
              </a:rPr>
              <a:t/>
            </a:r>
            <a:br>
              <a:rPr lang="en-US" b="1" dirty="0">
                <a:solidFill>
                  <a:schemeClr val="accent6">
                    <a:lumMod val="75000"/>
                  </a:schemeClr>
                </a:solidFill>
                <a:cs typeface="Calibri" panose="020F0502020204030204" pitchFamily="34" charset="0"/>
              </a:rPr>
            </a:br>
            <a:endParaRPr lang="en-US" b="1" dirty="0">
              <a:solidFill>
                <a:schemeClr val="accent6">
                  <a:lumMod val="75000"/>
                </a:schemeClr>
              </a:solidFill>
            </a:endParaRPr>
          </a:p>
        </p:txBody>
      </p:sp>
      <p:sp>
        <p:nvSpPr>
          <p:cNvPr id="40963" name="Content Placeholder 2"/>
          <p:cNvSpPr>
            <a:spLocks noGrp="1"/>
          </p:cNvSpPr>
          <p:nvPr>
            <p:ph idx="1"/>
          </p:nvPr>
        </p:nvSpPr>
        <p:spPr>
          <a:xfrm>
            <a:off x="1381125" y="1981200"/>
            <a:ext cx="9501188" cy="4114800"/>
          </a:xfrm>
        </p:spPr>
        <p:txBody>
          <a:bodyPr>
            <a:normAutofit/>
          </a:bodyPr>
          <a:lstStyle/>
          <a:p>
            <a:pPr algn="ctr">
              <a:buFontTx/>
              <a:buNone/>
            </a:pPr>
            <a:r>
              <a:rPr lang="en" sz="2400" b="1" dirty="0">
                <a:solidFill>
                  <a:srgbClr val="002060"/>
                </a:solidFill>
                <a:cs typeface="Calibri" panose="020F0502020204030204" pitchFamily="34" charset="0"/>
              </a:rPr>
              <a:t>SPECTRUM</a:t>
            </a:r>
          </a:p>
          <a:p>
            <a:pPr algn="ctr">
              <a:buFontTx/>
              <a:buNone/>
            </a:pPr>
            <a:r>
              <a:rPr lang="en" sz="2400" b="1" dirty="0">
                <a:solidFill>
                  <a:schemeClr val="accent6">
                    <a:lumMod val="75000"/>
                  </a:schemeClr>
                </a:solidFill>
                <a:cs typeface="Calibri" panose="020F0502020204030204" pitchFamily="34" charset="0"/>
              </a:rPr>
              <a:t>from mildly symptomatic or asymptomatic </a:t>
            </a:r>
            <a:r>
              <a:rPr lang="en" sz="2400" b="1" dirty="0" smtClean="0">
                <a:solidFill>
                  <a:schemeClr val="accent6">
                    <a:lumMod val="75000"/>
                  </a:schemeClr>
                </a:solidFill>
                <a:cs typeface="Calibri" panose="020F0502020204030204" pitchFamily="34" charset="0"/>
              </a:rPr>
              <a:t>P</a:t>
            </a:r>
            <a:r>
              <a:rPr lang="sr-Latn-RS" sz="2400" b="1" dirty="0" smtClean="0">
                <a:solidFill>
                  <a:schemeClr val="accent6">
                    <a:lumMod val="75000"/>
                  </a:schemeClr>
                </a:solidFill>
                <a:cs typeface="Calibri" panose="020F0502020204030204" pitchFamily="34" charset="0"/>
              </a:rPr>
              <a:t>T</a:t>
            </a:r>
            <a:r>
              <a:rPr lang="en" sz="2400" b="1" dirty="0" smtClean="0">
                <a:solidFill>
                  <a:schemeClr val="accent6">
                    <a:lumMod val="75000"/>
                  </a:schemeClr>
                </a:solidFill>
                <a:cs typeface="Calibri" panose="020F0502020204030204" pitchFamily="34" charset="0"/>
              </a:rPr>
              <a:t>E </a:t>
            </a:r>
            <a:r>
              <a:rPr lang="en" sz="2400" b="1" dirty="0">
                <a:solidFill>
                  <a:schemeClr val="accent6">
                    <a:lumMod val="75000"/>
                  </a:schemeClr>
                </a:solidFill>
                <a:cs typeface="Calibri" panose="020F0502020204030204" pitchFamily="34" charset="0"/>
              </a:rPr>
              <a:t>(</a:t>
            </a:r>
            <a:r>
              <a:rPr lang="en" sz="2400" b="1" dirty="0" smtClean="0">
                <a:solidFill>
                  <a:schemeClr val="accent6">
                    <a:lumMod val="75000"/>
                  </a:schemeClr>
                </a:solidFill>
                <a:cs typeface="Calibri" panose="020F0502020204030204" pitchFamily="34" charset="0"/>
              </a:rPr>
              <a:t>P</a:t>
            </a:r>
            <a:r>
              <a:rPr lang="sr-Latn-RS" sz="2400" b="1" dirty="0" smtClean="0">
                <a:solidFill>
                  <a:schemeClr val="accent6">
                    <a:lumMod val="75000"/>
                  </a:schemeClr>
                </a:solidFill>
                <a:cs typeface="Calibri" panose="020F0502020204030204" pitchFamily="34" charset="0"/>
              </a:rPr>
              <a:t>T</a:t>
            </a:r>
            <a:r>
              <a:rPr lang="en" sz="2400" b="1" dirty="0" smtClean="0">
                <a:solidFill>
                  <a:schemeClr val="accent6">
                    <a:lumMod val="75000"/>
                  </a:schemeClr>
                </a:solidFill>
                <a:cs typeface="Calibri" panose="020F0502020204030204" pitchFamily="34" charset="0"/>
              </a:rPr>
              <a:t>E </a:t>
            </a:r>
            <a:r>
              <a:rPr lang="en" sz="2400" b="1" dirty="0">
                <a:solidFill>
                  <a:schemeClr val="accent6">
                    <a:lumMod val="75000"/>
                  </a:schemeClr>
                </a:solidFill>
                <a:cs typeface="Calibri" panose="020F0502020204030204" pitchFamily="34" charset="0"/>
              </a:rPr>
              <a:t>with low risk of early mortality - minor </a:t>
            </a:r>
            <a:r>
              <a:rPr lang="en" sz="2400" b="1" dirty="0" smtClean="0">
                <a:solidFill>
                  <a:schemeClr val="accent6">
                    <a:lumMod val="75000"/>
                  </a:schemeClr>
                </a:solidFill>
                <a:cs typeface="Calibri" panose="020F0502020204030204" pitchFamily="34" charset="0"/>
              </a:rPr>
              <a:t>P</a:t>
            </a:r>
            <a:r>
              <a:rPr lang="sr-Latn-RS" sz="2400" b="1" dirty="0" smtClean="0">
                <a:solidFill>
                  <a:schemeClr val="accent6">
                    <a:lumMod val="75000"/>
                  </a:schemeClr>
                </a:solidFill>
                <a:cs typeface="Calibri" panose="020F0502020204030204" pitchFamily="34" charset="0"/>
              </a:rPr>
              <a:t>T</a:t>
            </a:r>
            <a:r>
              <a:rPr lang="en" sz="2400" b="1" dirty="0" smtClean="0">
                <a:solidFill>
                  <a:schemeClr val="accent6">
                    <a:lumMod val="75000"/>
                  </a:schemeClr>
                </a:solidFill>
                <a:cs typeface="Calibri" panose="020F0502020204030204" pitchFamily="34" charset="0"/>
              </a:rPr>
              <a:t>E</a:t>
            </a:r>
            <a:r>
              <a:rPr lang="en" sz="2400" b="1" dirty="0">
                <a:solidFill>
                  <a:schemeClr val="accent6">
                    <a:lumMod val="75000"/>
                  </a:schemeClr>
                </a:solidFill>
                <a:cs typeface="Calibri" panose="020F0502020204030204" pitchFamily="34" charset="0"/>
              </a:rPr>
              <a:t>)</a:t>
            </a:r>
          </a:p>
          <a:p>
            <a:pPr algn="ctr">
              <a:buFontTx/>
              <a:buNone/>
            </a:pPr>
            <a:r>
              <a:rPr lang="en" sz="2400" b="1" dirty="0">
                <a:solidFill>
                  <a:schemeClr val="accent6">
                    <a:lumMod val="75000"/>
                  </a:schemeClr>
                </a:solidFill>
                <a:cs typeface="Calibri" panose="020F0502020204030204" pitchFamily="34" charset="0"/>
              </a:rPr>
              <a:t>to</a:t>
            </a:r>
          </a:p>
          <a:p>
            <a:pPr algn="ctr">
              <a:buFontTx/>
              <a:buNone/>
            </a:pPr>
            <a:r>
              <a:rPr lang="en" sz="2400" b="1" dirty="0" smtClean="0">
                <a:solidFill>
                  <a:schemeClr val="accent6">
                    <a:lumMod val="75000"/>
                  </a:schemeClr>
                </a:solidFill>
                <a:cs typeface="Calibri" panose="020F0502020204030204" pitchFamily="34" charset="0"/>
              </a:rPr>
              <a:t>P</a:t>
            </a:r>
            <a:r>
              <a:rPr lang="sr-Latn-RS" sz="2400" b="1" dirty="0" smtClean="0">
                <a:solidFill>
                  <a:schemeClr val="accent6">
                    <a:lumMod val="75000"/>
                  </a:schemeClr>
                </a:solidFill>
                <a:cs typeface="Calibri" panose="020F0502020204030204" pitchFamily="34" charset="0"/>
              </a:rPr>
              <a:t>T</a:t>
            </a:r>
            <a:r>
              <a:rPr lang="en" sz="2400" b="1" dirty="0" smtClean="0">
                <a:solidFill>
                  <a:schemeClr val="accent6">
                    <a:lumMod val="75000"/>
                  </a:schemeClr>
                </a:solidFill>
                <a:cs typeface="Calibri" panose="020F0502020204030204" pitchFamily="34" charset="0"/>
              </a:rPr>
              <a:t>E </a:t>
            </a:r>
            <a:r>
              <a:rPr lang="en" sz="2400" b="1" dirty="0">
                <a:solidFill>
                  <a:schemeClr val="accent6">
                    <a:lumMod val="75000"/>
                  </a:schemeClr>
                </a:solidFill>
                <a:cs typeface="Calibri" panose="020F0502020204030204" pitchFamily="34" charset="0"/>
              </a:rPr>
              <a:t>that causes </a:t>
            </a:r>
            <a:r>
              <a:rPr lang="en" sz="2400" b="1" dirty="0">
                <a:solidFill>
                  <a:srgbClr val="002060"/>
                </a:solidFill>
                <a:cs typeface="Calibri" panose="020F0502020204030204" pitchFamily="34" charset="0"/>
              </a:rPr>
              <a:t>mild hypotension </a:t>
            </a:r>
            <a:r>
              <a:rPr lang="en" sz="2400" b="1" dirty="0">
                <a:solidFill>
                  <a:schemeClr val="accent6">
                    <a:lumMod val="75000"/>
                  </a:schemeClr>
                </a:solidFill>
                <a:cs typeface="Calibri" panose="020F0502020204030204" pitchFamily="34" charset="0"/>
              </a:rPr>
              <a:t>that stabilizes in response to fluid therapy or that has right ventricular dysfunction but is hemodynamically stable (</a:t>
            </a:r>
            <a:r>
              <a:rPr lang="en" sz="2400" b="1" dirty="0" smtClean="0">
                <a:solidFill>
                  <a:schemeClr val="accent6">
                    <a:lumMod val="75000"/>
                  </a:schemeClr>
                </a:solidFill>
                <a:cs typeface="Calibri" panose="020F0502020204030204" pitchFamily="34" charset="0"/>
              </a:rPr>
              <a:t>P</a:t>
            </a:r>
            <a:r>
              <a:rPr lang="sr-Latn-RS" sz="2400" b="1" dirty="0" smtClean="0">
                <a:solidFill>
                  <a:schemeClr val="accent6">
                    <a:lumMod val="75000"/>
                  </a:schemeClr>
                </a:solidFill>
                <a:cs typeface="Calibri" panose="020F0502020204030204" pitchFamily="34" charset="0"/>
              </a:rPr>
              <a:t>T</a:t>
            </a:r>
            <a:r>
              <a:rPr lang="en" sz="2400" b="1" dirty="0" smtClean="0">
                <a:solidFill>
                  <a:schemeClr val="accent6">
                    <a:lumMod val="75000"/>
                  </a:schemeClr>
                </a:solidFill>
                <a:cs typeface="Calibri" panose="020F0502020204030204" pitchFamily="34" charset="0"/>
              </a:rPr>
              <a:t>E </a:t>
            </a:r>
            <a:r>
              <a:rPr lang="en" sz="2400" b="1" dirty="0">
                <a:solidFill>
                  <a:schemeClr val="accent6">
                    <a:lumMod val="75000"/>
                  </a:schemeClr>
                </a:solidFill>
                <a:cs typeface="Calibri" panose="020F0502020204030204" pitchFamily="34" charset="0"/>
              </a:rPr>
              <a:t>of intermediate risk of early mortality - submassive </a:t>
            </a:r>
            <a:r>
              <a:rPr lang="en" sz="2400" b="1" dirty="0" smtClean="0">
                <a:solidFill>
                  <a:schemeClr val="accent6">
                    <a:lumMod val="75000"/>
                  </a:schemeClr>
                </a:solidFill>
                <a:cs typeface="Calibri" panose="020F0502020204030204" pitchFamily="34" charset="0"/>
              </a:rPr>
              <a:t>P</a:t>
            </a:r>
            <a:r>
              <a:rPr lang="sr-Latn-RS" sz="2400" b="1" dirty="0" smtClean="0">
                <a:solidFill>
                  <a:schemeClr val="accent6">
                    <a:lumMod val="75000"/>
                  </a:schemeClr>
                </a:solidFill>
                <a:cs typeface="Calibri" panose="020F0502020204030204" pitchFamily="34" charset="0"/>
              </a:rPr>
              <a:t>T</a:t>
            </a:r>
            <a:r>
              <a:rPr lang="en" sz="2400" b="1" dirty="0" smtClean="0">
                <a:solidFill>
                  <a:schemeClr val="accent6">
                    <a:lumMod val="75000"/>
                  </a:schemeClr>
                </a:solidFill>
                <a:cs typeface="Calibri" panose="020F0502020204030204" pitchFamily="34" charset="0"/>
              </a:rPr>
              <a:t>E</a:t>
            </a:r>
            <a:r>
              <a:rPr lang="en" sz="2400" b="1" dirty="0">
                <a:solidFill>
                  <a:schemeClr val="accent6">
                    <a:lumMod val="75000"/>
                  </a:schemeClr>
                </a:solidFill>
                <a:cs typeface="Calibri" panose="020F0502020204030204" pitchFamily="34" charset="0"/>
              </a:rPr>
              <a:t>)</a:t>
            </a:r>
            <a:endParaRPr lang="en-US" sz="2400" b="1" dirty="0">
              <a:solidFill>
                <a:schemeClr val="accent6">
                  <a:lumMod val="75000"/>
                </a:schemeClr>
              </a:solidFill>
              <a:cs typeface="Calibri" panose="020F0502020204030204" pitchFamily="34" charset="0"/>
            </a:endParaRPr>
          </a:p>
          <a:p>
            <a:endParaRPr lang="en-US" dirty="0" smtClean="0"/>
          </a:p>
        </p:txBody>
      </p:sp>
    </p:spTree>
    <p:extLst>
      <p:ext uri="{BB962C8B-B14F-4D97-AF65-F5344CB8AC3E}">
        <p14:creationId xmlns:p14="http://schemas.microsoft.com/office/powerpoint/2010/main" val="193057473"/>
      </p:ext>
    </p:extLst>
  </p:cSld>
  <p:clrMapOvr>
    <a:masterClrMapping/>
  </p:clrMapOvr>
  <p:transition spd="slow"/>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a:xfrm>
            <a:off x="1779857" y="572835"/>
            <a:ext cx="8911687" cy="1280890"/>
          </a:xfrm>
        </p:spPr>
        <p:txBody>
          <a:bodyPr>
            <a:normAutofit/>
          </a:bodyPr>
          <a:lstStyle/>
          <a:p>
            <a:pPr eaLnBrk="1" hangingPunct="1"/>
            <a:r>
              <a:rPr lang="en" altLang="en-US" b="1" dirty="0">
                <a:solidFill>
                  <a:schemeClr val="accent6">
                    <a:lumMod val="75000"/>
                  </a:schemeClr>
                </a:solidFill>
                <a:cs typeface="Calibri" panose="020F0502020204030204" pitchFamily="34" charset="0"/>
              </a:rPr>
              <a:t>CLINICAL FORMS OF PTE</a:t>
            </a:r>
          </a:p>
        </p:txBody>
      </p:sp>
      <p:sp>
        <p:nvSpPr>
          <p:cNvPr id="3" name="Content Placeholder 2"/>
          <p:cNvSpPr>
            <a:spLocks noGrp="1"/>
          </p:cNvSpPr>
          <p:nvPr>
            <p:ph idx="1"/>
          </p:nvPr>
        </p:nvSpPr>
        <p:spPr>
          <a:xfrm>
            <a:off x="1595439" y="1981200"/>
            <a:ext cx="9280525" cy="4114800"/>
          </a:xfrm>
        </p:spPr>
        <p:txBody>
          <a:bodyPr>
            <a:normAutofit/>
          </a:bodyPr>
          <a:lstStyle/>
          <a:p>
            <a:pPr marL="0" indent="0">
              <a:buNone/>
              <a:defRPr/>
            </a:pPr>
            <a:r>
              <a:rPr lang="en" sz="2400" b="1" dirty="0">
                <a:solidFill>
                  <a:schemeClr val="accent6">
                    <a:lumMod val="75000"/>
                  </a:schemeClr>
                </a:solidFill>
                <a:cs typeface="Calibri" panose="020F0502020204030204" pitchFamily="34" charset="0"/>
              </a:rPr>
              <a:t>Four clinical syndromes - widely accepted in domestic literature:</a:t>
            </a:r>
            <a:endParaRPr lang="sr-Latn-RS" sz="2400" b="1" dirty="0">
              <a:solidFill>
                <a:schemeClr val="accent6">
                  <a:lumMod val="75000"/>
                </a:schemeClr>
              </a:solidFill>
              <a:cs typeface="Calibri" panose="020F0502020204030204" pitchFamily="34" charset="0"/>
            </a:endParaRPr>
          </a:p>
          <a:p>
            <a:pPr eaLnBrk="1" hangingPunct="1">
              <a:defRPr/>
            </a:pPr>
            <a:r>
              <a:rPr lang="en" sz="2400" b="1" dirty="0">
                <a:solidFill>
                  <a:srgbClr val="002060"/>
                </a:solidFill>
                <a:cs typeface="Calibri" panose="020F0502020204030204" pitchFamily="34" charset="0"/>
              </a:rPr>
              <a:t>massive pulmonary embolism </a:t>
            </a:r>
            <a:r>
              <a:rPr lang="en" sz="2400" b="1" dirty="0">
                <a:solidFill>
                  <a:schemeClr val="accent6">
                    <a:lumMod val="75000"/>
                  </a:schemeClr>
                </a:solidFill>
                <a:cs typeface="Calibri" panose="020F0502020204030204" pitchFamily="34" charset="0"/>
              </a:rPr>
              <a:t>- with hemodynamic instability - high-risk </a:t>
            </a:r>
            <a:r>
              <a:rPr lang="en" sz="2400" b="1" dirty="0" smtClean="0">
                <a:solidFill>
                  <a:schemeClr val="accent6">
                    <a:lumMod val="75000"/>
                  </a:schemeClr>
                </a:solidFill>
                <a:cs typeface="Calibri" panose="020F0502020204030204" pitchFamily="34" charset="0"/>
              </a:rPr>
              <a:t>P</a:t>
            </a:r>
            <a:r>
              <a:rPr lang="sr-Latn-RS" sz="2400" b="1" dirty="0" smtClean="0">
                <a:solidFill>
                  <a:schemeClr val="accent6">
                    <a:lumMod val="75000"/>
                  </a:schemeClr>
                </a:solidFill>
                <a:cs typeface="Calibri" panose="020F0502020204030204" pitchFamily="34" charset="0"/>
              </a:rPr>
              <a:t>T</a:t>
            </a:r>
            <a:r>
              <a:rPr lang="en" sz="2400" b="1" dirty="0" smtClean="0">
                <a:solidFill>
                  <a:schemeClr val="accent6">
                    <a:lumMod val="75000"/>
                  </a:schemeClr>
                </a:solidFill>
                <a:cs typeface="Calibri" panose="020F0502020204030204" pitchFamily="34" charset="0"/>
              </a:rPr>
              <a:t>E</a:t>
            </a:r>
            <a:endParaRPr lang="sr-Latn-RS" sz="2400" b="1" dirty="0">
              <a:solidFill>
                <a:schemeClr val="accent6">
                  <a:lumMod val="75000"/>
                </a:schemeClr>
              </a:solidFill>
              <a:cs typeface="Calibri" panose="020F0502020204030204" pitchFamily="34" charset="0"/>
            </a:endParaRPr>
          </a:p>
          <a:p>
            <a:pPr eaLnBrk="1" hangingPunct="1">
              <a:defRPr/>
            </a:pPr>
            <a:r>
              <a:rPr lang="en" sz="2400" b="1" dirty="0">
                <a:solidFill>
                  <a:srgbClr val="002060"/>
                </a:solidFill>
                <a:cs typeface="Calibri" panose="020F0502020204030204" pitchFamily="34" charset="0"/>
              </a:rPr>
              <a:t>submassive pulmonary embolism</a:t>
            </a:r>
            <a:r>
              <a:rPr lang="en" sz="2400" b="1" dirty="0">
                <a:solidFill>
                  <a:schemeClr val="accent6">
                    <a:lumMod val="75000"/>
                  </a:schemeClr>
                </a:solidFill>
                <a:cs typeface="Calibri" panose="020F0502020204030204" pitchFamily="34" charset="0"/>
              </a:rPr>
              <a:t> – without hemodynamic instability </a:t>
            </a:r>
            <a:r>
              <a:rPr lang="en" sz="2400" b="1" dirty="0" smtClean="0">
                <a:solidFill>
                  <a:schemeClr val="accent6">
                    <a:lumMod val="75000"/>
                  </a:schemeClr>
                </a:solidFill>
                <a:cs typeface="Calibri" panose="020F0502020204030204" pitchFamily="34" charset="0"/>
              </a:rPr>
              <a:t>P</a:t>
            </a:r>
            <a:r>
              <a:rPr lang="sr-Latn-RS" sz="2400" b="1" dirty="0" smtClean="0">
                <a:solidFill>
                  <a:schemeClr val="accent6">
                    <a:lumMod val="75000"/>
                  </a:schemeClr>
                </a:solidFill>
                <a:cs typeface="Calibri" panose="020F0502020204030204" pitchFamily="34" charset="0"/>
              </a:rPr>
              <a:t>T</a:t>
            </a:r>
            <a:r>
              <a:rPr lang="en" sz="2400" b="1" dirty="0" smtClean="0">
                <a:solidFill>
                  <a:schemeClr val="accent6">
                    <a:lumMod val="75000"/>
                  </a:schemeClr>
                </a:solidFill>
                <a:cs typeface="Calibri" panose="020F0502020204030204" pitchFamily="34" charset="0"/>
              </a:rPr>
              <a:t>E</a:t>
            </a:r>
            <a:endParaRPr lang="sr-Latn-RS" sz="2400" b="1" dirty="0">
              <a:solidFill>
                <a:schemeClr val="accent6">
                  <a:lumMod val="75000"/>
                </a:schemeClr>
              </a:solidFill>
              <a:cs typeface="Calibri" panose="020F0502020204030204" pitchFamily="34" charset="0"/>
            </a:endParaRPr>
          </a:p>
          <a:p>
            <a:pPr eaLnBrk="1" hangingPunct="1">
              <a:defRPr/>
            </a:pPr>
            <a:r>
              <a:rPr lang="en" sz="2400" b="1" dirty="0">
                <a:solidFill>
                  <a:srgbClr val="002060"/>
                </a:solidFill>
                <a:cs typeface="Calibri" panose="020F0502020204030204" pitchFamily="34" charset="0"/>
              </a:rPr>
              <a:t>pulmonary infarction</a:t>
            </a:r>
            <a:endParaRPr lang="sr-Latn-RS" sz="2400" b="1" dirty="0">
              <a:solidFill>
                <a:srgbClr val="002060"/>
              </a:solidFill>
              <a:cs typeface="Calibri" panose="020F0502020204030204" pitchFamily="34" charset="0"/>
            </a:endParaRPr>
          </a:p>
          <a:p>
            <a:pPr eaLnBrk="1" hangingPunct="1">
              <a:defRPr/>
            </a:pPr>
            <a:r>
              <a:rPr lang="en" sz="2400" b="1" dirty="0">
                <a:solidFill>
                  <a:srgbClr val="002060"/>
                </a:solidFill>
                <a:cs typeface="Calibri" panose="020F0502020204030204" pitchFamily="34" charset="0"/>
              </a:rPr>
              <a:t>chronic pulmonary hypertension</a:t>
            </a:r>
            <a:endParaRPr lang="en-US" sz="2400" b="1" dirty="0">
              <a:solidFill>
                <a:srgbClr val="002060"/>
              </a:solidFill>
              <a:cs typeface="Calibri" panose="020F0502020204030204" pitchFamily="34" charset="0"/>
            </a:endParaRPr>
          </a:p>
        </p:txBody>
      </p:sp>
    </p:spTree>
    <p:extLst>
      <p:ext uri="{BB962C8B-B14F-4D97-AF65-F5344CB8AC3E}">
        <p14:creationId xmlns:p14="http://schemas.microsoft.com/office/powerpoint/2010/main" val="3575533618"/>
      </p:ext>
    </p:extLst>
  </p:cSld>
  <p:clrMapOvr>
    <a:masterClrMapping/>
  </p:clrMapOvr>
  <p:transition spd="slow" advTm="18109"/>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Rot="1" noChangeArrowheads="1"/>
          </p:cNvSpPr>
          <p:nvPr>
            <p:ph type="title"/>
          </p:nvPr>
        </p:nvSpPr>
        <p:spPr>
          <a:xfrm>
            <a:off x="1820254" y="624110"/>
            <a:ext cx="9684358" cy="666305"/>
          </a:xfrm>
        </p:spPr>
        <p:txBody>
          <a:bodyPr>
            <a:normAutofit/>
          </a:bodyPr>
          <a:lstStyle/>
          <a:p>
            <a:pPr eaLnBrk="1" hangingPunct="1">
              <a:defRPr/>
            </a:pPr>
            <a:r>
              <a:rPr lang="en" b="1" dirty="0">
                <a:solidFill>
                  <a:schemeClr val="accent6">
                    <a:lumMod val="75000"/>
                  </a:schemeClr>
                </a:solidFill>
                <a:cs typeface="Calibri" panose="020F0502020204030204" pitchFamily="34" charset="0"/>
              </a:rPr>
              <a:t>HIGH RISK PTE (acute massive PTE) </a:t>
            </a:r>
            <a:endParaRPr lang="en-GB" b="1" dirty="0">
              <a:solidFill>
                <a:schemeClr val="accent6">
                  <a:lumMod val="75000"/>
                </a:schemeClr>
              </a:solidFill>
              <a:cs typeface="Calibri" panose="020F0502020204030204" pitchFamily="34" charset="0"/>
            </a:endParaRPr>
          </a:p>
        </p:txBody>
      </p:sp>
      <p:sp>
        <p:nvSpPr>
          <p:cNvPr id="100355" name="Rectangle 3"/>
          <p:cNvSpPr>
            <a:spLocks noGrp="1" noChangeArrowheads="1"/>
          </p:cNvSpPr>
          <p:nvPr>
            <p:ph type="body" idx="1"/>
          </p:nvPr>
        </p:nvSpPr>
        <p:spPr>
          <a:xfrm>
            <a:off x="2050827" y="1603761"/>
            <a:ext cx="8915400" cy="3777622"/>
          </a:xfrm>
        </p:spPr>
        <p:txBody>
          <a:bodyPr>
            <a:normAutofit/>
          </a:bodyPr>
          <a:lstStyle/>
          <a:p>
            <a:pPr eaLnBrk="1" hangingPunct="1">
              <a:lnSpc>
                <a:spcPct val="80000"/>
              </a:lnSpc>
              <a:buFont typeface="Wingdings" panose="05000000000000000000" pitchFamily="2" charset="2"/>
              <a:buNone/>
              <a:defRPr/>
            </a:pPr>
            <a:r>
              <a:rPr lang="en" sz="2000" b="1" dirty="0">
                <a:solidFill>
                  <a:schemeClr val="accent6">
                    <a:lumMod val="75000"/>
                  </a:schemeClr>
                </a:solidFill>
                <a:cs typeface="Calibri" pitchFamily="34" charset="0"/>
              </a:rPr>
              <a:t>Pulmonary circulation occlusion &gt; 50% </a:t>
            </a:r>
            <a:endParaRPr lang="sr-Cyrl-CS" sz="2000" b="1" dirty="0">
              <a:solidFill>
                <a:schemeClr val="accent6">
                  <a:lumMod val="75000"/>
                </a:schemeClr>
              </a:solidFill>
              <a:cs typeface="Calibri" pitchFamily="34" charset="0"/>
            </a:endParaRPr>
          </a:p>
          <a:p>
            <a:pPr eaLnBrk="1" hangingPunct="1">
              <a:lnSpc>
                <a:spcPct val="80000"/>
              </a:lnSpc>
              <a:buFont typeface="Wingdings" panose="05000000000000000000" pitchFamily="2" charset="2"/>
              <a:buNone/>
              <a:defRPr/>
            </a:pPr>
            <a:r>
              <a:rPr lang="en" sz="2000" b="1" dirty="0">
                <a:solidFill>
                  <a:schemeClr val="accent6">
                    <a:lumMod val="75000"/>
                  </a:schemeClr>
                </a:solidFill>
                <a:cs typeface="Calibri" pitchFamily="34" charset="0"/>
              </a:rPr>
              <a:t>The disease appears suddenly with a clinical picture of shock</a:t>
            </a:r>
          </a:p>
          <a:p>
            <a:pPr eaLnBrk="1" hangingPunct="1">
              <a:lnSpc>
                <a:spcPct val="80000"/>
              </a:lnSpc>
              <a:buFont typeface="Wingdings" panose="05000000000000000000" pitchFamily="2" charset="2"/>
              <a:buNone/>
              <a:defRPr/>
            </a:pPr>
            <a:r>
              <a:rPr lang="en" sz="2000" b="1" dirty="0">
                <a:solidFill>
                  <a:schemeClr val="accent6">
                    <a:lumMod val="75000"/>
                  </a:schemeClr>
                </a:solidFill>
                <a:cs typeface="Calibri" pitchFamily="34" charset="0"/>
              </a:rPr>
              <a:t>or hypotension</a:t>
            </a:r>
          </a:p>
          <a:p>
            <a:pPr eaLnBrk="1" hangingPunct="1">
              <a:lnSpc>
                <a:spcPct val="80000"/>
              </a:lnSpc>
              <a:buFont typeface="Wingdings" panose="05000000000000000000" pitchFamily="2" charset="2"/>
              <a:buNone/>
              <a:defRPr/>
            </a:pPr>
            <a:r>
              <a:rPr lang="en" sz="2000" b="1" dirty="0" smtClean="0">
                <a:solidFill>
                  <a:schemeClr val="accent6">
                    <a:lumMod val="75000"/>
                  </a:schemeClr>
                </a:solidFill>
                <a:cs typeface="Calibri" pitchFamily="34" charset="0"/>
              </a:rPr>
              <a:t>The patient is:</a:t>
            </a:r>
          </a:p>
          <a:p>
            <a:pPr eaLnBrk="1" hangingPunct="1">
              <a:lnSpc>
                <a:spcPct val="80000"/>
              </a:lnSpc>
              <a:buFont typeface="Arial" pitchFamily="34" charset="0"/>
              <a:buChar char="•"/>
              <a:defRPr/>
            </a:pPr>
            <a:r>
              <a:rPr lang="en" sz="2000" b="1" dirty="0">
                <a:solidFill>
                  <a:schemeClr val="accent6">
                    <a:lumMod val="75000"/>
                  </a:schemeClr>
                </a:solidFill>
                <a:cs typeface="Calibri" pitchFamily="34" charset="0"/>
              </a:rPr>
              <a:t>pale</a:t>
            </a:r>
          </a:p>
          <a:p>
            <a:pPr eaLnBrk="1" hangingPunct="1">
              <a:lnSpc>
                <a:spcPct val="80000"/>
              </a:lnSpc>
              <a:buFont typeface="Arial" pitchFamily="34" charset="0"/>
              <a:buChar char="•"/>
              <a:defRPr/>
            </a:pPr>
            <a:r>
              <a:rPr lang="en" sz="2000" b="1" dirty="0">
                <a:solidFill>
                  <a:schemeClr val="accent6">
                    <a:lumMod val="75000"/>
                  </a:schemeClr>
                </a:solidFill>
                <a:cs typeface="Calibri" pitchFamily="34" charset="0"/>
              </a:rPr>
              <a:t>tachypnoic</a:t>
            </a:r>
          </a:p>
          <a:p>
            <a:pPr eaLnBrk="1" hangingPunct="1">
              <a:lnSpc>
                <a:spcPct val="80000"/>
              </a:lnSpc>
              <a:buFont typeface="Arial" pitchFamily="34" charset="0"/>
              <a:buChar char="•"/>
              <a:defRPr/>
            </a:pPr>
            <a:r>
              <a:rPr lang="en" sz="2000" b="1" dirty="0">
                <a:solidFill>
                  <a:schemeClr val="accent6">
                    <a:lumMod val="75000"/>
                  </a:schemeClr>
                </a:solidFill>
                <a:cs typeface="Calibri" pitchFamily="34" charset="0"/>
              </a:rPr>
              <a:t>tachycardic</a:t>
            </a:r>
          </a:p>
          <a:p>
            <a:pPr eaLnBrk="1" hangingPunct="1">
              <a:lnSpc>
                <a:spcPct val="80000"/>
              </a:lnSpc>
              <a:buFont typeface="Arial" pitchFamily="34" charset="0"/>
              <a:buChar char="•"/>
              <a:defRPr/>
            </a:pPr>
            <a:r>
              <a:rPr lang="en" sz="2000" b="1" dirty="0">
                <a:solidFill>
                  <a:schemeClr val="accent6">
                    <a:lumMod val="75000"/>
                  </a:schemeClr>
                </a:solidFill>
                <a:cs typeface="Calibri" pitchFamily="34" charset="0"/>
              </a:rPr>
              <a:t>cyanotic</a:t>
            </a:r>
          </a:p>
          <a:p>
            <a:pPr eaLnBrk="1" hangingPunct="1">
              <a:lnSpc>
                <a:spcPct val="80000"/>
              </a:lnSpc>
              <a:buFont typeface="Arial" pitchFamily="34" charset="0"/>
              <a:buChar char="•"/>
              <a:defRPr/>
            </a:pPr>
            <a:r>
              <a:rPr lang="en" sz="2000" b="1" dirty="0">
                <a:solidFill>
                  <a:schemeClr val="accent6">
                    <a:lumMod val="75000"/>
                  </a:schemeClr>
                </a:solidFill>
                <a:cs typeface="Calibri" pitchFamily="34" charset="0"/>
              </a:rPr>
              <a:t>cold extremities</a:t>
            </a:r>
          </a:p>
          <a:p>
            <a:pPr eaLnBrk="1" hangingPunct="1">
              <a:lnSpc>
                <a:spcPct val="80000"/>
              </a:lnSpc>
              <a:buFont typeface="Arial" pitchFamily="34" charset="0"/>
              <a:buChar char="•"/>
              <a:defRPr/>
            </a:pPr>
            <a:r>
              <a:rPr lang="en" sz="2000" b="1" dirty="0">
                <a:solidFill>
                  <a:schemeClr val="accent6">
                    <a:lumMod val="75000"/>
                  </a:schemeClr>
                </a:solidFill>
                <a:cs typeface="Calibri" pitchFamily="34" charset="0"/>
              </a:rPr>
              <a:t>with swollen neck veins</a:t>
            </a:r>
          </a:p>
        </p:txBody>
      </p:sp>
    </p:spTree>
    <p:extLst>
      <p:ext uri="{BB962C8B-B14F-4D97-AF65-F5344CB8AC3E}">
        <p14:creationId xmlns:p14="http://schemas.microsoft.com/office/powerpoint/2010/main" val="4139140321"/>
      </p:ext>
    </p:extLst>
  </p:cSld>
  <p:clrMapOvr>
    <a:masterClrMapping/>
  </p:clrMapOvr>
  <p:transition spd="slow" advTm="28068"/>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Rot="1" noChangeArrowheads="1"/>
          </p:cNvSpPr>
          <p:nvPr>
            <p:ph type="title"/>
          </p:nvPr>
        </p:nvSpPr>
        <p:spPr>
          <a:xfrm>
            <a:off x="1721254" y="419011"/>
            <a:ext cx="8911687" cy="1280890"/>
          </a:xfrm>
        </p:spPr>
        <p:txBody>
          <a:bodyPr>
            <a:normAutofit fontScale="90000"/>
          </a:bodyPr>
          <a:lstStyle/>
          <a:p>
            <a:pPr eaLnBrk="1" hangingPunct="1">
              <a:defRPr/>
            </a:pPr>
            <a:r>
              <a:rPr lang="en" sz="4000" b="1" dirty="0">
                <a:solidFill>
                  <a:schemeClr val="accent6">
                    <a:lumMod val="75000"/>
                  </a:schemeClr>
                </a:solidFill>
                <a:cs typeface="Calibri" panose="020F0502020204030204" pitchFamily="34" charset="0"/>
              </a:rPr>
              <a:t>NOT HIGH RISK PTE </a:t>
            </a:r>
            <a:r>
              <a:rPr lang="sr-Cyrl-CS" sz="4000" b="1" dirty="0">
                <a:solidFill>
                  <a:schemeClr val="accent6">
                    <a:lumMod val="75000"/>
                  </a:schemeClr>
                </a:solidFill>
                <a:cs typeface="Calibri" panose="020F0502020204030204" pitchFamily="34" charset="0"/>
              </a:rPr>
              <a:t/>
            </a:r>
            <a:br>
              <a:rPr lang="sr-Cyrl-CS" sz="4000" b="1" dirty="0">
                <a:solidFill>
                  <a:schemeClr val="accent6">
                    <a:lumMod val="75000"/>
                  </a:schemeClr>
                </a:solidFill>
                <a:cs typeface="Calibri" panose="020F0502020204030204" pitchFamily="34" charset="0"/>
              </a:rPr>
            </a:br>
            <a:r>
              <a:rPr lang="en" sz="4000" b="1" dirty="0">
                <a:solidFill>
                  <a:schemeClr val="accent6">
                    <a:lumMod val="75000"/>
                  </a:schemeClr>
                </a:solidFill>
                <a:cs typeface="Calibri" panose="020F0502020204030204" pitchFamily="34" charset="0"/>
              </a:rPr>
              <a:t>(Submassive PTE)</a:t>
            </a:r>
            <a:endParaRPr lang="en-GB" altLang="en-US" sz="4000" b="1" dirty="0">
              <a:solidFill>
                <a:schemeClr val="accent6">
                  <a:lumMod val="75000"/>
                </a:schemeClr>
              </a:solidFill>
              <a:cs typeface="Calibri" pitchFamily="34" charset="0"/>
            </a:endParaRPr>
          </a:p>
        </p:txBody>
      </p:sp>
      <p:sp>
        <p:nvSpPr>
          <p:cNvPr id="45059" name="Rectangle 3"/>
          <p:cNvSpPr>
            <a:spLocks noGrp="1" noChangeArrowheads="1"/>
          </p:cNvSpPr>
          <p:nvPr>
            <p:ph type="body" idx="1"/>
          </p:nvPr>
        </p:nvSpPr>
        <p:spPr>
          <a:xfrm>
            <a:off x="1274764" y="1600201"/>
            <a:ext cx="9964737" cy="4525963"/>
          </a:xfrm>
        </p:spPr>
        <p:txBody>
          <a:bodyPr/>
          <a:lstStyle/>
          <a:p>
            <a:pPr eaLnBrk="1" hangingPunct="1">
              <a:lnSpc>
                <a:spcPct val="80000"/>
              </a:lnSpc>
              <a:buFont typeface="Wingdings" panose="05000000000000000000" pitchFamily="2" charset="2"/>
              <a:buNone/>
            </a:pPr>
            <a:r>
              <a:rPr lang="en" altLang="en-US" sz="2800" b="1" dirty="0">
                <a:solidFill>
                  <a:srgbClr val="FFFF00"/>
                </a:solidFill>
                <a:latin typeface="Calibri" panose="020F0502020204030204" pitchFamily="34" charset="0"/>
              </a:rPr>
              <a:t>   </a:t>
            </a:r>
          </a:p>
          <a:p>
            <a:pPr eaLnBrk="1" hangingPunct="1"/>
            <a:r>
              <a:rPr lang="en" altLang="en-US" sz="2000" b="1" dirty="0">
                <a:solidFill>
                  <a:schemeClr val="accent6">
                    <a:lumMod val="75000"/>
                  </a:schemeClr>
                </a:solidFill>
                <a:cs typeface="Calibri" panose="020F0502020204030204" pitchFamily="34" charset="0"/>
              </a:rPr>
              <a:t>it is caused by multiple emboli of small or medium size that accumulate over several weeks</a:t>
            </a:r>
          </a:p>
          <a:p>
            <a:pPr eaLnBrk="1" hangingPunct="1">
              <a:lnSpc>
                <a:spcPct val="80000"/>
              </a:lnSpc>
            </a:pPr>
            <a:r>
              <a:rPr lang="en" altLang="en-US" sz="2000" b="1" dirty="0" smtClean="0">
                <a:solidFill>
                  <a:schemeClr val="accent6">
                    <a:lumMod val="75000"/>
                  </a:schemeClr>
                </a:solidFill>
                <a:cs typeface="Calibri" panose="020F0502020204030204" pitchFamily="34" charset="0"/>
              </a:rPr>
              <a:t>Patients </a:t>
            </a:r>
            <a:r>
              <a:rPr lang="en" altLang="en-US" sz="2000" b="1" dirty="0">
                <a:solidFill>
                  <a:schemeClr val="accent6">
                    <a:lumMod val="75000"/>
                  </a:schemeClr>
                </a:solidFill>
                <a:cs typeface="Calibri" panose="020F0502020204030204" pitchFamily="34" charset="0"/>
              </a:rPr>
              <a:t>are hemodynamically stable (normal systemic pressure, because left ventricular function is preserved)</a:t>
            </a:r>
          </a:p>
          <a:p>
            <a:pPr eaLnBrk="1" hangingPunct="1">
              <a:lnSpc>
                <a:spcPct val="80000"/>
              </a:lnSpc>
            </a:pPr>
            <a:r>
              <a:rPr lang="en" altLang="en-US" sz="2000" b="1" dirty="0">
                <a:solidFill>
                  <a:schemeClr val="accent6">
                    <a:lumMod val="75000"/>
                  </a:schemeClr>
                </a:solidFill>
                <a:cs typeface="Calibri" panose="020F0502020204030204" pitchFamily="34" charset="0"/>
              </a:rPr>
              <a:t>Right ventricular dyskinesia confirmed by </a:t>
            </a:r>
            <a:r>
              <a:rPr lang="en" altLang="en-US" sz="2000" b="1" dirty="0" smtClean="0">
                <a:solidFill>
                  <a:schemeClr val="accent6">
                    <a:lumMod val="75000"/>
                  </a:schemeClr>
                </a:solidFill>
                <a:cs typeface="Calibri" panose="020F0502020204030204" pitchFamily="34" charset="0"/>
              </a:rPr>
              <a:t>echocardiography</a:t>
            </a:r>
            <a:endParaRPr lang="sr-Latn-RS" altLang="en-US" sz="2000" b="1" dirty="0" smtClean="0">
              <a:solidFill>
                <a:schemeClr val="accent6">
                  <a:lumMod val="75000"/>
                </a:schemeClr>
              </a:solidFill>
              <a:cs typeface="Calibri" panose="020F0502020204030204" pitchFamily="34" charset="0"/>
            </a:endParaRPr>
          </a:p>
          <a:p>
            <a:pPr eaLnBrk="1" hangingPunct="1">
              <a:lnSpc>
                <a:spcPct val="80000"/>
              </a:lnSpc>
            </a:pPr>
            <a:endParaRPr lang="en" altLang="en-US" sz="2000" b="1" dirty="0">
              <a:solidFill>
                <a:schemeClr val="accent6">
                  <a:lumMod val="75000"/>
                </a:schemeClr>
              </a:solidFill>
              <a:cs typeface="Calibri" panose="020F0502020204030204" pitchFamily="34" charset="0"/>
            </a:endParaRPr>
          </a:p>
          <a:p>
            <a:pPr eaLnBrk="1" hangingPunct="1">
              <a:lnSpc>
                <a:spcPct val="80000"/>
              </a:lnSpc>
            </a:pPr>
            <a:r>
              <a:rPr lang="en" altLang="en-US" sz="2000" b="1" dirty="0" smtClean="0">
                <a:solidFill>
                  <a:schemeClr val="accent6">
                    <a:lumMod val="75000"/>
                  </a:schemeClr>
                </a:solidFill>
                <a:cs typeface="Calibri" panose="020F0502020204030204" pitchFamily="34" charset="0"/>
              </a:rPr>
              <a:t>Clinical </a:t>
            </a:r>
            <a:r>
              <a:rPr lang="en" altLang="en-US" sz="2000" b="1" dirty="0">
                <a:solidFill>
                  <a:schemeClr val="accent6">
                    <a:lumMod val="75000"/>
                  </a:schemeClr>
                </a:solidFill>
                <a:cs typeface="Calibri" panose="020F0502020204030204" pitchFamily="34" charset="0"/>
              </a:rPr>
              <a:t>symptoms and signs</a:t>
            </a:r>
            <a:endParaRPr lang="sr-Latn-CS" altLang="en-US" sz="2000" b="1" dirty="0">
              <a:solidFill>
                <a:schemeClr val="accent6">
                  <a:lumMod val="75000"/>
                </a:schemeClr>
              </a:solidFill>
              <a:cs typeface="Calibri" panose="020F0502020204030204" pitchFamily="34" charset="0"/>
            </a:endParaRPr>
          </a:p>
          <a:p>
            <a:pPr eaLnBrk="1" hangingPunct="1">
              <a:lnSpc>
                <a:spcPct val="80000"/>
              </a:lnSpc>
              <a:buFont typeface="Wingdings" panose="05000000000000000000" pitchFamily="2" charset="2"/>
              <a:buNone/>
            </a:pPr>
            <a:endParaRPr lang="sr-Latn-CS" altLang="en-US" sz="2400" dirty="0">
              <a:solidFill>
                <a:srgbClr val="FF0000"/>
              </a:solidFill>
              <a:latin typeface="Calibri" panose="020F0502020204030204" pitchFamily="34" charset="0"/>
              <a:cs typeface="Calibri" panose="020F0502020204030204" pitchFamily="34" charset="0"/>
            </a:endParaRPr>
          </a:p>
        </p:txBody>
      </p:sp>
      <p:sp>
        <p:nvSpPr>
          <p:cNvPr id="4" name="Rectangle 8"/>
          <p:cNvSpPr>
            <a:spLocks noChangeArrowheads="1"/>
          </p:cNvSpPr>
          <p:nvPr/>
        </p:nvSpPr>
        <p:spPr bwMode="auto">
          <a:xfrm>
            <a:off x="3494118" y="4611689"/>
            <a:ext cx="6318250" cy="1514475"/>
          </a:xfrm>
          <a:prstGeom prst="rect">
            <a:avLst/>
          </a:prstGeom>
          <a:solidFill>
            <a:schemeClr val="bg1">
              <a:lumMod val="75000"/>
            </a:schemeClr>
          </a:solidFill>
          <a:ln w="19050" cap="sq">
            <a:noFill/>
            <a:miter lim="800000"/>
            <a:headEnd type="none" w="sm" len="sm"/>
            <a:tailEnd type="none" w="sm" len="sm"/>
          </a:ln>
          <a:effectLst/>
        </p:spPr>
        <p:txBody>
          <a:bodyPr wrap="none" anchor="ctr"/>
          <a:lstStyle/>
          <a:p>
            <a:pPr>
              <a:buFontTx/>
              <a:buChar char="•"/>
              <a:defRPr/>
            </a:pPr>
            <a:endParaRPr lang="sr-Cyrl-CS" dirty="0">
              <a:solidFill>
                <a:schemeClr val="folHlink"/>
              </a:solidFill>
              <a:effectLst>
                <a:outerShdw blurRad="38100" dist="38100" dir="2700000" algn="tl">
                  <a:srgbClr val="000000"/>
                </a:outerShdw>
              </a:effectLst>
            </a:endParaRPr>
          </a:p>
          <a:p>
            <a:pPr>
              <a:defRPr/>
            </a:pPr>
            <a:endParaRPr lang="sr-Cyrl-CS" dirty="0">
              <a:solidFill>
                <a:schemeClr val="folHlink"/>
              </a:solidFill>
              <a:effectLst>
                <a:outerShdw blurRad="38100" dist="38100" dir="2700000" algn="tl">
                  <a:srgbClr val="000000"/>
                </a:outerShdw>
              </a:effectLst>
            </a:endParaRPr>
          </a:p>
          <a:p>
            <a:pPr>
              <a:buFont typeface="Arial" pitchFamily="34" charset="0"/>
              <a:buChar char="•"/>
              <a:defRPr/>
            </a:pPr>
            <a:r>
              <a:rPr lang="en" dirty="0">
                <a:effectLst>
                  <a:outerShdw blurRad="38100" dist="38100" dir="2700000" algn="tl">
                    <a:srgbClr val="000000"/>
                  </a:outerShdw>
                </a:effectLst>
              </a:rPr>
              <a:t> </a:t>
            </a:r>
            <a:r>
              <a:rPr lang="en" b="1" dirty="0">
                <a:solidFill>
                  <a:srgbClr val="002060"/>
                </a:solidFill>
                <a:cs typeface="Calibri" pitchFamily="34" charset="0"/>
              </a:rPr>
              <a:t>dyspnea, tachypnea, tachycardia</a:t>
            </a:r>
          </a:p>
          <a:p>
            <a:pPr>
              <a:buFont typeface="Arial" pitchFamily="34" charset="0"/>
              <a:buChar char="•"/>
              <a:defRPr/>
            </a:pPr>
            <a:r>
              <a:rPr lang="sr-Latn-RS" b="1" dirty="0" smtClean="0">
                <a:solidFill>
                  <a:srgbClr val="002060"/>
                </a:solidFill>
                <a:cs typeface="Calibri" pitchFamily="34" charset="0"/>
              </a:rPr>
              <a:t> </a:t>
            </a:r>
            <a:r>
              <a:rPr lang="en" b="1" dirty="0" smtClean="0">
                <a:solidFill>
                  <a:srgbClr val="002060"/>
                </a:solidFill>
                <a:cs typeface="Calibri" pitchFamily="34" charset="0"/>
              </a:rPr>
              <a:t>chest </a:t>
            </a:r>
            <a:r>
              <a:rPr lang="en" b="1" dirty="0">
                <a:solidFill>
                  <a:srgbClr val="002060"/>
                </a:solidFill>
                <a:cs typeface="Calibri" pitchFamily="34" charset="0"/>
              </a:rPr>
              <a:t>pain</a:t>
            </a:r>
          </a:p>
          <a:p>
            <a:pPr>
              <a:buFont typeface="Arial" pitchFamily="34" charset="0"/>
              <a:buChar char="•"/>
              <a:defRPr/>
            </a:pPr>
            <a:r>
              <a:rPr lang="en" b="1" dirty="0" smtClean="0">
                <a:solidFill>
                  <a:srgbClr val="002060"/>
                </a:solidFill>
                <a:cs typeface="Calibri" pitchFamily="34" charset="0"/>
              </a:rPr>
              <a:t> </a:t>
            </a:r>
            <a:r>
              <a:rPr lang="en" b="1" dirty="0">
                <a:solidFill>
                  <a:srgbClr val="002060"/>
                </a:solidFill>
                <a:cs typeface="Calibri" pitchFamily="34" charset="0"/>
              </a:rPr>
              <a:t>cough</a:t>
            </a:r>
          </a:p>
          <a:p>
            <a:pPr>
              <a:buFontTx/>
              <a:buChar char="•"/>
              <a:defRPr/>
            </a:pPr>
            <a:endParaRPr lang="sr-Latn-CS" dirty="0">
              <a:solidFill>
                <a:schemeClr val="folHlink"/>
              </a:solidFill>
            </a:endParaRPr>
          </a:p>
          <a:p>
            <a:pPr>
              <a:buFontTx/>
              <a:buChar char="•"/>
              <a:defRPr/>
            </a:pPr>
            <a:endParaRPr lang="sr-Cyrl-CS" dirty="0">
              <a:solidFill>
                <a:schemeClr val="folHlink"/>
              </a:solidFill>
              <a:effectLst>
                <a:outerShdw blurRad="38100" dist="38100" dir="2700000" algn="tl">
                  <a:srgbClr val="000000"/>
                </a:outerShdw>
              </a:effectLst>
            </a:endParaRPr>
          </a:p>
        </p:txBody>
      </p:sp>
    </p:spTree>
    <p:extLst>
      <p:ext uri="{BB962C8B-B14F-4D97-AF65-F5344CB8AC3E}">
        <p14:creationId xmlns:p14="http://schemas.microsoft.com/office/powerpoint/2010/main" val="1831743678"/>
      </p:ext>
    </p:extLst>
  </p:cSld>
  <p:clrMapOvr>
    <a:masterClrMapping/>
  </p:clrMapOvr>
  <p:transition spd="slow" advTm="52008"/>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1026"/>
          <p:cNvSpPr>
            <a:spLocks noGrp="1" noRot="1" noChangeArrowheads="1"/>
          </p:cNvSpPr>
          <p:nvPr>
            <p:ph type="title"/>
          </p:nvPr>
        </p:nvSpPr>
        <p:spPr>
          <a:xfrm>
            <a:off x="1798166" y="547198"/>
            <a:ext cx="8911687" cy="1280890"/>
          </a:xfrm>
        </p:spPr>
        <p:txBody>
          <a:bodyPr>
            <a:normAutofit/>
          </a:bodyPr>
          <a:lstStyle/>
          <a:p>
            <a:pPr eaLnBrk="1" hangingPunct="1"/>
            <a:r>
              <a:rPr lang="en" altLang="en-US" b="1" dirty="0">
                <a:solidFill>
                  <a:schemeClr val="accent6">
                    <a:lumMod val="75000"/>
                  </a:schemeClr>
                </a:solidFill>
                <a:cs typeface="Calibri" panose="020F0502020204030204" pitchFamily="34" charset="0"/>
              </a:rPr>
              <a:t>NON-MASSIVE (ACUTE SMALL) PTE</a:t>
            </a:r>
            <a:endParaRPr lang="en-GB" altLang="en-US" b="1" dirty="0">
              <a:solidFill>
                <a:schemeClr val="accent6">
                  <a:lumMod val="75000"/>
                </a:schemeClr>
              </a:solidFill>
              <a:cs typeface="Calibri" panose="020F0502020204030204" pitchFamily="34" charset="0"/>
            </a:endParaRPr>
          </a:p>
        </p:txBody>
      </p:sp>
      <p:sp>
        <p:nvSpPr>
          <p:cNvPr id="46083" name="Rectangle 1027"/>
          <p:cNvSpPr>
            <a:spLocks noGrp="1" noChangeArrowheads="1"/>
          </p:cNvSpPr>
          <p:nvPr>
            <p:ph type="body" idx="1"/>
          </p:nvPr>
        </p:nvSpPr>
        <p:spPr>
          <a:xfrm>
            <a:off x="1724025" y="1981200"/>
            <a:ext cx="8872538" cy="4114800"/>
          </a:xfrm>
        </p:spPr>
        <p:txBody>
          <a:bodyPr/>
          <a:lstStyle/>
          <a:p>
            <a:pPr eaLnBrk="1" hangingPunct="1">
              <a:buFont typeface="Wingdings" panose="05000000000000000000" pitchFamily="2" charset="2"/>
              <a:buNone/>
            </a:pPr>
            <a:endParaRPr lang="ru-RU" altLang="en-US" sz="2800" dirty="0">
              <a:latin typeface="Calibri" panose="020F0502020204030204" pitchFamily="34" charset="0"/>
            </a:endParaRPr>
          </a:p>
          <a:p>
            <a:pPr eaLnBrk="1" hangingPunct="1"/>
            <a:r>
              <a:rPr lang="en" altLang="en-US" sz="2000" b="1" dirty="0">
                <a:solidFill>
                  <a:schemeClr val="accent6">
                    <a:lumMod val="75000"/>
                  </a:schemeClr>
                </a:solidFill>
                <a:cs typeface="Calibri" panose="020F0502020204030204" pitchFamily="34" charset="0"/>
              </a:rPr>
              <a:t>Embolism of one or more subsegmental branches of the pulmonary artery</a:t>
            </a:r>
          </a:p>
          <a:p>
            <a:pPr eaLnBrk="1" hangingPunct="1"/>
            <a:r>
              <a:rPr lang="en" altLang="en-US" sz="2000" b="1" dirty="0">
                <a:solidFill>
                  <a:schemeClr val="accent6">
                    <a:lumMod val="75000"/>
                  </a:schemeClr>
                </a:solidFill>
                <a:cs typeface="Calibri" panose="020F0502020204030204" pitchFamily="34" charset="0"/>
              </a:rPr>
              <a:t>Often asymptomatic, or few symptoms </a:t>
            </a:r>
            <a:r>
              <a:rPr lang="en" altLang="en-US" sz="2000" b="1" dirty="0" smtClean="0">
                <a:solidFill>
                  <a:schemeClr val="accent6">
                    <a:lumMod val="75000"/>
                  </a:schemeClr>
                </a:solidFill>
                <a:cs typeface="Calibri" panose="020F0502020204030204" pitchFamily="34" charset="0"/>
              </a:rPr>
              <a:t>(dyspnea</a:t>
            </a:r>
            <a:r>
              <a:rPr lang="en" altLang="en-US" sz="2000" b="1" dirty="0">
                <a:solidFill>
                  <a:schemeClr val="accent6">
                    <a:lumMod val="75000"/>
                  </a:schemeClr>
                </a:solidFill>
                <a:cs typeface="Calibri" panose="020F0502020204030204" pitchFamily="34" charset="0"/>
              </a:rPr>
              <a:t>, chest pain, </a:t>
            </a:r>
            <a:r>
              <a:rPr lang="en" altLang="en-US" sz="2000" b="1" dirty="0" smtClean="0">
                <a:solidFill>
                  <a:schemeClr val="accent6">
                    <a:lumMod val="75000"/>
                  </a:schemeClr>
                </a:solidFill>
                <a:cs typeface="Calibri" panose="020F0502020204030204" pitchFamily="34" charset="0"/>
              </a:rPr>
              <a:t>fear)</a:t>
            </a:r>
            <a:endParaRPr lang="sr-Latn-RS" altLang="en-US" sz="2000" b="1" dirty="0" smtClean="0">
              <a:solidFill>
                <a:schemeClr val="accent6">
                  <a:lumMod val="75000"/>
                </a:schemeClr>
              </a:solidFill>
              <a:cs typeface="Calibri" panose="020F0502020204030204" pitchFamily="34" charset="0"/>
            </a:endParaRPr>
          </a:p>
          <a:p>
            <a:pPr eaLnBrk="1" hangingPunct="1"/>
            <a:endParaRPr lang="sr-Latn-RS" altLang="en-US" sz="2000" b="1" dirty="0">
              <a:solidFill>
                <a:schemeClr val="accent6">
                  <a:lumMod val="75000"/>
                </a:schemeClr>
              </a:solidFill>
              <a:cs typeface="Calibri" panose="020F0502020204030204" pitchFamily="34" charset="0"/>
            </a:endParaRPr>
          </a:p>
          <a:p>
            <a:pPr eaLnBrk="1" hangingPunct="1"/>
            <a:r>
              <a:rPr lang="en" altLang="en-US" sz="2000" b="1" dirty="0" smtClean="0">
                <a:solidFill>
                  <a:schemeClr val="accent6">
                    <a:lumMod val="75000"/>
                  </a:schemeClr>
                </a:solidFill>
                <a:cs typeface="Calibri" panose="020F0502020204030204" pitchFamily="34" charset="0"/>
              </a:rPr>
              <a:t>Normal </a:t>
            </a:r>
            <a:r>
              <a:rPr lang="en" altLang="en-US" sz="2000" b="1" dirty="0">
                <a:solidFill>
                  <a:schemeClr val="accent6">
                    <a:lumMod val="75000"/>
                  </a:schemeClr>
                </a:solidFill>
                <a:cs typeface="Calibri" panose="020F0502020204030204" pitchFamily="34" charset="0"/>
              </a:rPr>
              <a:t>hemodynamics and normal right ventricular size and function</a:t>
            </a:r>
          </a:p>
        </p:txBody>
      </p:sp>
    </p:spTree>
    <p:extLst>
      <p:ext uri="{BB962C8B-B14F-4D97-AF65-F5344CB8AC3E}">
        <p14:creationId xmlns:p14="http://schemas.microsoft.com/office/powerpoint/2010/main" val="1155124114"/>
      </p:ext>
    </p:extLst>
  </p:cSld>
  <p:clrMapOvr>
    <a:masterClrMapping/>
  </p:clrMapOvr>
  <p:transition spd="slow" advTm="28338"/>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Rot="1" noChangeArrowheads="1"/>
          </p:cNvSpPr>
          <p:nvPr>
            <p:ph type="title"/>
          </p:nvPr>
        </p:nvSpPr>
        <p:spPr>
          <a:xfrm>
            <a:off x="1724025" y="260350"/>
            <a:ext cx="8743950" cy="1143000"/>
          </a:xfrm>
        </p:spPr>
        <p:txBody>
          <a:bodyPr>
            <a:normAutofit/>
          </a:bodyPr>
          <a:lstStyle/>
          <a:p>
            <a:pPr eaLnBrk="1" hangingPunct="1"/>
            <a:r>
              <a:rPr lang="en" altLang="en-US" b="1" dirty="0">
                <a:solidFill>
                  <a:schemeClr val="accent6">
                    <a:lumMod val="75000"/>
                  </a:schemeClr>
                </a:solidFill>
                <a:cs typeface="Calibri" panose="020F0502020204030204" pitchFamily="34" charset="0"/>
              </a:rPr>
              <a:t>PULMONARY INFARCTION</a:t>
            </a:r>
            <a:endParaRPr lang="en-GB" altLang="en-US" b="1" dirty="0">
              <a:solidFill>
                <a:schemeClr val="accent6">
                  <a:lumMod val="75000"/>
                </a:schemeClr>
              </a:solidFill>
              <a:cs typeface="Calibri" panose="020F0502020204030204" pitchFamily="34" charset="0"/>
            </a:endParaRPr>
          </a:p>
        </p:txBody>
      </p:sp>
      <p:sp>
        <p:nvSpPr>
          <p:cNvPr id="47107" name="Rectangle 3"/>
          <p:cNvSpPr>
            <a:spLocks noGrp="1" noChangeArrowheads="1"/>
          </p:cNvSpPr>
          <p:nvPr>
            <p:ph idx="1"/>
          </p:nvPr>
        </p:nvSpPr>
        <p:spPr>
          <a:xfrm>
            <a:off x="1466850" y="978226"/>
            <a:ext cx="9258300" cy="5143500"/>
          </a:xfrm>
        </p:spPr>
        <p:txBody>
          <a:bodyPr>
            <a:normAutofit/>
          </a:bodyPr>
          <a:lstStyle/>
          <a:p>
            <a:pPr eaLnBrk="1" hangingPunct="1">
              <a:lnSpc>
                <a:spcPct val="80000"/>
              </a:lnSpc>
            </a:pPr>
            <a:endParaRPr lang="sr-Cyrl-CS" altLang="en-US" dirty="0" smtClean="0">
              <a:latin typeface="Calibri" panose="020F0502020204030204" pitchFamily="34" charset="0"/>
            </a:endParaRPr>
          </a:p>
          <a:p>
            <a:pPr eaLnBrk="1" hangingPunct="1">
              <a:lnSpc>
                <a:spcPct val="80000"/>
              </a:lnSpc>
            </a:pPr>
            <a:r>
              <a:rPr lang="en" altLang="en-US" sz="2000" b="1" dirty="0">
                <a:solidFill>
                  <a:schemeClr val="accent6">
                    <a:lumMod val="75000"/>
                  </a:schemeClr>
                </a:solidFill>
                <a:cs typeface="Calibri" panose="020F0502020204030204" pitchFamily="34" charset="0"/>
              </a:rPr>
              <a:t>It occurs during occlusion of a smaller peripheral branch of the pulmonary artery when there is no collateral bronchial blood flow</a:t>
            </a:r>
          </a:p>
          <a:p>
            <a:pPr eaLnBrk="1" hangingPunct="1">
              <a:lnSpc>
                <a:spcPct val="80000"/>
              </a:lnSpc>
            </a:pPr>
            <a:r>
              <a:rPr lang="en" altLang="en-US" sz="2000" b="1" dirty="0">
                <a:solidFill>
                  <a:schemeClr val="accent6">
                    <a:lumMod val="75000"/>
                  </a:schemeClr>
                </a:solidFill>
                <a:cs typeface="Calibri" panose="020F0502020204030204" pitchFamily="34" charset="0"/>
              </a:rPr>
              <a:t>Symptoms and signs appear 3-7 days after occlusion - 10% of patients</a:t>
            </a:r>
            <a:endParaRPr lang="en-US" altLang="en-US" sz="2000" b="1" dirty="0">
              <a:solidFill>
                <a:schemeClr val="accent6">
                  <a:lumMod val="75000"/>
                </a:schemeClr>
              </a:solidFill>
              <a:cs typeface="Calibri" panose="020F0502020204030204" pitchFamily="34" charset="0"/>
            </a:endParaRPr>
          </a:p>
          <a:p>
            <a:pPr eaLnBrk="1" hangingPunct="1">
              <a:lnSpc>
                <a:spcPct val="80000"/>
              </a:lnSpc>
            </a:pPr>
            <a:r>
              <a:rPr lang="en" altLang="en-US" sz="2000" b="1" dirty="0">
                <a:solidFill>
                  <a:srgbClr val="002060"/>
                </a:solidFill>
                <a:cs typeface="Calibri" panose="020F0502020204030204" pitchFamily="34" charset="0"/>
              </a:rPr>
              <a:t>Dyspnea, pleural pain and hemoptysis </a:t>
            </a:r>
            <a:endParaRPr lang="en-US" altLang="en-US" sz="2000" b="1" dirty="0">
              <a:solidFill>
                <a:srgbClr val="002060"/>
              </a:solidFill>
              <a:cs typeface="Calibri" panose="020F0502020204030204" pitchFamily="34" charset="0"/>
            </a:endParaRPr>
          </a:p>
          <a:p>
            <a:pPr eaLnBrk="1" hangingPunct="1">
              <a:lnSpc>
                <a:spcPct val="80000"/>
              </a:lnSpc>
            </a:pPr>
            <a:r>
              <a:rPr lang="en" altLang="en-US" sz="2000" b="1" dirty="0">
                <a:solidFill>
                  <a:schemeClr val="accent6">
                    <a:lumMod val="75000"/>
                  </a:schemeClr>
                </a:solidFill>
                <a:cs typeface="Calibri" panose="020F0502020204030204" pitchFamily="34" charset="0"/>
              </a:rPr>
              <a:t>Elevated temperature over 39 C - </a:t>
            </a:r>
            <a:r>
              <a:rPr lang="en" altLang="en-US" sz="2000" b="1" dirty="0" smtClean="0">
                <a:solidFill>
                  <a:schemeClr val="accent6">
                    <a:lumMod val="75000"/>
                  </a:schemeClr>
                </a:solidFill>
                <a:cs typeface="Calibri" panose="020F0502020204030204" pitchFamily="34" charset="0"/>
              </a:rPr>
              <a:t>inflam</a:t>
            </a:r>
            <a:r>
              <a:rPr lang="sr-Latn-RS" altLang="en-US" sz="2000" b="1" dirty="0" smtClean="0">
                <a:solidFill>
                  <a:schemeClr val="accent6">
                    <a:lumMod val="75000"/>
                  </a:schemeClr>
                </a:solidFill>
                <a:cs typeface="Calibri" panose="020F0502020204030204" pitchFamily="34" charset="0"/>
              </a:rPr>
              <a:t>m</a:t>
            </a:r>
            <a:r>
              <a:rPr lang="en" altLang="en-US" sz="2000" b="1" dirty="0" smtClean="0">
                <a:solidFill>
                  <a:schemeClr val="accent6">
                    <a:lumMod val="75000"/>
                  </a:schemeClr>
                </a:solidFill>
                <a:cs typeface="Calibri" panose="020F0502020204030204" pitchFamily="34" charset="0"/>
              </a:rPr>
              <a:t>ed </a:t>
            </a:r>
            <a:r>
              <a:rPr lang="sr-Latn-RS" altLang="en-US" sz="2000" b="1" dirty="0" smtClean="0">
                <a:solidFill>
                  <a:schemeClr val="accent6">
                    <a:lumMod val="75000"/>
                  </a:schemeClr>
                </a:solidFill>
                <a:cs typeface="Calibri" panose="020F0502020204030204" pitchFamily="34" charset="0"/>
              </a:rPr>
              <a:t>infarction</a:t>
            </a:r>
            <a:r>
              <a:rPr lang="en" altLang="en-US" sz="2000" b="1" dirty="0" smtClean="0">
                <a:solidFill>
                  <a:schemeClr val="accent6">
                    <a:lumMod val="75000"/>
                  </a:schemeClr>
                </a:solidFill>
                <a:cs typeface="Calibri" panose="020F0502020204030204" pitchFamily="34" charset="0"/>
              </a:rPr>
              <a:t> </a:t>
            </a:r>
            <a:r>
              <a:rPr lang="en" altLang="en-US" sz="2000" b="1" dirty="0">
                <a:solidFill>
                  <a:schemeClr val="accent6">
                    <a:lumMod val="75000"/>
                  </a:schemeClr>
                </a:solidFill>
                <a:cs typeface="Calibri" panose="020F0502020204030204" pitchFamily="34" charset="0"/>
              </a:rPr>
              <a:t>or pneumonia</a:t>
            </a:r>
            <a:endParaRPr lang="en-US" altLang="en-US" sz="2000" b="1" dirty="0">
              <a:solidFill>
                <a:schemeClr val="accent6">
                  <a:lumMod val="75000"/>
                </a:schemeClr>
              </a:solidFill>
              <a:cs typeface="Calibri" panose="020F0502020204030204" pitchFamily="34" charset="0"/>
            </a:endParaRPr>
          </a:p>
          <a:p>
            <a:pPr eaLnBrk="1" hangingPunct="1">
              <a:lnSpc>
                <a:spcPct val="80000"/>
              </a:lnSpc>
            </a:pPr>
            <a:r>
              <a:rPr lang="en" altLang="en-US" sz="2000" b="1" dirty="0">
                <a:solidFill>
                  <a:srgbClr val="002060"/>
                </a:solidFill>
                <a:cs typeface="Calibri" panose="020F0502020204030204" pitchFamily="34" charset="0"/>
              </a:rPr>
              <a:t>Allen's Trias </a:t>
            </a:r>
            <a:r>
              <a:rPr lang="en" altLang="en-US" sz="2000" b="1" dirty="0">
                <a:solidFill>
                  <a:schemeClr val="accent6">
                    <a:lumMod val="75000"/>
                  </a:schemeClr>
                </a:solidFill>
                <a:cs typeface="Calibri" panose="020F0502020204030204" pitchFamily="34" charset="0"/>
              </a:rPr>
              <a:t>– 3T: </a:t>
            </a:r>
            <a:r>
              <a:rPr lang="en" altLang="en-US" sz="2000" b="1" dirty="0" smtClean="0">
                <a:solidFill>
                  <a:schemeClr val="accent6">
                    <a:lumMod val="75000"/>
                  </a:schemeClr>
                </a:solidFill>
                <a:cs typeface="Calibri" panose="020F0502020204030204" pitchFamily="34" charset="0"/>
              </a:rPr>
              <a:t>Ta</a:t>
            </a:r>
            <a:r>
              <a:rPr lang="sr-Latn-RS" altLang="en-US" sz="2000" b="1" dirty="0" smtClean="0">
                <a:solidFill>
                  <a:schemeClr val="accent6">
                    <a:lumMod val="75000"/>
                  </a:schemeClr>
                </a:solidFill>
                <a:cs typeface="Calibri" panose="020F0502020204030204" pitchFamily="34" charset="0"/>
              </a:rPr>
              <a:t>c</a:t>
            </a:r>
            <a:r>
              <a:rPr lang="en" altLang="en-US" sz="2000" b="1" dirty="0" smtClean="0">
                <a:solidFill>
                  <a:schemeClr val="accent6">
                    <a:lumMod val="75000"/>
                  </a:schemeClr>
                </a:solidFill>
                <a:cs typeface="Calibri" panose="020F0502020204030204" pitchFamily="34" charset="0"/>
              </a:rPr>
              <a:t>hypnoea</a:t>
            </a:r>
            <a:r>
              <a:rPr lang="en" altLang="en-US" sz="2000" b="1" dirty="0">
                <a:solidFill>
                  <a:schemeClr val="accent6">
                    <a:lumMod val="75000"/>
                  </a:schemeClr>
                </a:solidFill>
                <a:cs typeface="Calibri" panose="020F0502020204030204" pitchFamily="34" charset="0"/>
              </a:rPr>
              <a:t>, </a:t>
            </a:r>
            <a:r>
              <a:rPr lang="en" altLang="en-US" sz="2000" b="1" dirty="0" smtClean="0">
                <a:solidFill>
                  <a:schemeClr val="accent6">
                    <a:lumMod val="75000"/>
                  </a:schemeClr>
                </a:solidFill>
                <a:cs typeface="Calibri" panose="020F0502020204030204" pitchFamily="34" charset="0"/>
              </a:rPr>
              <a:t>Tachycardia</a:t>
            </a:r>
            <a:r>
              <a:rPr lang="en" altLang="en-US" sz="2000" b="1" dirty="0">
                <a:solidFill>
                  <a:schemeClr val="accent6">
                    <a:lumMod val="75000"/>
                  </a:schemeClr>
                </a:solidFill>
                <a:cs typeface="Calibri" panose="020F0502020204030204" pitchFamily="34" charset="0"/>
              </a:rPr>
              <a:t>, </a:t>
            </a:r>
            <a:r>
              <a:rPr lang="en" altLang="en-US" sz="2000" b="1" dirty="0" smtClean="0">
                <a:solidFill>
                  <a:schemeClr val="accent6">
                    <a:lumMod val="75000"/>
                  </a:schemeClr>
                </a:solidFill>
                <a:cs typeface="Calibri" panose="020F0502020204030204" pitchFamily="34" charset="0"/>
              </a:rPr>
              <a:t>Temperature</a:t>
            </a:r>
            <a:endParaRPr lang="en-US" altLang="en-US" sz="2000" b="1" dirty="0">
              <a:solidFill>
                <a:schemeClr val="accent6">
                  <a:lumMod val="75000"/>
                </a:schemeClr>
              </a:solidFill>
              <a:cs typeface="Calibri" panose="020F0502020204030204" pitchFamily="34" charset="0"/>
            </a:endParaRPr>
          </a:p>
          <a:p>
            <a:pPr eaLnBrk="1" hangingPunct="1">
              <a:lnSpc>
                <a:spcPct val="80000"/>
              </a:lnSpc>
            </a:pPr>
            <a:endParaRPr lang="en-US" altLang="en-US" sz="2000" b="1" dirty="0" smtClean="0">
              <a:solidFill>
                <a:schemeClr val="accent6">
                  <a:lumMod val="75000"/>
                </a:schemeClr>
              </a:solidFill>
              <a:cs typeface="Calibri" panose="020F0502020204030204" pitchFamily="34" charset="0"/>
            </a:endParaRPr>
          </a:p>
          <a:p>
            <a:pPr eaLnBrk="1" hangingPunct="1">
              <a:lnSpc>
                <a:spcPct val="80000"/>
              </a:lnSpc>
            </a:pPr>
            <a:r>
              <a:rPr lang="en" altLang="en-US" sz="2000" b="1" dirty="0">
                <a:solidFill>
                  <a:srgbClr val="002060"/>
                </a:solidFill>
                <a:cs typeface="Calibri" panose="020F0502020204030204" pitchFamily="34" charset="0"/>
              </a:rPr>
              <a:t>Ro </a:t>
            </a:r>
            <a:r>
              <a:rPr lang="en" altLang="en-US" sz="2000" b="1" dirty="0" smtClean="0">
                <a:solidFill>
                  <a:srgbClr val="002060"/>
                </a:solidFill>
                <a:cs typeface="Calibri" panose="020F0502020204030204" pitchFamily="34" charset="0"/>
              </a:rPr>
              <a:t>signs</a:t>
            </a:r>
            <a:r>
              <a:rPr lang="en" altLang="en-US" sz="2000" b="1" dirty="0" smtClean="0">
                <a:solidFill>
                  <a:schemeClr val="accent6">
                    <a:lumMod val="75000"/>
                  </a:schemeClr>
                </a:solidFill>
                <a:cs typeface="Calibri" panose="020F0502020204030204" pitchFamily="34" charset="0"/>
              </a:rPr>
              <a:t>: </a:t>
            </a:r>
            <a:r>
              <a:rPr lang="en" altLang="en-US" sz="2000" b="1" dirty="0">
                <a:solidFill>
                  <a:schemeClr val="accent6">
                    <a:lumMod val="75000"/>
                  </a:schemeClr>
                </a:solidFill>
                <a:cs typeface="Calibri" panose="020F0502020204030204" pitchFamily="34" charset="0"/>
              </a:rPr>
              <a:t>wedge-shaped appearance in the costophrenic sinus with convexity towards the hilus - </a:t>
            </a:r>
            <a:r>
              <a:rPr lang="en" altLang="en-US" sz="2000" b="1" dirty="0">
                <a:solidFill>
                  <a:srgbClr val="002060"/>
                </a:solidFill>
                <a:cs typeface="Calibri" panose="020F0502020204030204" pitchFamily="34" charset="0"/>
              </a:rPr>
              <a:t>Hampton's </a:t>
            </a:r>
            <a:r>
              <a:rPr lang="en" altLang="en-US" sz="2000" b="1" dirty="0" smtClean="0">
                <a:solidFill>
                  <a:srgbClr val="002060"/>
                </a:solidFill>
                <a:cs typeface="Calibri" panose="020F0502020204030204" pitchFamily="34" charset="0"/>
              </a:rPr>
              <a:t>hump</a:t>
            </a:r>
            <a:r>
              <a:rPr lang="en" altLang="en-US" sz="2000" b="1" dirty="0" smtClean="0">
                <a:solidFill>
                  <a:schemeClr val="accent6">
                    <a:lumMod val="75000"/>
                  </a:schemeClr>
                </a:solidFill>
                <a:cs typeface="Calibri" panose="020F0502020204030204" pitchFamily="34" charset="0"/>
              </a:rPr>
              <a:t>, pneumonia, </a:t>
            </a:r>
            <a:r>
              <a:rPr lang="en" altLang="en-US" sz="2000" b="1" dirty="0">
                <a:solidFill>
                  <a:schemeClr val="accent6">
                    <a:lumMod val="75000"/>
                  </a:schemeClr>
                </a:solidFill>
                <a:cs typeface="Calibri" panose="020F0502020204030204" pitchFamily="34" charset="0"/>
              </a:rPr>
              <a:t>effusion</a:t>
            </a:r>
            <a:endParaRPr lang="en-US" altLang="en-US" sz="2000" b="1" dirty="0">
              <a:solidFill>
                <a:schemeClr val="accent6">
                  <a:lumMod val="75000"/>
                </a:schemeClr>
              </a:solidFill>
              <a:cs typeface="Calibri" panose="020F0502020204030204" pitchFamily="34" charset="0"/>
            </a:endParaRPr>
          </a:p>
          <a:p>
            <a:pPr eaLnBrk="1" hangingPunct="1">
              <a:lnSpc>
                <a:spcPct val="80000"/>
              </a:lnSpc>
            </a:pPr>
            <a:r>
              <a:rPr lang="en" altLang="en-US" sz="2000" b="1" dirty="0" smtClean="0">
                <a:solidFill>
                  <a:schemeClr val="accent6">
                    <a:lumMod val="75000"/>
                  </a:schemeClr>
                </a:solidFill>
                <a:cs typeface="Calibri" panose="020F0502020204030204" pitchFamily="34" charset="0"/>
              </a:rPr>
              <a:t>Inf</a:t>
            </a:r>
            <a:r>
              <a:rPr lang="sr-Latn-RS" altLang="en-US" sz="2000" b="1" dirty="0" smtClean="0">
                <a:solidFill>
                  <a:schemeClr val="accent6">
                    <a:lumMod val="75000"/>
                  </a:schemeClr>
                </a:solidFill>
                <a:cs typeface="Calibri" panose="020F0502020204030204" pitchFamily="34" charset="0"/>
              </a:rPr>
              <a:t>i</a:t>
            </a:r>
            <a:r>
              <a:rPr lang="en" altLang="en-US" sz="2000" b="1" dirty="0" smtClean="0">
                <a:solidFill>
                  <a:schemeClr val="accent6">
                    <a:lumMod val="75000"/>
                  </a:schemeClr>
                </a:solidFill>
                <a:cs typeface="Calibri" panose="020F0502020204030204" pitchFamily="34" charset="0"/>
              </a:rPr>
              <a:t>ltrates </a:t>
            </a:r>
            <a:r>
              <a:rPr lang="en" altLang="en-US" sz="2000" b="1" dirty="0">
                <a:solidFill>
                  <a:schemeClr val="accent6">
                    <a:lumMod val="75000"/>
                  </a:schemeClr>
                </a:solidFill>
                <a:cs typeface="Calibri" panose="020F0502020204030204" pitchFamily="34" charset="0"/>
              </a:rPr>
              <a:t>last longer than two weeks</a:t>
            </a:r>
            <a:endParaRPr lang="en-GB" altLang="en-US" sz="2000" b="1" dirty="0">
              <a:solidFill>
                <a:schemeClr val="accent6">
                  <a:lumMod val="75000"/>
                </a:schemeClr>
              </a:solidFill>
              <a:cs typeface="Calibri" panose="020F0502020204030204" pitchFamily="34" charset="0"/>
            </a:endParaRPr>
          </a:p>
        </p:txBody>
      </p:sp>
      <p:pic>
        <p:nvPicPr>
          <p:cNvPr id="4" name="Content Placeholder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8283412" y="4349229"/>
            <a:ext cx="3465543" cy="2490373"/>
          </a:xfrm>
          <a:prstGeom prst="rect">
            <a:avLst/>
          </a:prstGeom>
        </p:spPr>
      </p:pic>
    </p:spTree>
    <p:extLst>
      <p:ext uri="{BB962C8B-B14F-4D97-AF65-F5344CB8AC3E}">
        <p14:creationId xmlns:p14="http://schemas.microsoft.com/office/powerpoint/2010/main" val="3776620263"/>
      </p:ext>
    </p:extLst>
  </p:cSld>
  <p:clrMapOvr>
    <a:masterClrMapping/>
  </p:clrMapOvr>
  <p:transition spd="slow" advTm="66968"/>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3"/>
          <p:cNvSpPr>
            <a:spLocks noGrp="1" noChangeArrowheads="1"/>
          </p:cNvSpPr>
          <p:nvPr>
            <p:ph type="body" idx="1"/>
          </p:nvPr>
        </p:nvSpPr>
        <p:spPr>
          <a:xfrm>
            <a:off x="1809750" y="1285876"/>
            <a:ext cx="8858250" cy="4530725"/>
          </a:xfrm>
        </p:spPr>
        <p:txBody>
          <a:bodyPr>
            <a:normAutofit lnSpcReduction="10000"/>
          </a:bodyPr>
          <a:lstStyle/>
          <a:p>
            <a:pPr eaLnBrk="1" hangingPunct="1"/>
            <a:r>
              <a:rPr lang="en" sz="2800" b="1" dirty="0">
                <a:cs typeface="Arial" panose="020B0604020202020204" pitchFamily="34" charset="0"/>
              </a:rPr>
              <a:t>Acute </a:t>
            </a:r>
            <a:r>
              <a:rPr lang="en" sz="2800" b="1" dirty="0" smtClean="0">
                <a:cs typeface="Arial" panose="020B0604020202020204" pitchFamily="34" charset="0"/>
              </a:rPr>
              <a:t>respiratory </a:t>
            </a:r>
            <a:r>
              <a:rPr lang="en" sz="2800" b="1" dirty="0">
                <a:cs typeface="Arial" panose="020B0604020202020204" pitchFamily="34" charset="0"/>
              </a:rPr>
              <a:t>failure </a:t>
            </a:r>
            <a:r>
              <a:rPr lang="en" sz="2800" dirty="0">
                <a:cs typeface="Arial" panose="020B0604020202020204" pitchFamily="34" charset="0"/>
              </a:rPr>
              <a:t>occurs </a:t>
            </a:r>
            <a:r>
              <a:rPr lang="en" sz="2800" dirty="0" smtClean="0">
                <a:cs typeface="Arial" panose="020B0604020202020204" pitchFamily="34" charset="0"/>
              </a:rPr>
              <a:t>suddenly and quickly, </a:t>
            </a:r>
            <a:r>
              <a:rPr lang="en" sz="2800" dirty="0">
                <a:cs typeface="Arial" panose="020B0604020202020204" pitchFamily="34" charset="0"/>
              </a:rPr>
              <a:t>is caused by acute pulmonary and extrapulmonary diseases, </a:t>
            </a:r>
            <a:r>
              <a:rPr lang="en" sz="2800" dirty="0" smtClean="0">
                <a:cs typeface="Arial" panose="020B0604020202020204" pitchFamily="34" charset="0"/>
              </a:rPr>
              <a:t>the value of PaO2 falls </a:t>
            </a:r>
            <a:r>
              <a:rPr lang="en" sz="2800" dirty="0">
                <a:cs typeface="Arial" panose="020B0604020202020204" pitchFamily="34" charset="0"/>
              </a:rPr>
              <a:t>below 8kPa (60mmHg) and / or </a:t>
            </a:r>
            <a:r>
              <a:rPr lang="en" sz="2800" dirty="0" smtClean="0">
                <a:cs typeface="Arial" panose="020B0604020202020204" pitchFamily="34" charset="0"/>
              </a:rPr>
              <a:t>the value of PaCO2 increases over </a:t>
            </a:r>
            <a:r>
              <a:rPr lang="en" sz="2800" dirty="0">
                <a:cs typeface="Arial" panose="020B0604020202020204" pitchFamily="34" charset="0"/>
              </a:rPr>
              <a:t>6.6kPa (50mmHg</a:t>
            </a:r>
            <a:r>
              <a:rPr lang="en" sz="2800" dirty="0" smtClean="0">
                <a:cs typeface="Arial" panose="020B0604020202020204" pitchFamily="34" charset="0"/>
              </a:rPr>
              <a:t>).</a:t>
            </a:r>
            <a:endParaRPr lang="en" sz="2800" dirty="0">
              <a:cs typeface="Arial" panose="020B0604020202020204" pitchFamily="34" charset="0"/>
            </a:endParaRPr>
          </a:p>
          <a:p>
            <a:pPr eaLnBrk="1" hangingPunct="1">
              <a:buFontTx/>
              <a:buNone/>
            </a:pPr>
            <a:endParaRPr lang="sr-Cyrl-CS" sz="2800" dirty="0">
              <a:cs typeface="Arial" panose="020B0604020202020204" pitchFamily="34" charset="0"/>
            </a:endParaRPr>
          </a:p>
          <a:p>
            <a:pPr eaLnBrk="1" hangingPunct="1"/>
            <a:r>
              <a:rPr lang="en" sz="2800" b="1" dirty="0">
                <a:cs typeface="Arial" panose="020B0604020202020204" pitchFamily="34" charset="0"/>
              </a:rPr>
              <a:t>Chronic </a:t>
            </a:r>
            <a:r>
              <a:rPr lang="en" sz="2800" b="1" dirty="0" smtClean="0">
                <a:cs typeface="Arial" panose="020B0604020202020204" pitchFamily="34" charset="0"/>
              </a:rPr>
              <a:t>respiratory </a:t>
            </a:r>
            <a:r>
              <a:rPr lang="sr-Latn-RS" sz="2800" b="1" dirty="0" smtClean="0">
                <a:cs typeface="Arial" panose="020B0604020202020204" pitchFamily="34" charset="0"/>
              </a:rPr>
              <a:t>failure</a:t>
            </a:r>
            <a:r>
              <a:rPr lang="en" sz="2800" b="1" dirty="0" smtClean="0">
                <a:cs typeface="Arial" panose="020B0604020202020204" pitchFamily="34" charset="0"/>
              </a:rPr>
              <a:t> </a:t>
            </a:r>
            <a:r>
              <a:rPr lang="en" sz="2800" dirty="0">
                <a:cs typeface="Arial" panose="020B0604020202020204" pitchFamily="34" charset="0"/>
              </a:rPr>
              <a:t>is characterized by a permanent disturbance of respiratory gases in the arterial blood, </a:t>
            </a:r>
            <a:r>
              <a:rPr lang="en" sz="2800" dirty="0" smtClean="0">
                <a:cs typeface="Arial" panose="020B0604020202020204" pitchFamily="34" charset="0"/>
              </a:rPr>
              <a:t>there is </a:t>
            </a:r>
            <a:r>
              <a:rPr lang="en" sz="2800" dirty="0">
                <a:cs typeface="Arial" panose="020B0604020202020204" pitchFamily="34" charset="0"/>
              </a:rPr>
              <a:t>hypoxemia </a:t>
            </a:r>
            <a:r>
              <a:rPr lang="en" sz="2800" dirty="0" smtClean="0">
                <a:cs typeface="Arial" panose="020B0604020202020204" pitchFamily="34" charset="0"/>
              </a:rPr>
              <a:t>that can be </a:t>
            </a:r>
            <a:r>
              <a:rPr lang="en" sz="2800" dirty="0">
                <a:cs typeface="Arial" panose="020B0604020202020204" pitchFamily="34" charset="0"/>
              </a:rPr>
              <a:t>associated with hypercapnia.</a:t>
            </a:r>
            <a:endParaRPr lang="en-US" sz="2800" dirty="0">
              <a:cs typeface="Arial" panose="020B0604020202020204" pitchFamily="34" charset="0"/>
            </a:endParaRPr>
          </a:p>
        </p:txBody>
      </p:sp>
    </p:spTree>
    <p:extLst>
      <p:ext uri="{BB962C8B-B14F-4D97-AF65-F5344CB8AC3E}">
        <p14:creationId xmlns:p14="http://schemas.microsoft.com/office/powerpoint/2010/main" val="1190009457"/>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a:xfrm>
            <a:off x="1601966" y="507940"/>
            <a:ext cx="9258300" cy="1143000"/>
          </a:xfrm>
        </p:spPr>
        <p:txBody>
          <a:bodyPr>
            <a:normAutofit fontScale="90000"/>
          </a:bodyPr>
          <a:lstStyle/>
          <a:p>
            <a:pPr eaLnBrk="1" hangingPunct="1"/>
            <a:r>
              <a:rPr lang="en" altLang="en-US" sz="4000" b="1" dirty="0">
                <a:solidFill>
                  <a:schemeClr val="accent6">
                    <a:lumMod val="75000"/>
                  </a:schemeClr>
                </a:solidFill>
                <a:cs typeface="Calibri" panose="020F0502020204030204" pitchFamily="34" charset="0"/>
              </a:rPr>
              <a:t>CHRONIC PULMONARY HYPERTENSION</a:t>
            </a:r>
            <a:endParaRPr lang="sr-Latn-CS" altLang="en-US" sz="4000" b="1" dirty="0">
              <a:solidFill>
                <a:schemeClr val="accent6">
                  <a:lumMod val="75000"/>
                </a:schemeClr>
              </a:solidFill>
              <a:cs typeface="Calibri" panose="020F0502020204030204" pitchFamily="34" charset="0"/>
            </a:endParaRPr>
          </a:p>
        </p:txBody>
      </p:sp>
      <p:sp>
        <p:nvSpPr>
          <p:cNvPr id="145412" name="Rectangle 4"/>
          <p:cNvSpPr>
            <a:spLocks noChangeArrowheads="1"/>
          </p:cNvSpPr>
          <p:nvPr/>
        </p:nvSpPr>
        <p:spPr bwMode="auto">
          <a:xfrm>
            <a:off x="1740731" y="2052030"/>
            <a:ext cx="8648700" cy="2016125"/>
          </a:xfrm>
          <a:prstGeom prst="rect">
            <a:avLst/>
          </a:prstGeom>
          <a:solidFill>
            <a:schemeClr val="bg1">
              <a:lumMod val="75000"/>
            </a:schemeClr>
          </a:solidFill>
          <a:ln w="19050" cap="sq">
            <a:solidFill>
              <a:schemeClr val="folHlink"/>
            </a:solidFill>
            <a:miter lim="800000"/>
            <a:headEnd type="none" w="sm" len="sm"/>
            <a:tailEnd type="none" w="sm" len="sm"/>
          </a:ln>
          <a:effectLst/>
        </p:spPr>
        <p:txBody>
          <a:bodyPr wrap="none" anchor="ctr"/>
          <a:lstStyle/>
          <a:p>
            <a:pPr>
              <a:buFontTx/>
              <a:buChar char="•"/>
              <a:defRPr/>
            </a:pPr>
            <a:endParaRPr lang="sr-Cyrl-CS" dirty="0">
              <a:effectLst>
                <a:outerShdw blurRad="38100" dist="38100" dir="2700000" algn="tl">
                  <a:srgbClr val="000000"/>
                </a:outerShdw>
              </a:effectLst>
            </a:endParaRPr>
          </a:p>
          <a:p>
            <a:pPr>
              <a:defRPr/>
            </a:pPr>
            <a:endParaRPr lang="sr-Cyrl-CS" b="1" dirty="0">
              <a:solidFill>
                <a:srgbClr val="002060"/>
              </a:solidFill>
            </a:endParaRPr>
          </a:p>
          <a:p>
            <a:pPr>
              <a:buFontTx/>
              <a:buChar char="•"/>
              <a:defRPr/>
            </a:pPr>
            <a:r>
              <a:rPr lang="en" b="1" dirty="0" smtClean="0">
                <a:solidFill>
                  <a:srgbClr val="002060"/>
                </a:solidFill>
                <a:cs typeface="Calibri" pitchFamily="34" charset="0"/>
              </a:rPr>
              <a:t>recurrence </a:t>
            </a:r>
            <a:r>
              <a:rPr lang="en" b="1" dirty="0">
                <a:solidFill>
                  <a:srgbClr val="002060"/>
                </a:solidFill>
                <a:cs typeface="Calibri" pitchFamily="34" charset="0"/>
              </a:rPr>
              <a:t>of pulmonary embolism</a:t>
            </a:r>
          </a:p>
          <a:p>
            <a:pPr>
              <a:buFontTx/>
              <a:buChar char="•"/>
              <a:defRPr/>
            </a:pPr>
            <a:r>
              <a:rPr lang="en" b="1" dirty="0">
                <a:solidFill>
                  <a:srgbClr val="002060"/>
                </a:solidFill>
                <a:cs typeface="Calibri" pitchFamily="34" charset="0"/>
              </a:rPr>
              <a:t>arises gradually</a:t>
            </a:r>
          </a:p>
          <a:p>
            <a:pPr>
              <a:buFontTx/>
              <a:buChar char="•"/>
              <a:defRPr/>
            </a:pPr>
            <a:r>
              <a:rPr lang="en" b="1" dirty="0">
                <a:solidFill>
                  <a:srgbClr val="002060"/>
                </a:solidFill>
                <a:cs typeface="Calibri" pitchFamily="34" charset="0"/>
              </a:rPr>
              <a:t>worsens with each new episode of PE</a:t>
            </a:r>
          </a:p>
          <a:p>
            <a:pPr>
              <a:buFontTx/>
              <a:buChar char="•"/>
              <a:defRPr/>
            </a:pPr>
            <a:r>
              <a:rPr lang="sr-Latn-RS" b="1" dirty="0" smtClean="0">
                <a:solidFill>
                  <a:srgbClr val="002060"/>
                </a:solidFill>
                <a:cs typeface="Calibri" pitchFamily="34" charset="0"/>
              </a:rPr>
              <a:t>co</a:t>
            </a:r>
            <a:r>
              <a:rPr lang="en" b="1" dirty="0" smtClean="0">
                <a:solidFill>
                  <a:srgbClr val="002060"/>
                </a:solidFill>
                <a:cs typeface="Calibri" pitchFamily="34" charset="0"/>
              </a:rPr>
              <a:t>respon</a:t>
            </a:r>
            <a:r>
              <a:rPr lang="sr-Latn-RS" b="1" dirty="0" smtClean="0">
                <a:solidFill>
                  <a:srgbClr val="002060"/>
                </a:solidFill>
                <a:cs typeface="Calibri" pitchFamily="34" charset="0"/>
              </a:rPr>
              <a:t>d</a:t>
            </a:r>
            <a:r>
              <a:rPr lang="en" b="1" dirty="0" smtClean="0">
                <a:solidFill>
                  <a:srgbClr val="002060"/>
                </a:solidFill>
                <a:cs typeface="Calibri" pitchFamily="34" charset="0"/>
              </a:rPr>
              <a:t>s </a:t>
            </a:r>
            <a:r>
              <a:rPr lang="en" b="1" dirty="0">
                <a:solidFill>
                  <a:srgbClr val="002060"/>
                </a:solidFill>
                <a:cs typeface="Calibri" pitchFamily="34" charset="0"/>
              </a:rPr>
              <a:t>to the clinical </a:t>
            </a:r>
            <a:r>
              <a:rPr lang="sr-Latn-RS" b="1" dirty="0" smtClean="0">
                <a:solidFill>
                  <a:srgbClr val="002060"/>
                </a:solidFill>
                <a:cs typeface="Calibri" pitchFamily="34" charset="0"/>
              </a:rPr>
              <a:t>appearance</a:t>
            </a:r>
            <a:r>
              <a:rPr lang="en" b="1" dirty="0" smtClean="0">
                <a:solidFill>
                  <a:srgbClr val="002060"/>
                </a:solidFill>
                <a:cs typeface="Calibri" pitchFamily="34" charset="0"/>
              </a:rPr>
              <a:t> </a:t>
            </a:r>
            <a:r>
              <a:rPr lang="en" b="1" dirty="0">
                <a:solidFill>
                  <a:srgbClr val="002060"/>
                </a:solidFill>
                <a:cs typeface="Calibri" pitchFamily="34" charset="0"/>
              </a:rPr>
              <a:t>of chronic pulmonary heart disease</a:t>
            </a:r>
            <a:endParaRPr lang="sr-Cyrl-CS" b="1" dirty="0">
              <a:solidFill>
                <a:srgbClr val="002060"/>
              </a:solidFill>
              <a:cs typeface="Calibri" pitchFamily="34" charset="0"/>
            </a:endParaRPr>
          </a:p>
          <a:p>
            <a:pPr>
              <a:buFontTx/>
              <a:buChar char="•"/>
              <a:defRPr/>
            </a:pPr>
            <a:endParaRPr lang="sr-Cyrl-CS" dirty="0">
              <a:solidFill>
                <a:srgbClr val="3B3A1D"/>
              </a:solidFill>
              <a:effectLst>
                <a:outerShdw blurRad="38100" dist="38100" dir="2700000" algn="tl">
                  <a:srgbClr val="000000"/>
                </a:outerShdw>
              </a:effectLst>
            </a:endParaRPr>
          </a:p>
          <a:p>
            <a:pPr>
              <a:buFontTx/>
              <a:buChar char="•"/>
              <a:defRPr/>
            </a:pPr>
            <a:endParaRPr lang="sr-Latn-CS" dirty="0">
              <a:solidFill>
                <a:srgbClr val="3B3A1D"/>
              </a:solidFill>
            </a:endParaRPr>
          </a:p>
          <a:p>
            <a:pPr>
              <a:buFontTx/>
              <a:buChar char="•"/>
              <a:defRPr/>
            </a:pPr>
            <a:endParaRPr lang="sr-Cyrl-CS" dirty="0">
              <a:solidFill>
                <a:srgbClr val="3B3A1D"/>
              </a:solidFill>
              <a:effectLst>
                <a:outerShdw blurRad="38100" dist="38100" dir="2700000" algn="tl">
                  <a:srgbClr val="000000"/>
                </a:outerShdw>
              </a:effectLst>
            </a:endParaRPr>
          </a:p>
        </p:txBody>
      </p:sp>
    </p:spTree>
    <p:extLst>
      <p:ext uri="{BB962C8B-B14F-4D97-AF65-F5344CB8AC3E}">
        <p14:creationId xmlns:p14="http://schemas.microsoft.com/office/powerpoint/2010/main" val="2502756846"/>
      </p:ext>
    </p:extLst>
  </p:cSld>
  <p:clrMapOvr>
    <a:masterClrMapping/>
  </p:clrMapOvr>
  <p:transition spd="slow" advTm="16598"/>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a:xfrm>
            <a:off x="1661434" y="487377"/>
            <a:ext cx="8911687" cy="1280890"/>
          </a:xfrm>
        </p:spPr>
        <p:txBody>
          <a:bodyPr>
            <a:normAutofit/>
          </a:bodyPr>
          <a:lstStyle/>
          <a:p>
            <a:r>
              <a:rPr lang="en" altLang="en-US" b="1" dirty="0">
                <a:solidFill>
                  <a:schemeClr val="accent6">
                    <a:lumMod val="75000"/>
                  </a:schemeClr>
                </a:solidFill>
                <a:cs typeface="Tahoma" panose="020B0604030504040204" pitchFamily="34" charset="0"/>
              </a:rPr>
              <a:t>DIAGNOSTIC PROCEDURES</a:t>
            </a:r>
            <a:endParaRPr lang="en-US" altLang="en-US" b="1" dirty="0">
              <a:solidFill>
                <a:schemeClr val="accent6">
                  <a:lumMod val="75000"/>
                </a:schemeClr>
              </a:solidFill>
            </a:endParaRPr>
          </a:p>
        </p:txBody>
      </p:sp>
      <p:sp>
        <p:nvSpPr>
          <p:cNvPr id="3" name="Content Placeholder 2"/>
          <p:cNvSpPr>
            <a:spLocks noGrp="1"/>
          </p:cNvSpPr>
          <p:nvPr>
            <p:ph idx="1"/>
          </p:nvPr>
        </p:nvSpPr>
        <p:spPr>
          <a:xfrm>
            <a:off x="1487489" y="1981200"/>
            <a:ext cx="9515475" cy="4114800"/>
          </a:xfrm>
        </p:spPr>
        <p:txBody>
          <a:bodyPr>
            <a:noAutofit/>
          </a:bodyPr>
          <a:lstStyle/>
          <a:p>
            <a:pPr marL="514350" indent="-514350">
              <a:buFont typeface="+mj-lt"/>
              <a:buAutoNum type="arabicPeriod"/>
              <a:defRPr/>
            </a:pPr>
            <a:r>
              <a:rPr lang="en" sz="2000" b="1" dirty="0">
                <a:solidFill>
                  <a:schemeClr val="accent6">
                    <a:lumMod val="75000"/>
                  </a:schemeClr>
                </a:solidFill>
                <a:cs typeface="Calibri" panose="020F0502020204030204" pitchFamily="34" charset="0"/>
              </a:rPr>
              <a:t>CLINICAL PRESENTATION</a:t>
            </a:r>
          </a:p>
          <a:p>
            <a:pPr>
              <a:buFont typeface="Arial" panose="020B0604020202020204" pitchFamily="34" charset="0"/>
              <a:buChar char="•"/>
              <a:defRPr/>
            </a:pPr>
            <a:r>
              <a:rPr lang="en" sz="2000" b="1" dirty="0">
                <a:solidFill>
                  <a:schemeClr val="accent6">
                    <a:lumMod val="75000"/>
                  </a:schemeClr>
                </a:solidFill>
                <a:cs typeface="Calibri" panose="020F0502020204030204" pitchFamily="34" charset="0"/>
              </a:rPr>
              <a:t>CLINICAL SYMPTOMS AND SIGNS</a:t>
            </a:r>
          </a:p>
          <a:p>
            <a:pPr>
              <a:buFont typeface="Arial" panose="020B0604020202020204" pitchFamily="34" charset="0"/>
              <a:buChar char="•"/>
              <a:defRPr/>
            </a:pPr>
            <a:r>
              <a:rPr lang="en" sz="2000" b="1" dirty="0">
                <a:solidFill>
                  <a:schemeClr val="accent6">
                    <a:lumMod val="75000"/>
                  </a:schemeClr>
                </a:solidFill>
                <a:cs typeface="Calibri" panose="020F0502020204030204" pitchFamily="34" charset="0"/>
              </a:rPr>
              <a:t>CHEST RADIOGRAPHY</a:t>
            </a:r>
          </a:p>
          <a:p>
            <a:pPr>
              <a:buFont typeface="Arial" panose="020B0604020202020204" pitchFamily="34" charset="0"/>
              <a:buChar char="•"/>
              <a:defRPr/>
            </a:pPr>
            <a:r>
              <a:rPr lang="en" sz="2000" b="1" dirty="0">
                <a:solidFill>
                  <a:schemeClr val="accent6">
                    <a:lumMod val="75000"/>
                  </a:schemeClr>
                </a:solidFill>
                <a:cs typeface="Calibri" panose="020F0502020204030204" pitchFamily="34" charset="0"/>
              </a:rPr>
              <a:t>ELECTROCARDIOGRAPHY</a:t>
            </a:r>
          </a:p>
          <a:p>
            <a:pPr>
              <a:buFont typeface="Arial" panose="020B0604020202020204" pitchFamily="34" charset="0"/>
              <a:buChar char="•"/>
              <a:defRPr/>
            </a:pPr>
            <a:r>
              <a:rPr lang="en" sz="2000" b="1" dirty="0">
                <a:solidFill>
                  <a:schemeClr val="accent6">
                    <a:lumMod val="75000"/>
                  </a:schemeClr>
                </a:solidFill>
                <a:cs typeface="Calibri" panose="020F0502020204030204" pitchFamily="34" charset="0"/>
              </a:rPr>
              <a:t>PARAMETERS OF GAS EXCHANGE</a:t>
            </a:r>
          </a:p>
          <a:p>
            <a:pPr marL="514350" indent="-514350">
              <a:buFontTx/>
              <a:buAutoNum type="arabicPeriod" startAt="2"/>
              <a:defRPr/>
            </a:pPr>
            <a:r>
              <a:rPr lang="en" sz="2000" b="1" dirty="0">
                <a:solidFill>
                  <a:schemeClr val="accent6">
                    <a:lumMod val="75000"/>
                  </a:schemeClr>
                </a:solidFill>
                <a:cs typeface="Calibri" panose="020F0502020204030204" pitchFamily="34" charset="0"/>
              </a:rPr>
              <a:t>ASSESSMENT OF CLINICAL (PRE-TEST) LIKELIHOOD</a:t>
            </a:r>
          </a:p>
          <a:p>
            <a:pPr marL="514350" indent="-514350">
              <a:buFontTx/>
              <a:buAutoNum type="arabicPeriod" startAt="2"/>
              <a:defRPr/>
            </a:pPr>
            <a:r>
              <a:rPr lang="en" sz="2000" b="1" dirty="0">
                <a:solidFill>
                  <a:schemeClr val="accent6">
                    <a:lumMod val="75000"/>
                  </a:schemeClr>
                </a:solidFill>
                <a:cs typeface="Calibri" panose="020F0502020204030204" pitchFamily="34" charset="0"/>
              </a:rPr>
              <a:t>MEASUREMENT OF D-DIMER</a:t>
            </a:r>
          </a:p>
          <a:p>
            <a:pPr marL="514350" indent="-514350">
              <a:buFontTx/>
              <a:buAutoNum type="arabicPeriod" startAt="2"/>
              <a:defRPr/>
            </a:pPr>
            <a:r>
              <a:rPr lang="en" sz="2000" b="1" dirty="0">
                <a:solidFill>
                  <a:schemeClr val="accent6">
                    <a:lumMod val="75000"/>
                  </a:schemeClr>
                </a:solidFill>
                <a:cs typeface="Calibri" panose="020F0502020204030204" pitchFamily="34" charset="0"/>
              </a:rPr>
              <a:t>COMPUTERIZED TOMOGRAPHY PULMONARY ANGIOGRAPHY (CTPA)</a:t>
            </a:r>
            <a:endParaRPr lang="sr-Cyrl-RS" sz="2000" b="1" dirty="0">
              <a:solidFill>
                <a:schemeClr val="accent6">
                  <a:lumMod val="75000"/>
                </a:schemeClr>
              </a:solidFill>
              <a:cs typeface="Calibri" panose="020F0502020204030204" pitchFamily="34" charset="0"/>
            </a:endParaRPr>
          </a:p>
        </p:txBody>
      </p:sp>
    </p:spTree>
    <p:extLst>
      <p:ext uri="{BB962C8B-B14F-4D97-AF65-F5344CB8AC3E}">
        <p14:creationId xmlns:p14="http://schemas.microsoft.com/office/powerpoint/2010/main" val="3850959998"/>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3" name="Content Placeholder 2"/>
          <p:cNvSpPr>
            <a:spLocks noGrp="1"/>
          </p:cNvSpPr>
          <p:nvPr>
            <p:ph idx="1"/>
          </p:nvPr>
        </p:nvSpPr>
        <p:spPr>
          <a:xfrm>
            <a:off x="1724025" y="1981200"/>
            <a:ext cx="9196388" cy="4114800"/>
          </a:xfrm>
        </p:spPr>
        <p:txBody>
          <a:bodyPr>
            <a:normAutofit/>
          </a:bodyPr>
          <a:lstStyle/>
          <a:p>
            <a:pPr marL="457200" indent="-457200">
              <a:buFontTx/>
              <a:buAutoNum type="arabicPeriod" startAt="5"/>
            </a:pPr>
            <a:r>
              <a:rPr lang="en" altLang="en-US" sz="2000" b="1" dirty="0">
                <a:solidFill>
                  <a:schemeClr val="accent6">
                    <a:lumMod val="75000"/>
                  </a:schemeClr>
                </a:solidFill>
                <a:cs typeface="Calibri" panose="020F0502020204030204" pitchFamily="34" charset="0"/>
              </a:rPr>
              <a:t>SCINTIGRAPHY OF THE LUNGS</a:t>
            </a:r>
          </a:p>
          <a:p>
            <a:pPr marL="457200" indent="-457200">
              <a:buFontTx/>
              <a:buAutoNum type="arabicPeriod" startAt="5"/>
            </a:pPr>
            <a:r>
              <a:rPr lang="en" altLang="en-US" sz="2000" b="1" dirty="0">
                <a:solidFill>
                  <a:schemeClr val="accent6">
                    <a:lumMod val="75000"/>
                  </a:schemeClr>
                </a:solidFill>
                <a:cs typeface="Calibri" panose="020F0502020204030204" pitchFamily="34" charset="0"/>
              </a:rPr>
              <a:t>PULMONARY ANGIOGRAPHY</a:t>
            </a:r>
          </a:p>
          <a:p>
            <a:pPr marL="457200" indent="-457200">
              <a:buFontTx/>
              <a:buAutoNum type="arabicPeriod" startAt="5"/>
            </a:pPr>
            <a:r>
              <a:rPr lang="en" altLang="en-US" sz="2000" b="1" dirty="0">
                <a:solidFill>
                  <a:schemeClr val="accent6">
                    <a:lumMod val="75000"/>
                  </a:schemeClr>
                </a:solidFill>
                <a:cs typeface="Calibri" panose="020F0502020204030204" pitchFamily="34" charset="0"/>
              </a:rPr>
              <a:t>MAGNETIC RESONANCE ANGIOGRAPHY</a:t>
            </a:r>
          </a:p>
          <a:p>
            <a:pPr marL="457200" indent="-457200">
              <a:buFontTx/>
              <a:buAutoNum type="arabicPeriod" startAt="5"/>
            </a:pPr>
            <a:r>
              <a:rPr lang="en" altLang="en-US" sz="2000" b="1" dirty="0">
                <a:solidFill>
                  <a:schemeClr val="accent6">
                    <a:lumMod val="75000"/>
                  </a:schemeClr>
                </a:solidFill>
                <a:cs typeface="Calibri" panose="020F0502020204030204" pitchFamily="34" charset="0"/>
              </a:rPr>
              <a:t>ECHOCARDIOGRAPHY</a:t>
            </a:r>
          </a:p>
          <a:p>
            <a:pPr marL="457200" indent="-457200">
              <a:buFontTx/>
              <a:buAutoNum type="arabicPeriod" startAt="5"/>
            </a:pPr>
            <a:r>
              <a:rPr lang="en" altLang="en-US" sz="2000" b="1" dirty="0">
                <a:solidFill>
                  <a:schemeClr val="accent6">
                    <a:lumMod val="75000"/>
                  </a:schemeClr>
                </a:solidFill>
                <a:cs typeface="Calibri" panose="020F0502020204030204" pitchFamily="34" charset="0"/>
              </a:rPr>
              <a:t>COMPRESSIVE ULTRASONOGRAPHY</a:t>
            </a:r>
          </a:p>
          <a:p>
            <a:pPr marL="457200" indent="-457200">
              <a:buFontTx/>
              <a:buAutoNum type="arabicPeriod" startAt="5"/>
            </a:pPr>
            <a:r>
              <a:rPr lang="en" altLang="en-US" sz="2000" b="1" dirty="0">
                <a:solidFill>
                  <a:schemeClr val="accent6">
                    <a:lumMod val="75000"/>
                  </a:schemeClr>
                </a:solidFill>
                <a:cs typeface="Calibri" panose="020F0502020204030204" pitchFamily="34" charset="0"/>
              </a:rPr>
              <a:t>COMPUTERIZED TOMOGRAPHY VENOGRAPHY</a:t>
            </a:r>
          </a:p>
        </p:txBody>
      </p:sp>
      <p:sp>
        <p:nvSpPr>
          <p:cNvPr id="5" name="Title 1"/>
          <p:cNvSpPr>
            <a:spLocks noGrp="1"/>
          </p:cNvSpPr>
          <p:nvPr>
            <p:ph type="title"/>
          </p:nvPr>
        </p:nvSpPr>
        <p:spPr>
          <a:xfrm>
            <a:off x="1661434" y="487377"/>
            <a:ext cx="8911687" cy="1280890"/>
          </a:xfrm>
        </p:spPr>
        <p:txBody>
          <a:bodyPr>
            <a:normAutofit/>
          </a:bodyPr>
          <a:lstStyle/>
          <a:p>
            <a:r>
              <a:rPr lang="en" altLang="en-US" b="1" dirty="0">
                <a:solidFill>
                  <a:schemeClr val="accent6">
                    <a:lumMod val="75000"/>
                  </a:schemeClr>
                </a:solidFill>
                <a:cs typeface="Tahoma" panose="020B0604030504040204" pitchFamily="34" charset="0"/>
              </a:rPr>
              <a:t>DIAGNOSTIC PROCEDURES</a:t>
            </a:r>
            <a:endParaRPr lang="en-US" altLang="en-US" b="1" dirty="0">
              <a:solidFill>
                <a:schemeClr val="accent6">
                  <a:lumMod val="75000"/>
                </a:schemeClr>
              </a:solidFill>
            </a:endParaRPr>
          </a:p>
        </p:txBody>
      </p:sp>
    </p:spTree>
    <p:extLst>
      <p:ext uri="{BB962C8B-B14F-4D97-AF65-F5344CB8AC3E}">
        <p14:creationId xmlns:p14="http://schemas.microsoft.com/office/powerpoint/2010/main" val="3717503068"/>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p:cNvSpPr>
          <p:nvPr>
            <p:ph type="title"/>
          </p:nvPr>
        </p:nvSpPr>
        <p:spPr>
          <a:xfrm>
            <a:off x="1711594" y="461740"/>
            <a:ext cx="8911687" cy="1280890"/>
          </a:xfrm>
        </p:spPr>
        <p:txBody>
          <a:bodyPr>
            <a:normAutofit fontScale="90000"/>
          </a:bodyPr>
          <a:lstStyle/>
          <a:p>
            <a:r>
              <a:rPr lang="en" altLang="en-US" sz="4000" b="1" dirty="0">
                <a:solidFill>
                  <a:schemeClr val="accent6">
                    <a:lumMod val="75000"/>
                  </a:schemeClr>
                </a:solidFill>
                <a:cs typeface="Calibri" panose="020F0502020204030204" pitchFamily="34" charset="0"/>
              </a:rPr>
              <a:t>CLINICAL SYMPTOMS AND SIGNS OF PTE</a:t>
            </a:r>
            <a:endParaRPr lang="en-US" altLang="en-US" sz="4000" b="1" dirty="0">
              <a:solidFill>
                <a:schemeClr val="accent6">
                  <a:lumMod val="75000"/>
                </a:schemeClr>
              </a:solidFill>
            </a:endParaRPr>
          </a:p>
        </p:txBody>
      </p:sp>
      <p:sp>
        <p:nvSpPr>
          <p:cNvPr id="3" name="Content Placeholder 2"/>
          <p:cNvSpPr>
            <a:spLocks noGrp="1"/>
          </p:cNvSpPr>
          <p:nvPr>
            <p:ph idx="1"/>
          </p:nvPr>
        </p:nvSpPr>
        <p:spPr>
          <a:xfrm>
            <a:off x="1558926" y="1981200"/>
            <a:ext cx="9217025" cy="4114800"/>
          </a:xfrm>
        </p:spPr>
        <p:txBody>
          <a:bodyPr/>
          <a:lstStyle/>
          <a:p>
            <a:pPr marL="0" indent="0">
              <a:buClr>
                <a:srgbClr val="FF0000"/>
              </a:buClr>
              <a:buNone/>
              <a:defRPr/>
            </a:pPr>
            <a:r>
              <a:rPr lang="en" sz="3600" dirty="0">
                <a:latin typeface="Calibri" panose="020F0502020204030204" pitchFamily="34" charset="0"/>
                <a:cs typeface="Calibri" panose="020F0502020204030204" pitchFamily="34" charset="0"/>
              </a:rPr>
              <a:t>→</a:t>
            </a:r>
          </a:p>
          <a:p>
            <a:pPr>
              <a:buClr>
                <a:srgbClr val="FFFF00"/>
              </a:buClr>
              <a:defRPr/>
            </a:pPr>
            <a:endParaRPr lang="sr-Latn-RS" sz="2000" b="1" dirty="0" smtClean="0">
              <a:solidFill>
                <a:schemeClr val="accent6">
                  <a:lumMod val="75000"/>
                </a:schemeClr>
              </a:solidFill>
              <a:cs typeface="Calibri" panose="020F0502020204030204" pitchFamily="34" charset="0"/>
            </a:endParaRPr>
          </a:p>
          <a:p>
            <a:pPr>
              <a:buClr>
                <a:srgbClr val="FFFF00"/>
              </a:buClr>
              <a:defRPr/>
            </a:pPr>
            <a:r>
              <a:rPr lang="en" sz="2000" b="1" dirty="0" smtClean="0">
                <a:solidFill>
                  <a:schemeClr val="accent6">
                    <a:lumMod val="75000"/>
                  </a:schemeClr>
                </a:solidFill>
                <a:cs typeface="Calibri" panose="020F0502020204030204" pitchFamily="34" charset="0"/>
              </a:rPr>
              <a:t>acute and progressive </a:t>
            </a:r>
            <a:r>
              <a:rPr lang="en" sz="2000" b="1" dirty="0">
                <a:solidFill>
                  <a:schemeClr val="accent6">
                    <a:lumMod val="75000"/>
                  </a:schemeClr>
                </a:solidFill>
                <a:cs typeface="Calibri" panose="020F0502020204030204" pitchFamily="34" charset="0"/>
              </a:rPr>
              <a:t>→ central </a:t>
            </a:r>
            <a:r>
              <a:rPr lang="en" sz="2000" b="1" dirty="0" smtClean="0">
                <a:solidFill>
                  <a:schemeClr val="accent6">
                    <a:lumMod val="75000"/>
                  </a:schemeClr>
                </a:solidFill>
                <a:cs typeface="Calibri" panose="020F0502020204030204" pitchFamily="34" charset="0"/>
              </a:rPr>
              <a:t>PE</a:t>
            </a:r>
            <a:endParaRPr lang="sr-Latn-RS" sz="2000" b="1" dirty="0" smtClean="0">
              <a:solidFill>
                <a:schemeClr val="accent6">
                  <a:lumMod val="75000"/>
                </a:schemeClr>
              </a:solidFill>
              <a:cs typeface="Calibri" panose="020F0502020204030204" pitchFamily="34" charset="0"/>
            </a:endParaRPr>
          </a:p>
          <a:p>
            <a:pPr>
              <a:buClr>
                <a:srgbClr val="FFFF00"/>
              </a:buClr>
              <a:defRPr/>
            </a:pPr>
            <a:r>
              <a:rPr lang="en" sz="2000" b="1" dirty="0" smtClean="0">
                <a:solidFill>
                  <a:schemeClr val="accent6">
                    <a:lumMod val="75000"/>
                  </a:schemeClr>
                </a:solidFill>
                <a:cs typeface="Calibri" panose="020F0502020204030204" pitchFamily="34" charset="0"/>
              </a:rPr>
              <a:t>mild </a:t>
            </a:r>
            <a:r>
              <a:rPr lang="en" sz="2000" b="1" dirty="0">
                <a:solidFill>
                  <a:schemeClr val="accent6">
                    <a:lumMod val="75000"/>
                  </a:schemeClr>
                </a:solidFill>
                <a:cs typeface="Calibri" panose="020F0502020204030204" pitchFamily="34" charset="0"/>
              </a:rPr>
              <a:t>and transient → small peripheral </a:t>
            </a:r>
            <a:r>
              <a:rPr lang="en" sz="2000" b="1" dirty="0" smtClean="0">
                <a:solidFill>
                  <a:schemeClr val="accent6">
                    <a:lumMod val="75000"/>
                  </a:schemeClr>
                </a:solidFill>
                <a:cs typeface="Calibri" panose="020F0502020204030204" pitchFamily="34" charset="0"/>
              </a:rPr>
              <a:t>PE</a:t>
            </a:r>
          </a:p>
          <a:p>
            <a:pPr marL="0" indent="0">
              <a:buClr>
                <a:srgbClr val="FFFF00"/>
              </a:buClr>
              <a:buNone/>
              <a:defRPr/>
            </a:pPr>
            <a:endParaRPr lang="ru-RU" sz="2000" b="1" dirty="0">
              <a:solidFill>
                <a:schemeClr val="accent6">
                  <a:lumMod val="75000"/>
                </a:schemeClr>
              </a:solidFill>
              <a:cs typeface="Calibri" panose="020F0502020204030204" pitchFamily="34" charset="0"/>
            </a:endParaRPr>
          </a:p>
          <a:p>
            <a:pPr>
              <a:buClr>
                <a:srgbClr val="FFFF00"/>
              </a:buClr>
              <a:buFont typeface="Arial" panose="020B0604020202020204" pitchFamily="34" charset="0"/>
              <a:buChar char="•"/>
              <a:defRPr/>
            </a:pPr>
            <a:r>
              <a:rPr lang="en" sz="2000" b="1" dirty="0" smtClean="0">
                <a:solidFill>
                  <a:schemeClr val="accent6">
                    <a:lumMod val="75000"/>
                  </a:schemeClr>
                </a:solidFill>
                <a:cs typeface="Calibri" panose="020F0502020204030204" pitchFamily="34" charset="0"/>
              </a:rPr>
              <a:t>Worsening dyspnoea in pre-existing heart failure </a:t>
            </a:r>
            <a:r>
              <a:rPr lang="en" sz="2000" b="1" dirty="0">
                <a:solidFill>
                  <a:schemeClr val="accent6">
                    <a:lumMod val="75000"/>
                  </a:schemeClr>
                </a:solidFill>
                <a:cs typeface="Calibri" panose="020F0502020204030204" pitchFamily="34" charset="0"/>
              </a:rPr>
              <a:t>or </a:t>
            </a:r>
            <a:r>
              <a:rPr lang="en" sz="2000" b="1" dirty="0" smtClean="0">
                <a:solidFill>
                  <a:schemeClr val="accent6">
                    <a:lumMod val="75000"/>
                  </a:schemeClr>
                </a:solidFill>
                <a:cs typeface="Calibri" panose="020F0502020204030204" pitchFamily="34" charset="0"/>
              </a:rPr>
              <a:t>pulmonary disease is the only </a:t>
            </a:r>
            <a:r>
              <a:rPr lang="en" sz="2000" b="1" dirty="0">
                <a:solidFill>
                  <a:schemeClr val="accent6">
                    <a:lumMod val="75000"/>
                  </a:schemeClr>
                </a:solidFill>
                <a:cs typeface="Calibri" panose="020F0502020204030204" pitchFamily="34" charset="0"/>
              </a:rPr>
              <a:t>symptom suggestive of PE</a:t>
            </a:r>
          </a:p>
          <a:p>
            <a:pPr>
              <a:defRPr/>
            </a:pPr>
            <a:endParaRPr lang="en-US" dirty="0">
              <a:cs typeface="+mn-cs"/>
            </a:endParaRPr>
          </a:p>
        </p:txBody>
      </p:sp>
      <p:sp>
        <p:nvSpPr>
          <p:cNvPr id="4" name="Rectangle 3"/>
          <p:cNvSpPr/>
          <p:nvPr/>
        </p:nvSpPr>
        <p:spPr bwMode="auto">
          <a:xfrm>
            <a:off x="2135559" y="2060848"/>
            <a:ext cx="2462077" cy="673806"/>
          </a:xfrm>
          <a:prstGeom prst="rect">
            <a:avLst/>
          </a:prstGeom>
          <a:solidFill>
            <a:schemeClr val="tx1"/>
          </a:solidFill>
          <a:ln w="9525" cap="flat" cmpd="sng" algn="ctr">
            <a:noFill/>
            <a:prstDash val="solid"/>
            <a:round/>
            <a:headEnd type="none" w="med" len="med"/>
            <a:tailEnd type="none" w="med" len="me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none"/>
          <a:lstStyle/>
          <a:p>
            <a:pPr latinLnBrk="1">
              <a:defRPr/>
            </a:pPr>
            <a:r>
              <a:rPr lang="en" sz="3600" b="1" dirty="0">
                <a:solidFill>
                  <a:schemeClr val="accent6">
                    <a:lumMod val="75000"/>
                    <a:lumOff val="25000"/>
                  </a:schemeClr>
                </a:solidFill>
                <a:cs typeface="Calibri" panose="020F0502020204030204" pitchFamily="34" charset="0"/>
              </a:rPr>
              <a:t>Dyspnoea</a:t>
            </a:r>
            <a:endParaRPr lang="en-US" sz="3600" b="1" dirty="0">
              <a:solidFill>
                <a:schemeClr val="accent6">
                  <a:lumMod val="75000"/>
                  <a:lumOff val="25000"/>
                </a:schemeClr>
              </a:solidFill>
              <a:cs typeface="Calibri" panose="020F0502020204030204" pitchFamily="34" charset="0"/>
            </a:endParaRPr>
          </a:p>
        </p:txBody>
      </p:sp>
    </p:spTree>
    <p:extLst>
      <p:ext uri="{BB962C8B-B14F-4D97-AF65-F5344CB8AC3E}">
        <p14:creationId xmlns:p14="http://schemas.microsoft.com/office/powerpoint/2010/main" val="3235412617"/>
      </p:ext>
    </p:extLst>
  </p:cSld>
  <p:clrMapOvr>
    <a:masterClrMapping/>
  </p:clrMapOvr>
  <p:transition spd="slow"/>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343025" y="1981200"/>
            <a:ext cx="9721850" cy="3770120"/>
          </a:xfrm>
        </p:spPr>
        <p:txBody>
          <a:bodyPr>
            <a:normAutofit/>
          </a:bodyPr>
          <a:lstStyle/>
          <a:p>
            <a:pPr marL="0" indent="0">
              <a:buClr>
                <a:srgbClr val="FF0000"/>
              </a:buClr>
              <a:buNone/>
              <a:defRPr/>
            </a:pPr>
            <a:r>
              <a:rPr lang="en" sz="3600" dirty="0">
                <a:latin typeface="Calibri" panose="020F0502020204030204" pitchFamily="34" charset="0"/>
                <a:cs typeface="Calibri" panose="020F0502020204030204" pitchFamily="34" charset="0"/>
              </a:rPr>
              <a:t>→</a:t>
            </a:r>
          </a:p>
          <a:p>
            <a:pPr>
              <a:buClr>
                <a:srgbClr val="FFFF00"/>
              </a:buClr>
              <a:buFont typeface="Arial" panose="020B0604020202020204" pitchFamily="34" charset="0"/>
              <a:buChar char="•"/>
              <a:defRPr/>
            </a:pPr>
            <a:r>
              <a:rPr lang="en" sz="2400" b="1" dirty="0">
                <a:solidFill>
                  <a:schemeClr val="accent6">
                    <a:lumMod val="75000"/>
                  </a:schemeClr>
                </a:solidFill>
                <a:cs typeface="Calibri" panose="020F0502020204030204" pitchFamily="34" charset="0"/>
              </a:rPr>
              <a:t>a common symptom</a:t>
            </a:r>
          </a:p>
          <a:p>
            <a:pPr>
              <a:buClr>
                <a:srgbClr val="FFFF00"/>
              </a:buClr>
              <a:buFont typeface="Arial" panose="020B0604020202020204" pitchFamily="34" charset="0"/>
              <a:buChar char="•"/>
              <a:defRPr/>
            </a:pPr>
            <a:r>
              <a:rPr lang="en" sz="2400" b="1" dirty="0">
                <a:solidFill>
                  <a:schemeClr val="accent6">
                    <a:lumMod val="75000"/>
                  </a:schemeClr>
                </a:solidFill>
                <a:cs typeface="Calibri" panose="020F0502020204030204" pitchFamily="34" charset="0"/>
              </a:rPr>
              <a:t>irritation of the pleura by distal embolus → lung infarction</a:t>
            </a:r>
          </a:p>
          <a:p>
            <a:pPr>
              <a:buClr>
                <a:srgbClr val="FFFF00"/>
              </a:buClr>
              <a:buFont typeface="Arial" panose="020B0604020202020204" pitchFamily="34" charset="0"/>
              <a:buChar char="•"/>
              <a:defRPr/>
            </a:pPr>
            <a:endParaRPr lang="ru-RU" sz="2400" b="1" dirty="0">
              <a:solidFill>
                <a:schemeClr val="accent6">
                  <a:lumMod val="75000"/>
                </a:schemeClr>
              </a:solidFill>
              <a:cs typeface="Calibri" panose="020F0502020204030204" pitchFamily="34" charset="0"/>
            </a:endParaRPr>
          </a:p>
          <a:p>
            <a:pPr marL="0" indent="0">
              <a:buClr>
                <a:srgbClr val="FFFF00"/>
              </a:buClr>
              <a:buNone/>
              <a:defRPr/>
            </a:pPr>
            <a:r>
              <a:rPr lang="en" sz="2400" b="1" dirty="0">
                <a:solidFill>
                  <a:schemeClr val="accent6">
                    <a:lumMod val="75000"/>
                  </a:schemeClr>
                </a:solidFill>
                <a:cs typeface="Calibri" panose="020F0502020204030204" pitchFamily="34" charset="0"/>
              </a:rPr>
              <a:t>     CENTRAL </a:t>
            </a:r>
            <a:r>
              <a:rPr lang="en" sz="2400" b="1" dirty="0" smtClean="0">
                <a:solidFill>
                  <a:schemeClr val="accent6">
                    <a:lumMod val="75000"/>
                  </a:schemeClr>
                </a:solidFill>
                <a:cs typeface="Calibri" panose="020F0502020204030204" pitchFamily="34" charset="0"/>
              </a:rPr>
              <a:t>P</a:t>
            </a:r>
            <a:r>
              <a:rPr lang="sr-Latn-RS" sz="2400" b="1" dirty="0" smtClean="0">
                <a:solidFill>
                  <a:schemeClr val="accent6">
                    <a:lumMod val="75000"/>
                  </a:schemeClr>
                </a:solidFill>
                <a:cs typeface="Calibri" panose="020F0502020204030204" pitchFamily="34" charset="0"/>
              </a:rPr>
              <a:t>T</a:t>
            </a:r>
            <a:r>
              <a:rPr lang="en" sz="2400" b="1" dirty="0" smtClean="0">
                <a:solidFill>
                  <a:schemeClr val="accent6">
                    <a:lumMod val="75000"/>
                  </a:schemeClr>
                </a:solidFill>
                <a:cs typeface="Calibri" panose="020F0502020204030204" pitchFamily="34" charset="0"/>
              </a:rPr>
              <a:t>E </a:t>
            </a:r>
            <a:r>
              <a:rPr lang="en" sz="2400" b="1" dirty="0">
                <a:solidFill>
                  <a:schemeClr val="accent6">
                    <a:lumMod val="75000"/>
                  </a:schemeClr>
                </a:solidFill>
                <a:cs typeface="Calibri" panose="020F0502020204030204" pitchFamily="34" charset="0"/>
              </a:rPr>
              <a:t>→ typically anginal pain</a:t>
            </a:r>
          </a:p>
          <a:p>
            <a:pPr>
              <a:buClr>
                <a:srgbClr val="FFFF00"/>
              </a:buClr>
              <a:buFont typeface="Arial" panose="020B0604020202020204" pitchFamily="34" charset="0"/>
              <a:buChar char="•"/>
              <a:defRPr/>
            </a:pPr>
            <a:r>
              <a:rPr lang="en" sz="2400" b="1" dirty="0">
                <a:solidFill>
                  <a:schemeClr val="accent6">
                    <a:lumMod val="75000"/>
                  </a:schemeClr>
                </a:solidFill>
                <a:cs typeface="Calibri" panose="020F0502020204030204" pitchFamily="34" charset="0"/>
              </a:rPr>
              <a:t>reflects RV ischemia</a:t>
            </a:r>
          </a:p>
          <a:p>
            <a:pPr>
              <a:buClr>
                <a:srgbClr val="FFFF00"/>
              </a:buClr>
              <a:buFont typeface="Arial" panose="020B0604020202020204" pitchFamily="34" charset="0"/>
              <a:buChar char="•"/>
              <a:defRPr/>
            </a:pPr>
            <a:r>
              <a:rPr lang="en" sz="2400" b="1" dirty="0">
                <a:solidFill>
                  <a:schemeClr val="accent6">
                    <a:lumMod val="75000"/>
                  </a:schemeClr>
                </a:solidFill>
                <a:cs typeface="Calibri" panose="020F0502020204030204" pitchFamily="34" charset="0"/>
              </a:rPr>
              <a:t>Diff.Dg: </a:t>
            </a:r>
            <a:r>
              <a:rPr lang="en" sz="2400" b="1" dirty="0" smtClean="0">
                <a:solidFill>
                  <a:schemeClr val="accent6">
                    <a:lumMod val="75000"/>
                  </a:schemeClr>
                </a:solidFill>
                <a:cs typeface="Calibri" panose="020F0502020204030204" pitchFamily="34" charset="0"/>
              </a:rPr>
              <a:t>A</a:t>
            </a:r>
            <a:r>
              <a:rPr lang="sr-Latn-RS" sz="2400" b="1" dirty="0" smtClean="0">
                <a:solidFill>
                  <a:schemeClr val="accent6">
                    <a:lumMod val="75000"/>
                  </a:schemeClr>
                </a:solidFill>
                <a:cs typeface="Calibri" panose="020F0502020204030204" pitchFamily="34" charset="0"/>
              </a:rPr>
              <a:t>C</a:t>
            </a:r>
            <a:r>
              <a:rPr lang="en" sz="2400" b="1" dirty="0" smtClean="0">
                <a:solidFill>
                  <a:schemeClr val="accent6">
                    <a:lumMod val="75000"/>
                  </a:schemeClr>
                </a:solidFill>
                <a:cs typeface="Calibri" panose="020F0502020204030204" pitchFamily="34" charset="0"/>
              </a:rPr>
              <a:t>S </a:t>
            </a:r>
            <a:r>
              <a:rPr lang="en" sz="2400" b="1" dirty="0">
                <a:solidFill>
                  <a:schemeClr val="accent6">
                    <a:lumMod val="75000"/>
                  </a:schemeClr>
                </a:solidFill>
                <a:cs typeface="Calibri" panose="020F0502020204030204" pitchFamily="34" charset="0"/>
              </a:rPr>
              <a:t>or aortic dissection</a:t>
            </a:r>
          </a:p>
          <a:p>
            <a:pPr>
              <a:buClr>
                <a:srgbClr val="FFFF00"/>
              </a:buClr>
              <a:buFont typeface="Arial" panose="020B0604020202020204" pitchFamily="34" charset="0"/>
              <a:buChar char="•"/>
              <a:defRPr/>
            </a:pPr>
            <a:endParaRPr lang="ru-RU" sz="2400" dirty="0">
              <a:latin typeface="Calibri" panose="020F0502020204030204" pitchFamily="34" charset="0"/>
              <a:cs typeface="Calibri" panose="020F0502020204030204" pitchFamily="34" charset="0"/>
            </a:endParaRPr>
          </a:p>
          <a:p>
            <a:pPr marL="0" indent="0">
              <a:buClr>
                <a:srgbClr val="FF0000"/>
              </a:buClr>
              <a:buNone/>
              <a:defRPr/>
            </a:pPr>
            <a:endParaRPr lang="en-US" sz="2400" dirty="0"/>
          </a:p>
        </p:txBody>
      </p:sp>
      <p:sp>
        <p:nvSpPr>
          <p:cNvPr id="4" name="Rectangle 3"/>
          <p:cNvSpPr/>
          <p:nvPr/>
        </p:nvSpPr>
        <p:spPr bwMode="auto">
          <a:xfrm>
            <a:off x="2135560" y="1988839"/>
            <a:ext cx="2667176" cy="634719"/>
          </a:xfrm>
          <a:prstGeom prst="rect">
            <a:avLst/>
          </a:prstGeom>
          <a:solidFill>
            <a:schemeClr val="tx1"/>
          </a:solidFill>
          <a:ln w="9525" cap="flat" cmpd="sng" algn="ctr">
            <a:noFill/>
            <a:prstDash val="solid"/>
            <a:round/>
            <a:headEnd type="none" w="med" len="med"/>
            <a:tailEnd type="none" w="med" len="me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none"/>
          <a:lstStyle/>
          <a:p>
            <a:pPr latinLnBrk="1">
              <a:defRPr/>
            </a:pPr>
            <a:r>
              <a:rPr lang="sr-Latn-RS" sz="3600" b="1" dirty="0" smtClean="0">
                <a:solidFill>
                  <a:schemeClr val="accent6">
                    <a:lumMod val="75000"/>
                    <a:lumOff val="25000"/>
                  </a:schemeClr>
                </a:solidFill>
                <a:latin typeface="+mj-lt"/>
                <a:cs typeface="Calibri" panose="020F0502020204030204" pitchFamily="34" charset="0"/>
              </a:rPr>
              <a:t>Chest pain</a:t>
            </a:r>
            <a:endParaRPr lang="en-US" sz="3600" b="1" dirty="0">
              <a:solidFill>
                <a:schemeClr val="accent6">
                  <a:lumMod val="75000"/>
                  <a:lumOff val="25000"/>
                </a:schemeClr>
              </a:solidFill>
              <a:latin typeface="+mj-lt"/>
              <a:cs typeface="Calibri" panose="020F0502020204030204" pitchFamily="34" charset="0"/>
            </a:endParaRPr>
          </a:p>
        </p:txBody>
      </p:sp>
      <p:sp>
        <p:nvSpPr>
          <p:cNvPr id="6" name="Title 1"/>
          <p:cNvSpPr>
            <a:spLocks noGrp="1"/>
          </p:cNvSpPr>
          <p:nvPr>
            <p:ph type="title"/>
          </p:nvPr>
        </p:nvSpPr>
        <p:spPr>
          <a:xfrm>
            <a:off x="1711594" y="461740"/>
            <a:ext cx="8911687" cy="1280890"/>
          </a:xfrm>
        </p:spPr>
        <p:txBody>
          <a:bodyPr>
            <a:normAutofit fontScale="90000"/>
          </a:bodyPr>
          <a:lstStyle/>
          <a:p>
            <a:r>
              <a:rPr lang="en" altLang="en-US" sz="4000" b="1" dirty="0">
                <a:solidFill>
                  <a:schemeClr val="accent6">
                    <a:lumMod val="75000"/>
                  </a:schemeClr>
                </a:solidFill>
                <a:cs typeface="Calibri" panose="020F0502020204030204" pitchFamily="34" charset="0"/>
              </a:rPr>
              <a:t>CLINICAL SYMPTOMS AND SIGNS OF PTE</a:t>
            </a:r>
            <a:endParaRPr lang="en-US" altLang="en-US" sz="4000" b="1" dirty="0">
              <a:solidFill>
                <a:schemeClr val="accent6">
                  <a:lumMod val="75000"/>
                </a:schemeClr>
              </a:solidFill>
            </a:endParaRPr>
          </a:p>
        </p:txBody>
      </p:sp>
    </p:spTree>
    <p:extLst>
      <p:ext uri="{BB962C8B-B14F-4D97-AF65-F5344CB8AC3E}">
        <p14:creationId xmlns:p14="http://schemas.microsoft.com/office/powerpoint/2010/main" val="3964909368"/>
      </p:ext>
    </p:extLst>
  </p:cSld>
  <p:clrMapOvr>
    <a:masterClrMapping/>
  </p:clrMapOvr>
  <p:transition spd="slow"/>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343025" y="1981200"/>
            <a:ext cx="9721850" cy="4114800"/>
          </a:xfrm>
        </p:spPr>
        <p:txBody>
          <a:bodyPr/>
          <a:lstStyle/>
          <a:p>
            <a:pPr marL="0" indent="0">
              <a:buClr>
                <a:srgbClr val="FF0000"/>
              </a:buClr>
              <a:buNone/>
              <a:defRPr/>
            </a:pPr>
            <a:r>
              <a:rPr lang="en" sz="3600" dirty="0">
                <a:latin typeface="Calibri" panose="020F0502020204030204" pitchFamily="34" charset="0"/>
                <a:cs typeface="Calibri" panose="020F0502020204030204" pitchFamily="34" charset="0"/>
              </a:rPr>
              <a:t>→</a:t>
            </a:r>
          </a:p>
          <a:p>
            <a:pPr marL="0" indent="0">
              <a:buClr>
                <a:srgbClr val="FF0000"/>
              </a:buClr>
              <a:buNone/>
              <a:defRPr/>
            </a:pPr>
            <a:endParaRPr lang="ru-RU" sz="3600" dirty="0">
              <a:latin typeface="Calibri" panose="020F0502020204030204" pitchFamily="34" charset="0"/>
              <a:cs typeface="Calibri" panose="020F0502020204030204" pitchFamily="34" charset="0"/>
            </a:endParaRPr>
          </a:p>
          <a:p>
            <a:pPr>
              <a:buClr>
                <a:srgbClr val="FFFF00"/>
              </a:buClr>
              <a:defRPr/>
            </a:pPr>
            <a:r>
              <a:rPr lang="en" altLang="en-US" sz="2400" b="1" dirty="0">
                <a:solidFill>
                  <a:schemeClr val="accent6">
                    <a:lumMod val="75000"/>
                  </a:schemeClr>
                </a:solidFill>
                <a:cs typeface="Calibri" panose="020F0502020204030204" pitchFamily="34" charset="0"/>
              </a:rPr>
              <a:t>associated with a higher prevalence of hemodynamic instability and RV dysfunction</a:t>
            </a:r>
          </a:p>
          <a:p>
            <a:pPr>
              <a:buClr>
                <a:srgbClr val="FFFF00"/>
              </a:buClr>
              <a:defRPr/>
            </a:pPr>
            <a:r>
              <a:rPr lang="en" altLang="en-US" sz="2400" b="1" dirty="0">
                <a:solidFill>
                  <a:schemeClr val="accent6">
                    <a:lumMod val="75000"/>
                  </a:schemeClr>
                </a:solidFill>
                <a:cs typeface="Calibri" panose="020F0502020204030204" pitchFamily="34" charset="0"/>
              </a:rPr>
              <a:t>Conversely, acute </a:t>
            </a:r>
            <a:r>
              <a:rPr lang="en" altLang="en-US" sz="2400" b="1" dirty="0" smtClean="0">
                <a:solidFill>
                  <a:schemeClr val="accent6">
                    <a:lumMod val="75000"/>
                  </a:schemeClr>
                </a:solidFill>
                <a:cs typeface="Calibri" panose="020F0502020204030204" pitchFamily="34" charset="0"/>
              </a:rPr>
              <a:t>P</a:t>
            </a:r>
            <a:r>
              <a:rPr lang="sr-Latn-RS" altLang="en-US" sz="2400" b="1" dirty="0" smtClean="0">
                <a:solidFill>
                  <a:schemeClr val="accent6">
                    <a:lumMod val="75000"/>
                  </a:schemeClr>
                </a:solidFill>
                <a:cs typeface="Calibri" panose="020F0502020204030204" pitchFamily="34" charset="0"/>
              </a:rPr>
              <a:t>T</a:t>
            </a:r>
            <a:r>
              <a:rPr lang="en" altLang="en-US" sz="2400" b="1" dirty="0" smtClean="0">
                <a:solidFill>
                  <a:schemeClr val="accent6">
                    <a:lumMod val="75000"/>
                  </a:schemeClr>
                </a:solidFill>
                <a:cs typeface="Calibri" panose="020F0502020204030204" pitchFamily="34" charset="0"/>
              </a:rPr>
              <a:t>E </a:t>
            </a:r>
            <a:r>
              <a:rPr lang="en" altLang="en-US" sz="2400" b="1" dirty="0">
                <a:solidFill>
                  <a:schemeClr val="accent6">
                    <a:lumMod val="75000"/>
                  </a:schemeClr>
                </a:solidFill>
                <a:cs typeface="Calibri" panose="020F0502020204030204" pitchFamily="34" charset="0"/>
              </a:rPr>
              <a:t>can be a common finding in patients with syncope (17%) and in the presence of an alternative explanation.</a:t>
            </a:r>
          </a:p>
          <a:p>
            <a:pPr>
              <a:buClr>
                <a:srgbClr val="FFFF00"/>
              </a:buClr>
              <a:buFont typeface="Arial" panose="020B0604020202020204" pitchFamily="34" charset="0"/>
              <a:buChar char="•"/>
              <a:defRPr/>
            </a:pPr>
            <a:endParaRPr lang="ru-RU" sz="2800" dirty="0">
              <a:latin typeface="Calibri" panose="020F0502020204030204" pitchFamily="34" charset="0"/>
              <a:cs typeface="Calibri" panose="020F0502020204030204" pitchFamily="34" charset="0"/>
            </a:endParaRPr>
          </a:p>
          <a:p>
            <a:pPr marL="0" indent="0">
              <a:buClr>
                <a:srgbClr val="FFFF00"/>
              </a:buClr>
              <a:buNone/>
              <a:defRPr/>
            </a:pPr>
            <a:endParaRPr lang="en-US" sz="2800" dirty="0"/>
          </a:p>
        </p:txBody>
      </p:sp>
      <p:sp>
        <p:nvSpPr>
          <p:cNvPr id="4" name="Rectangle 3"/>
          <p:cNvSpPr/>
          <p:nvPr/>
        </p:nvSpPr>
        <p:spPr bwMode="auto">
          <a:xfrm>
            <a:off x="2135559" y="1988840"/>
            <a:ext cx="2145883" cy="668902"/>
          </a:xfrm>
          <a:prstGeom prst="rect">
            <a:avLst/>
          </a:prstGeom>
          <a:solidFill>
            <a:schemeClr val="tx1"/>
          </a:solidFill>
          <a:ln w="9525" cap="flat" cmpd="sng" algn="ctr">
            <a:noFill/>
            <a:prstDash val="solid"/>
            <a:round/>
            <a:headEnd type="none" w="med" len="med"/>
            <a:tailEnd type="none" w="med" len="me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none"/>
          <a:lstStyle/>
          <a:p>
            <a:pPr latinLnBrk="1">
              <a:defRPr/>
            </a:pPr>
            <a:r>
              <a:rPr lang="en" altLang="en-US" sz="3600" b="1" dirty="0">
                <a:solidFill>
                  <a:schemeClr val="accent1"/>
                </a:solidFill>
                <a:latin typeface="+mj-lt"/>
                <a:cs typeface="Calibri" panose="020F0502020204030204" pitchFamily="34" charset="0"/>
              </a:rPr>
              <a:t>Syncope</a:t>
            </a:r>
            <a:endParaRPr lang="en-US" sz="3600" b="1" dirty="0">
              <a:solidFill>
                <a:schemeClr val="accent1"/>
              </a:solidFill>
              <a:latin typeface="+mj-lt"/>
              <a:cs typeface="Calibri" panose="020F0502020204030204" pitchFamily="34" charset="0"/>
            </a:endParaRPr>
          </a:p>
        </p:txBody>
      </p:sp>
      <p:sp>
        <p:nvSpPr>
          <p:cNvPr id="6" name="Title 1"/>
          <p:cNvSpPr>
            <a:spLocks noGrp="1"/>
          </p:cNvSpPr>
          <p:nvPr>
            <p:ph type="title"/>
          </p:nvPr>
        </p:nvSpPr>
        <p:spPr>
          <a:xfrm>
            <a:off x="1711594" y="461740"/>
            <a:ext cx="8911687" cy="1280890"/>
          </a:xfrm>
        </p:spPr>
        <p:txBody>
          <a:bodyPr>
            <a:normAutofit fontScale="90000"/>
          </a:bodyPr>
          <a:lstStyle/>
          <a:p>
            <a:r>
              <a:rPr lang="en" altLang="en-US" sz="4000" b="1" dirty="0">
                <a:solidFill>
                  <a:schemeClr val="accent6">
                    <a:lumMod val="75000"/>
                  </a:schemeClr>
                </a:solidFill>
                <a:cs typeface="Calibri" panose="020F0502020204030204" pitchFamily="34" charset="0"/>
              </a:rPr>
              <a:t>CLINICAL SYMPTOMS AND SIGNS OF PTE</a:t>
            </a:r>
            <a:endParaRPr lang="en-US" altLang="en-US" sz="4000" b="1" dirty="0">
              <a:solidFill>
                <a:schemeClr val="accent6">
                  <a:lumMod val="75000"/>
                </a:schemeClr>
              </a:solidFill>
            </a:endParaRPr>
          </a:p>
        </p:txBody>
      </p:sp>
    </p:spTree>
    <p:extLst>
      <p:ext uri="{BB962C8B-B14F-4D97-AF65-F5344CB8AC3E}">
        <p14:creationId xmlns:p14="http://schemas.microsoft.com/office/powerpoint/2010/main" val="1353551774"/>
      </p:ext>
    </p:extLst>
  </p:cSld>
  <p:clrMapOvr>
    <a:masterClrMapping/>
  </p:clrMapOvr>
  <p:transition spd="slow"/>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a:xfrm>
            <a:off x="1640793" y="624110"/>
            <a:ext cx="9863819" cy="1280890"/>
          </a:xfrm>
        </p:spPr>
        <p:txBody>
          <a:bodyPr>
            <a:normAutofit/>
          </a:bodyPr>
          <a:lstStyle/>
          <a:p>
            <a:r>
              <a:rPr lang="en" altLang="en-US" sz="3200" b="1" dirty="0">
                <a:solidFill>
                  <a:schemeClr val="accent6">
                    <a:lumMod val="75000"/>
                  </a:schemeClr>
                </a:solidFill>
                <a:cs typeface="Calibri" panose="020F0502020204030204" pitchFamily="34" charset="0"/>
              </a:rPr>
              <a:t>PHLEBOTHROMBOSIS OF THE DEEP VEINS OF THE LOWER EXTREMITIES</a:t>
            </a:r>
            <a:endParaRPr lang="sr-Latn-CS" altLang="en-US" sz="3200" b="1" dirty="0">
              <a:solidFill>
                <a:schemeClr val="accent6">
                  <a:lumMod val="75000"/>
                </a:schemeClr>
              </a:solidFill>
              <a:cs typeface="Calibri" panose="020F0502020204030204" pitchFamily="34" charset="0"/>
            </a:endParaRPr>
          </a:p>
        </p:txBody>
      </p:sp>
      <p:sp>
        <p:nvSpPr>
          <p:cNvPr id="57347" name="Rectangle 3"/>
          <p:cNvSpPr>
            <a:spLocks noGrp="1" noChangeArrowheads="1"/>
          </p:cNvSpPr>
          <p:nvPr>
            <p:ph type="body" idx="1"/>
          </p:nvPr>
        </p:nvSpPr>
        <p:spPr>
          <a:xfrm>
            <a:off x="1981200" y="1600201"/>
            <a:ext cx="8686800" cy="4530725"/>
          </a:xfrm>
        </p:spPr>
        <p:txBody>
          <a:bodyPr/>
          <a:lstStyle/>
          <a:p>
            <a:pPr>
              <a:lnSpc>
                <a:spcPct val="90000"/>
              </a:lnSpc>
              <a:buFont typeface="Wingdings" panose="05000000000000000000" pitchFamily="2" charset="2"/>
              <a:buNone/>
            </a:pPr>
            <a:endParaRPr lang="en-US" altLang="en-US" sz="2400" dirty="0">
              <a:latin typeface="Calibri" panose="020F0502020204030204" pitchFamily="34" charset="0"/>
            </a:endParaRPr>
          </a:p>
          <a:p>
            <a:pPr>
              <a:lnSpc>
                <a:spcPct val="90000"/>
              </a:lnSpc>
            </a:pPr>
            <a:r>
              <a:rPr lang="en" altLang="en-US" sz="2000" b="1" i="1" dirty="0">
                <a:solidFill>
                  <a:schemeClr val="accent6">
                    <a:lumMod val="75000"/>
                  </a:schemeClr>
                </a:solidFill>
                <a:cs typeface="Calibri" panose="020F0502020204030204" pitchFamily="34" charset="0"/>
              </a:rPr>
              <a:t>50% of patients without symptoms</a:t>
            </a:r>
            <a:endParaRPr lang="sr-Latn-CS" altLang="en-US" sz="2000" b="1" i="1" dirty="0">
              <a:solidFill>
                <a:schemeClr val="accent6">
                  <a:lumMod val="75000"/>
                </a:schemeClr>
              </a:solidFill>
              <a:cs typeface="Calibri" panose="020F0502020204030204" pitchFamily="34" charset="0"/>
            </a:endParaRPr>
          </a:p>
          <a:p>
            <a:pPr>
              <a:lnSpc>
                <a:spcPct val="90000"/>
              </a:lnSpc>
              <a:buFont typeface="Wingdings" panose="05000000000000000000" pitchFamily="2" charset="2"/>
              <a:buNone/>
            </a:pPr>
            <a:r>
              <a:rPr lang="en" altLang="en-US" sz="2000" b="1" dirty="0">
                <a:solidFill>
                  <a:schemeClr val="accent6">
                    <a:lumMod val="75000"/>
                  </a:schemeClr>
                </a:solidFill>
                <a:cs typeface="Calibri" panose="020F0502020204030204" pitchFamily="34" charset="0"/>
              </a:rPr>
              <a:t>Common clinical signs :</a:t>
            </a:r>
          </a:p>
          <a:p>
            <a:pPr>
              <a:lnSpc>
                <a:spcPct val="90000"/>
              </a:lnSpc>
            </a:pPr>
            <a:r>
              <a:rPr lang="sr-Latn-RS" altLang="en-US" sz="2000" b="1" dirty="0" smtClean="0">
                <a:solidFill>
                  <a:srgbClr val="002060"/>
                </a:solidFill>
                <a:cs typeface="Calibri" panose="020F0502020204030204" pitchFamily="34" charset="0"/>
              </a:rPr>
              <a:t>SWELLING</a:t>
            </a:r>
            <a:r>
              <a:rPr lang="en" altLang="en-US" sz="2000" b="1" dirty="0" smtClean="0">
                <a:solidFill>
                  <a:srgbClr val="002060"/>
                </a:solidFill>
                <a:cs typeface="Calibri" panose="020F0502020204030204" pitchFamily="34" charset="0"/>
              </a:rPr>
              <a:t> </a:t>
            </a:r>
            <a:r>
              <a:rPr lang="en" altLang="en-US" sz="2000" b="1" dirty="0">
                <a:solidFill>
                  <a:srgbClr val="002060"/>
                </a:solidFill>
                <a:cs typeface="Calibri" panose="020F0502020204030204" pitchFamily="34" charset="0"/>
              </a:rPr>
              <a:t>OF THE LEG</a:t>
            </a:r>
          </a:p>
          <a:p>
            <a:pPr>
              <a:lnSpc>
                <a:spcPct val="90000"/>
              </a:lnSpc>
            </a:pPr>
            <a:r>
              <a:rPr lang="en" altLang="en-US" sz="2000" b="1" dirty="0" smtClean="0">
                <a:solidFill>
                  <a:srgbClr val="002060"/>
                </a:solidFill>
                <a:cs typeface="Calibri" panose="020F0502020204030204" pitchFamily="34" charset="0"/>
              </a:rPr>
              <a:t>PAIN</a:t>
            </a:r>
            <a:endParaRPr lang="en" altLang="en-US" sz="2000" b="1" dirty="0">
              <a:solidFill>
                <a:srgbClr val="002060"/>
              </a:solidFill>
              <a:cs typeface="Calibri" panose="020F0502020204030204" pitchFamily="34" charset="0"/>
            </a:endParaRPr>
          </a:p>
          <a:p>
            <a:pPr>
              <a:lnSpc>
                <a:spcPct val="90000"/>
              </a:lnSpc>
            </a:pPr>
            <a:r>
              <a:rPr lang="en" altLang="en-US" sz="2000" b="1" dirty="0">
                <a:solidFill>
                  <a:srgbClr val="002060"/>
                </a:solidFill>
                <a:cs typeface="Calibri" panose="020F0502020204030204" pitchFamily="34" charset="0"/>
              </a:rPr>
              <a:t>HOMAN'S SIGN</a:t>
            </a:r>
          </a:p>
          <a:p>
            <a:pPr>
              <a:lnSpc>
                <a:spcPct val="90000"/>
              </a:lnSpc>
            </a:pPr>
            <a:endParaRPr lang="sr-Latn-CS" altLang="en-US" sz="2000" b="1" dirty="0">
              <a:solidFill>
                <a:schemeClr val="accent6">
                  <a:lumMod val="75000"/>
                </a:schemeClr>
              </a:solidFill>
              <a:cs typeface="Calibri" panose="020F0502020204030204" pitchFamily="34" charset="0"/>
            </a:endParaRPr>
          </a:p>
          <a:p>
            <a:pPr>
              <a:lnSpc>
                <a:spcPct val="90000"/>
              </a:lnSpc>
            </a:pPr>
            <a:r>
              <a:rPr lang="en" altLang="en-US" sz="2000" b="1" dirty="0">
                <a:solidFill>
                  <a:schemeClr val="accent6">
                    <a:lumMod val="75000"/>
                  </a:schemeClr>
                </a:solidFill>
                <a:cs typeface="Calibri" panose="020F0502020204030204" pitchFamily="34" charset="0"/>
              </a:rPr>
              <a:t>The greatest risk for PTE is 72 h after the onset of DVT</a:t>
            </a:r>
          </a:p>
          <a:p>
            <a:pPr>
              <a:lnSpc>
                <a:spcPct val="90000"/>
              </a:lnSpc>
            </a:pPr>
            <a:r>
              <a:rPr lang="en" altLang="en-US" sz="2000" b="1" dirty="0">
                <a:solidFill>
                  <a:schemeClr val="accent6">
                    <a:lumMod val="75000"/>
                  </a:schemeClr>
                </a:solidFill>
                <a:cs typeface="Calibri" panose="020F0502020204030204" pitchFamily="34" charset="0"/>
              </a:rPr>
              <a:t>Stable state after 7-10 days</a:t>
            </a:r>
          </a:p>
          <a:p>
            <a:pPr>
              <a:lnSpc>
                <a:spcPct val="90000"/>
              </a:lnSpc>
            </a:pPr>
            <a:endParaRPr lang="sr-Latn-CS" altLang="en-US" sz="2400" dirty="0">
              <a:latin typeface="Corbel" panose="020B0503020204020204" pitchFamily="34" charset="0"/>
            </a:endParaRPr>
          </a:p>
        </p:txBody>
      </p:sp>
    </p:spTree>
    <p:extLst>
      <p:ext uri="{BB962C8B-B14F-4D97-AF65-F5344CB8AC3E}">
        <p14:creationId xmlns:p14="http://schemas.microsoft.com/office/powerpoint/2010/main" val="2195587287"/>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p:cNvSpPr>
            <a:spLocks noGrp="1"/>
          </p:cNvSpPr>
          <p:nvPr>
            <p:ph type="title"/>
          </p:nvPr>
        </p:nvSpPr>
        <p:spPr>
          <a:xfrm>
            <a:off x="1724025" y="333375"/>
            <a:ext cx="8743950" cy="1143000"/>
          </a:xfrm>
        </p:spPr>
        <p:txBody>
          <a:bodyPr>
            <a:normAutofit/>
          </a:bodyPr>
          <a:lstStyle/>
          <a:p>
            <a:r>
              <a:rPr lang="sr-Latn-RS" altLang="en-US" b="1" dirty="0" smtClean="0">
                <a:solidFill>
                  <a:schemeClr val="accent6">
                    <a:lumMod val="75000"/>
                  </a:schemeClr>
                </a:solidFill>
              </a:rPr>
              <a:t>CHEST X-RAY</a:t>
            </a:r>
            <a:endParaRPr lang="sr-Latn-CS" altLang="en-US" b="1" dirty="0">
              <a:solidFill>
                <a:schemeClr val="accent6">
                  <a:lumMod val="75000"/>
                </a:schemeClr>
              </a:solidFill>
            </a:endParaRPr>
          </a:p>
        </p:txBody>
      </p:sp>
      <p:sp>
        <p:nvSpPr>
          <p:cNvPr id="58371" name="Content Placeholder 2"/>
          <p:cNvSpPr>
            <a:spLocks noGrp="1"/>
          </p:cNvSpPr>
          <p:nvPr>
            <p:ph idx="1"/>
          </p:nvPr>
        </p:nvSpPr>
        <p:spPr>
          <a:xfrm>
            <a:off x="1952625" y="1666430"/>
            <a:ext cx="8515350" cy="4145409"/>
          </a:xfrm>
        </p:spPr>
        <p:txBody>
          <a:bodyPr>
            <a:normAutofit fontScale="77500" lnSpcReduction="20000"/>
          </a:bodyPr>
          <a:lstStyle/>
          <a:p>
            <a:r>
              <a:rPr lang="en" altLang="en-US" sz="2400" b="1" dirty="0" smtClean="0">
                <a:solidFill>
                  <a:schemeClr val="accent6">
                    <a:lumMod val="75000"/>
                  </a:schemeClr>
                </a:solidFill>
              </a:rPr>
              <a:t>Help</a:t>
            </a:r>
            <a:r>
              <a:rPr lang="sr-Latn-RS" altLang="en-US" sz="2400" b="1" dirty="0" smtClean="0">
                <a:solidFill>
                  <a:schemeClr val="accent6">
                    <a:lumMod val="75000"/>
                  </a:schemeClr>
                </a:solidFill>
              </a:rPr>
              <a:t>ful</a:t>
            </a:r>
            <a:r>
              <a:rPr lang="en" altLang="en-US" sz="2400" b="1" dirty="0" smtClean="0">
                <a:solidFill>
                  <a:schemeClr val="accent6">
                    <a:lumMod val="75000"/>
                  </a:schemeClr>
                </a:solidFill>
              </a:rPr>
              <a:t> </a:t>
            </a:r>
            <a:r>
              <a:rPr lang="en" altLang="en-US" sz="2400" b="1" dirty="0">
                <a:solidFill>
                  <a:schemeClr val="accent6">
                    <a:lumMod val="75000"/>
                  </a:schemeClr>
                </a:solidFill>
              </a:rPr>
              <a:t>in diagnostics</a:t>
            </a:r>
          </a:p>
          <a:p>
            <a:r>
              <a:rPr lang="sr-Latn-RS" altLang="en-US" sz="2400" b="1" dirty="0">
                <a:solidFill>
                  <a:schemeClr val="accent6">
                    <a:lumMod val="75000"/>
                  </a:schemeClr>
                </a:solidFill>
              </a:rPr>
              <a:t>L</a:t>
            </a:r>
            <a:r>
              <a:rPr lang="en" altLang="en-US" sz="2400" b="1" dirty="0" smtClean="0">
                <a:solidFill>
                  <a:schemeClr val="accent6">
                    <a:lumMod val="75000"/>
                  </a:schemeClr>
                </a:solidFill>
              </a:rPr>
              <a:t>ow </a:t>
            </a:r>
            <a:r>
              <a:rPr lang="en" altLang="en-US" sz="2400" b="1" dirty="0">
                <a:solidFill>
                  <a:schemeClr val="accent6">
                    <a:lumMod val="75000"/>
                  </a:schemeClr>
                </a:solidFill>
              </a:rPr>
              <a:t>sensitivity and specificity</a:t>
            </a:r>
          </a:p>
          <a:p>
            <a:r>
              <a:rPr lang="sr-Latn-RS" altLang="en-US" sz="2400" b="1" dirty="0">
                <a:solidFill>
                  <a:schemeClr val="accent6">
                    <a:lumMod val="75000"/>
                  </a:schemeClr>
                </a:solidFill>
              </a:rPr>
              <a:t>N</a:t>
            </a:r>
            <a:r>
              <a:rPr lang="en" altLang="en-US" sz="2400" b="1" dirty="0" smtClean="0">
                <a:solidFill>
                  <a:schemeClr val="accent6">
                    <a:lumMod val="75000"/>
                  </a:schemeClr>
                </a:solidFill>
              </a:rPr>
              <a:t>ormal </a:t>
            </a:r>
            <a:r>
              <a:rPr lang="en" altLang="en-US" sz="2400" b="1" dirty="0">
                <a:solidFill>
                  <a:schemeClr val="accent6">
                    <a:lumMod val="75000"/>
                  </a:schemeClr>
                </a:solidFill>
              </a:rPr>
              <a:t>finding - different signs</a:t>
            </a:r>
            <a:endParaRPr lang="ru-RU" altLang="en-US" sz="2400" b="1" dirty="0">
              <a:solidFill>
                <a:schemeClr val="accent6">
                  <a:lumMod val="75000"/>
                </a:schemeClr>
              </a:solidFill>
            </a:endParaRPr>
          </a:p>
          <a:p>
            <a:pPr>
              <a:buSzPct val="138000"/>
              <a:buFont typeface="Wingdings" panose="05000000000000000000" pitchFamily="2" charset="2"/>
              <a:buChar char="§"/>
            </a:pPr>
            <a:endParaRPr lang="ru-RU" altLang="en-US" sz="2400" b="1" dirty="0">
              <a:solidFill>
                <a:schemeClr val="accent6">
                  <a:lumMod val="75000"/>
                </a:schemeClr>
              </a:solidFill>
            </a:endParaRPr>
          </a:p>
          <a:p>
            <a:pPr>
              <a:buSzPct val="138000"/>
              <a:buFont typeface="Wingdings" panose="05000000000000000000" pitchFamily="2" charset="2"/>
              <a:buChar char="§"/>
            </a:pPr>
            <a:r>
              <a:rPr lang="en" altLang="en-US" sz="2400" b="1" dirty="0">
                <a:solidFill>
                  <a:schemeClr val="accent6">
                    <a:lumMod val="75000"/>
                  </a:schemeClr>
                </a:solidFill>
              </a:rPr>
              <a:t>Most common:</a:t>
            </a:r>
          </a:p>
          <a:p>
            <a:pPr>
              <a:buSzPct val="78000"/>
            </a:pPr>
            <a:r>
              <a:rPr lang="en" altLang="en-US" sz="2000" b="1" dirty="0">
                <a:solidFill>
                  <a:schemeClr val="accent6">
                    <a:lumMod val="75000"/>
                  </a:schemeClr>
                </a:solidFill>
                <a:cs typeface="Calibri" panose="020F0502020204030204" pitchFamily="34" charset="0"/>
              </a:rPr>
              <a:t>basal </a:t>
            </a:r>
            <a:r>
              <a:rPr lang="en" altLang="en-US" sz="2000" b="1" dirty="0" smtClean="0">
                <a:solidFill>
                  <a:schemeClr val="accent6">
                    <a:lumMod val="75000"/>
                  </a:schemeClr>
                </a:solidFill>
                <a:cs typeface="Calibri" panose="020F0502020204030204" pitchFamily="34" charset="0"/>
              </a:rPr>
              <a:t>linear </a:t>
            </a:r>
            <a:r>
              <a:rPr lang="en" altLang="en-US" sz="2000" b="1" dirty="0">
                <a:solidFill>
                  <a:schemeClr val="accent6">
                    <a:lumMod val="75000"/>
                  </a:schemeClr>
                </a:solidFill>
                <a:cs typeface="Calibri" panose="020F0502020204030204" pitchFamily="34" charset="0"/>
              </a:rPr>
              <a:t>strip shadows parallel to the diaphragm (Fleischner's </a:t>
            </a:r>
            <a:r>
              <a:rPr lang="en" altLang="en-US" sz="2000" b="1" dirty="0" smtClean="0">
                <a:solidFill>
                  <a:schemeClr val="accent6">
                    <a:lumMod val="75000"/>
                  </a:schemeClr>
                </a:solidFill>
                <a:cs typeface="Calibri" panose="020F0502020204030204" pitchFamily="34" charset="0"/>
              </a:rPr>
              <a:t>sign)</a:t>
            </a:r>
            <a:endParaRPr lang="sr-Cyrl-CS" altLang="en-US" sz="2000" b="1" dirty="0">
              <a:solidFill>
                <a:schemeClr val="accent6">
                  <a:lumMod val="75000"/>
                </a:schemeClr>
              </a:solidFill>
              <a:cs typeface="Calibri" panose="020F0502020204030204" pitchFamily="34" charset="0"/>
            </a:endParaRPr>
          </a:p>
          <a:p>
            <a:pPr eaLnBrk="1" hangingPunct="1"/>
            <a:r>
              <a:rPr lang="en" altLang="en-US" sz="2000" b="1" dirty="0">
                <a:solidFill>
                  <a:schemeClr val="accent6">
                    <a:lumMod val="75000"/>
                  </a:schemeClr>
                </a:solidFill>
                <a:cs typeface="Calibri" panose="020F0502020204030204" pitchFamily="34" charset="0"/>
              </a:rPr>
              <a:t>large areas of the lung without a vascular pattern (Westermark's sign) </a:t>
            </a:r>
          </a:p>
          <a:p>
            <a:pPr>
              <a:buSzPct val="78000"/>
            </a:pPr>
            <a:r>
              <a:rPr lang="en" altLang="en-US" sz="2000" b="1" dirty="0">
                <a:solidFill>
                  <a:schemeClr val="accent6">
                    <a:lumMod val="75000"/>
                  </a:schemeClr>
                </a:solidFill>
                <a:cs typeface="Calibri" panose="020F0502020204030204" pitchFamily="34" charset="0"/>
              </a:rPr>
              <a:t>increased hilus shadow</a:t>
            </a:r>
          </a:p>
          <a:p>
            <a:pPr>
              <a:buSzPct val="78000"/>
            </a:pPr>
            <a:r>
              <a:rPr lang="en" altLang="en-US" sz="2000" b="1" dirty="0">
                <a:solidFill>
                  <a:schemeClr val="accent6">
                    <a:lumMod val="75000"/>
                  </a:schemeClr>
                </a:solidFill>
                <a:cs typeface="Calibri" panose="020F0502020204030204" pitchFamily="34" charset="0"/>
              </a:rPr>
              <a:t>prominent arch of a</a:t>
            </a:r>
            <a:r>
              <a:rPr lang="en" altLang="en-US" sz="2000" b="1" dirty="0" smtClean="0">
                <a:solidFill>
                  <a:schemeClr val="accent6">
                    <a:lumMod val="75000"/>
                  </a:schemeClr>
                </a:solidFill>
                <a:cs typeface="Calibri" panose="020F0502020204030204" pitchFamily="34" charset="0"/>
              </a:rPr>
              <a:t>.</a:t>
            </a:r>
            <a:r>
              <a:rPr lang="sr-Latn-RS" altLang="en-US" sz="2000" b="1" dirty="0" smtClean="0">
                <a:solidFill>
                  <a:schemeClr val="accent6">
                    <a:lumMod val="75000"/>
                  </a:schemeClr>
                </a:solidFill>
                <a:cs typeface="Calibri" panose="020F0502020204030204" pitchFamily="34" charset="0"/>
              </a:rPr>
              <a:t> </a:t>
            </a:r>
            <a:r>
              <a:rPr lang="en" altLang="en-US" sz="2000" b="1" dirty="0" smtClean="0">
                <a:solidFill>
                  <a:schemeClr val="accent6">
                    <a:lumMod val="75000"/>
                  </a:schemeClr>
                </a:solidFill>
                <a:cs typeface="Calibri" panose="020F0502020204030204" pitchFamily="34" charset="0"/>
              </a:rPr>
              <a:t>pulmonalis</a:t>
            </a:r>
            <a:endParaRPr lang="en" altLang="en-US" sz="2000" b="1" dirty="0">
              <a:solidFill>
                <a:schemeClr val="accent6">
                  <a:lumMod val="75000"/>
                </a:schemeClr>
              </a:solidFill>
              <a:cs typeface="Calibri" panose="020F0502020204030204" pitchFamily="34" charset="0"/>
            </a:endParaRPr>
          </a:p>
          <a:p>
            <a:pPr>
              <a:buSzPct val="78000"/>
            </a:pPr>
            <a:r>
              <a:rPr lang="en" altLang="en-US" sz="2000" b="1" dirty="0">
                <a:solidFill>
                  <a:schemeClr val="accent6">
                    <a:lumMod val="75000"/>
                  </a:schemeClr>
                </a:solidFill>
                <a:cs typeface="Calibri" panose="020F0502020204030204" pitchFamily="34" charset="0"/>
              </a:rPr>
              <a:t>pleural effusion</a:t>
            </a:r>
          </a:p>
          <a:p>
            <a:pPr>
              <a:buSzPct val="78000"/>
            </a:pPr>
            <a:r>
              <a:rPr lang="sr-Latn-RS" altLang="en-US" sz="2000" b="1" dirty="0" smtClean="0">
                <a:solidFill>
                  <a:schemeClr val="accent6">
                    <a:lumMod val="75000"/>
                  </a:schemeClr>
                </a:solidFill>
                <a:cs typeface="Calibri" panose="020F0502020204030204" pitchFamily="34" charset="0"/>
              </a:rPr>
              <a:t>raised </a:t>
            </a:r>
            <a:r>
              <a:rPr lang="en" altLang="en-US" sz="2000" b="1" dirty="0" smtClean="0">
                <a:solidFill>
                  <a:schemeClr val="accent6">
                    <a:lumMod val="75000"/>
                  </a:schemeClr>
                </a:solidFill>
                <a:cs typeface="Calibri" panose="020F0502020204030204" pitchFamily="34" charset="0"/>
              </a:rPr>
              <a:t>hemidia</a:t>
            </a:r>
            <a:r>
              <a:rPr lang="en" altLang="en-US" sz="2000" b="1" dirty="0" smtClean="0">
                <a:solidFill>
                  <a:schemeClr val="accent6">
                    <a:lumMod val="75000"/>
                  </a:schemeClr>
                </a:solidFill>
              </a:rPr>
              <a:t>phragm</a:t>
            </a:r>
            <a:endParaRPr lang="en" altLang="en-US" sz="2000" b="1" dirty="0">
              <a:solidFill>
                <a:schemeClr val="accent6">
                  <a:lumMod val="75000"/>
                </a:schemeClr>
              </a:solidFill>
            </a:endParaRPr>
          </a:p>
          <a:p>
            <a:pPr>
              <a:buSzPct val="78000"/>
            </a:pPr>
            <a:r>
              <a:rPr lang="en" altLang="en-US" sz="2000" b="1" dirty="0">
                <a:solidFill>
                  <a:schemeClr val="accent6">
                    <a:lumMod val="75000"/>
                  </a:schemeClr>
                </a:solidFill>
              </a:rPr>
              <a:t>pulmonary consolidation</a:t>
            </a:r>
            <a:endParaRPr lang="sr-Latn-CS" altLang="en-US" sz="2000" b="1" dirty="0">
              <a:solidFill>
                <a:schemeClr val="accent6">
                  <a:lumMod val="75000"/>
                </a:schemeClr>
              </a:solidFill>
            </a:endParaRPr>
          </a:p>
          <a:p>
            <a:pPr>
              <a:buSzPct val="78000"/>
            </a:pPr>
            <a:endParaRPr lang="ru-RU" altLang="en-US" sz="2000" dirty="0">
              <a:latin typeface="Calibri" panose="020F0502020204030204" pitchFamily="34" charset="0"/>
            </a:endParaRPr>
          </a:p>
          <a:p>
            <a:pPr>
              <a:buSzPct val="78000"/>
            </a:pPr>
            <a:endParaRPr lang="sr-Latn-CS" altLang="en-US" sz="2000" dirty="0">
              <a:latin typeface="Calibri" panose="020F0502020204030204" pitchFamily="34" charset="0"/>
            </a:endParaRPr>
          </a:p>
        </p:txBody>
      </p:sp>
      <p:pic>
        <p:nvPicPr>
          <p:cNvPr id="4" name="Picture 2" descr="2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18504" y="87493"/>
            <a:ext cx="2812368" cy="2397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a:spLocks noChangeArrowheads="1"/>
          </p:cNvSpPr>
          <p:nvPr/>
        </p:nvSpPr>
        <p:spPr bwMode="auto">
          <a:xfrm>
            <a:off x="8186871" y="2530597"/>
            <a:ext cx="350194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anose="02020603050405020304" pitchFamily="18" charset="0"/>
                <a:ea typeface="Gulim" pitchFamily="34" charset="-127"/>
              </a:defRPr>
            </a:lvl1pPr>
            <a:lvl2pPr marL="742950" indent="-285750" eaLnBrk="0" hangingPunct="0">
              <a:defRPr kumimoji="1" sz="2400">
                <a:solidFill>
                  <a:schemeClr val="tx1"/>
                </a:solidFill>
                <a:latin typeface="Times New Roman" panose="02020603050405020304" pitchFamily="18" charset="0"/>
                <a:ea typeface="Gulim" pitchFamily="34" charset="-127"/>
              </a:defRPr>
            </a:lvl2pPr>
            <a:lvl3pPr marL="1143000" indent="-228600" eaLnBrk="0" hangingPunct="0">
              <a:defRPr kumimoji="1" sz="2400">
                <a:solidFill>
                  <a:schemeClr val="tx1"/>
                </a:solidFill>
                <a:latin typeface="Times New Roman" panose="02020603050405020304" pitchFamily="18" charset="0"/>
                <a:ea typeface="Gulim" pitchFamily="34" charset="-127"/>
              </a:defRPr>
            </a:lvl3pPr>
            <a:lvl4pPr marL="1600200" indent="-228600" eaLnBrk="0" hangingPunct="0">
              <a:defRPr kumimoji="1" sz="2400">
                <a:solidFill>
                  <a:schemeClr val="tx1"/>
                </a:solidFill>
                <a:latin typeface="Times New Roman" panose="02020603050405020304" pitchFamily="18" charset="0"/>
                <a:ea typeface="Gulim" pitchFamily="34" charset="-127"/>
              </a:defRPr>
            </a:lvl4pPr>
            <a:lvl5pPr marL="2057400" indent="-228600" eaLnBrk="0" hangingPunct="0">
              <a:defRPr kumimoji="1" sz="2400">
                <a:solidFill>
                  <a:schemeClr val="tx1"/>
                </a:solidFill>
                <a:latin typeface="Times New Roman" panose="02020603050405020304" pitchFamily="18" charset="0"/>
                <a:ea typeface="Gulim"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9pPr>
          </a:lstStyle>
          <a:p>
            <a:pPr>
              <a:buSzPct val="78000"/>
              <a:buFont typeface="Arial" panose="020B0604020202020204" pitchFamily="34" charset="0"/>
              <a:buChar char="•"/>
            </a:pPr>
            <a:r>
              <a:rPr lang="sr-Latn-RS" altLang="en-US" sz="1600" b="1" dirty="0" smtClean="0">
                <a:latin typeface="+mn-lt"/>
              </a:rPr>
              <a:t>     </a:t>
            </a:r>
            <a:r>
              <a:rPr lang="en" altLang="en-US" sz="1600" b="1" dirty="0" smtClean="0">
                <a:latin typeface="+mn-lt"/>
              </a:rPr>
              <a:t>raised </a:t>
            </a:r>
            <a:r>
              <a:rPr lang="en" altLang="en-US" sz="1600" b="1" dirty="0">
                <a:latin typeface="+mn-lt"/>
              </a:rPr>
              <a:t>hemidiaphragm</a:t>
            </a:r>
          </a:p>
        </p:txBody>
      </p:sp>
      <p:pic>
        <p:nvPicPr>
          <p:cNvPr id="6" name="Content Placeholder 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a:xfrm>
            <a:off x="8186871" y="4144175"/>
            <a:ext cx="3228483" cy="2409289"/>
          </a:xfrm>
          <a:prstGeom prst="rect">
            <a:avLst/>
          </a:prstGeom>
        </p:spPr>
      </p:pic>
      <p:sp>
        <p:nvSpPr>
          <p:cNvPr id="7" name="Rectangle 4"/>
          <p:cNvSpPr>
            <a:spLocks noChangeArrowheads="1"/>
          </p:cNvSpPr>
          <p:nvPr/>
        </p:nvSpPr>
        <p:spPr bwMode="auto">
          <a:xfrm>
            <a:off x="8620879" y="6519446"/>
            <a:ext cx="299957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anose="02020603050405020304" pitchFamily="18" charset="0"/>
                <a:ea typeface="Gulim" pitchFamily="34" charset="-127"/>
              </a:defRPr>
            </a:lvl1pPr>
            <a:lvl2pPr marL="742950" indent="-285750" eaLnBrk="0" hangingPunct="0">
              <a:defRPr kumimoji="1" sz="2400">
                <a:solidFill>
                  <a:schemeClr val="tx1"/>
                </a:solidFill>
                <a:latin typeface="Times New Roman" panose="02020603050405020304" pitchFamily="18" charset="0"/>
                <a:ea typeface="Gulim" pitchFamily="34" charset="-127"/>
              </a:defRPr>
            </a:lvl2pPr>
            <a:lvl3pPr marL="1143000" indent="-228600" eaLnBrk="0" hangingPunct="0">
              <a:defRPr kumimoji="1" sz="2400">
                <a:solidFill>
                  <a:schemeClr val="tx1"/>
                </a:solidFill>
                <a:latin typeface="Times New Roman" panose="02020603050405020304" pitchFamily="18" charset="0"/>
                <a:ea typeface="Gulim" pitchFamily="34" charset="-127"/>
              </a:defRPr>
            </a:lvl3pPr>
            <a:lvl4pPr marL="1600200" indent="-228600" eaLnBrk="0" hangingPunct="0">
              <a:defRPr kumimoji="1" sz="2400">
                <a:solidFill>
                  <a:schemeClr val="tx1"/>
                </a:solidFill>
                <a:latin typeface="Times New Roman" panose="02020603050405020304" pitchFamily="18" charset="0"/>
                <a:ea typeface="Gulim" pitchFamily="34" charset="-127"/>
              </a:defRPr>
            </a:lvl4pPr>
            <a:lvl5pPr marL="2057400" indent="-228600" eaLnBrk="0" hangingPunct="0">
              <a:defRPr kumimoji="1" sz="2400">
                <a:solidFill>
                  <a:schemeClr val="tx1"/>
                </a:solidFill>
                <a:latin typeface="Times New Roman" panose="02020603050405020304" pitchFamily="18" charset="0"/>
                <a:ea typeface="Gulim"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9pPr>
          </a:lstStyle>
          <a:p>
            <a:pPr marL="342900" indent="-342900">
              <a:buFont typeface="Arial" panose="020B0604020202020204" pitchFamily="34" charset="0"/>
              <a:buChar char="•"/>
            </a:pPr>
            <a:r>
              <a:rPr lang="en" altLang="en-US" sz="1600" b="1" dirty="0">
                <a:latin typeface="+mn-lt"/>
              </a:rPr>
              <a:t>Westermark sign</a:t>
            </a:r>
          </a:p>
        </p:txBody>
      </p:sp>
    </p:spTree>
    <p:extLst>
      <p:ext uri="{BB962C8B-B14F-4D97-AF65-F5344CB8AC3E}">
        <p14:creationId xmlns:p14="http://schemas.microsoft.com/office/powerpoint/2010/main" val="2204987999"/>
      </p:ext>
    </p:extLst>
  </p:cSld>
  <p:clrMapOvr>
    <a:masterClrMapping/>
  </p:clrMapOvr>
  <p:transition spd="slow"/>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124702" y="296863"/>
            <a:ext cx="3376612" cy="5507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0" name="Rectangle 5"/>
          <p:cNvSpPr>
            <a:spLocks noChangeArrowheads="1"/>
          </p:cNvSpPr>
          <p:nvPr/>
        </p:nvSpPr>
        <p:spPr bwMode="auto">
          <a:xfrm>
            <a:off x="7264401" y="5911851"/>
            <a:ext cx="3236913"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anose="02020603050405020304" pitchFamily="18" charset="0"/>
                <a:ea typeface="Gulim" pitchFamily="34" charset="-127"/>
              </a:defRPr>
            </a:lvl1pPr>
            <a:lvl2pPr marL="742950" indent="-285750" eaLnBrk="0" hangingPunct="0">
              <a:defRPr kumimoji="1" sz="2400">
                <a:solidFill>
                  <a:schemeClr val="tx1"/>
                </a:solidFill>
                <a:latin typeface="Times New Roman" panose="02020603050405020304" pitchFamily="18" charset="0"/>
                <a:ea typeface="Gulim" pitchFamily="34" charset="-127"/>
              </a:defRPr>
            </a:lvl2pPr>
            <a:lvl3pPr marL="1143000" indent="-228600" eaLnBrk="0" hangingPunct="0">
              <a:defRPr kumimoji="1" sz="2400">
                <a:solidFill>
                  <a:schemeClr val="tx1"/>
                </a:solidFill>
                <a:latin typeface="Times New Roman" panose="02020603050405020304" pitchFamily="18" charset="0"/>
                <a:ea typeface="Gulim" pitchFamily="34" charset="-127"/>
              </a:defRPr>
            </a:lvl3pPr>
            <a:lvl4pPr marL="1600200" indent="-228600" eaLnBrk="0" hangingPunct="0">
              <a:defRPr kumimoji="1" sz="2400">
                <a:solidFill>
                  <a:schemeClr val="tx1"/>
                </a:solidFill>
                <a:latin typeface="Times New Roman" panose="02020603050405020304" pitchFamily="18" charset="0"/>
                <a:ea typeface="Gulim" pitchFamily="34" charset="-127"/>
              </a:defRPr>
            </a:lvl4pPr>
            <a:lvl5pPr marL="2057400" indent="-228600" eaLnBrk="0" hangingPunct="0">
              <a:defRPr kumimoji="1" sz="2400">
                <a:solidFill>
                  <a:schemeClr val="tx1"/>
                </a:solidFill>
                <a:latin typeface="Times New Roman" panose="02020603050405020304" pitchFamily="18" charset="0"/>
                <a:ea typeface="Gulim"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9pPr>
          </a:lstStyle>
          <a:p>
            <a:pPr>
              <a:buSzPct val="78000"/>
              <a:buFontTx/>
              <a:buChar char="•"/>
            </a:pPr>
            <a:r>
              <a:rPr lang="en" altLang="en-US" sz="2000" b="1" dirty="0">
                <a:solidFill>
                  <a:srgbClr val="002060"/>
                </a:solidFill>
                <a:latin typeface="Calibri" panose="020F0502020204030204" pitchFamily="34" charset="0"/>
                <a:cs typeface="Calibri" panose="020F0502020204030204" pitchFamily="34" charset="0"/>
              </a:rPr>
              <a:t>increased hilus shadow</a:t>
            </a:r>
          </a:p>
          <a:p>
            <a:pPr>
              <a:buSzPct val="78000"/>
              <a:buFontTx/>
              <a:buChar char="•"/>
            </a:pPr>
            <a:r>
              <a:rPr lang="en" altLang="en-US" sz="2000" b="1" dirty="0">
                <a:solidFill>
                  <a:srgbClr val="002060"/>
                </a:solidFill>
                <a:latin typeface="Calibri" panose="020F0502020204030204" pitchFamily="34" charset="0"/>
                <a:cs typeface="Calibri" panose="020F0502020204030204" pitchFamily="34" charset="0"/>
              </a:rPr>
              <a:t>prominent arch of a.pulmonalis</a:t>
            </a:r>
          </a:p>
        </p:txBody>
      </p:sp>
      <p:pic>
        <p:nvPicPr>
          <p:cNvPr id="1031" name="Picture 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724026" y="276226"/>
            <a:ext cx="3591458" cy="3003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4"/>
          <p:cNvSpPr>
            <a:spLocks noChangeArrowheads="1"/>
          </p:cNvSpPr>
          <p:nvPr/>
        </p:nvSpPr>
        <p:spPr bwMode="auto">
          <a:xfrm>
            <a:off x="2180431" y="2633663"/>
            <a:ext cx="26384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anose="02020603050405020304" pitchFamily="18" charset="0"/>
                <a:ea typeface="Gulim" pitchFamily="34" charset="-127"/>
              </a:defRPr>
            </a:lvl1pPr>
            <a:lvl2pPr marL="742950" indent="-285750" eaLnBrk="0" hangingPunct="0">
              <a:defRPr kumimoji="1" sz="2400">
                <a:solidFill>
                  <a:schemeClr val="tx1"/>
                </a:solidFill>
                <a:latin typeface="Times New Roman" panose="02020603050405020304" pitchFamily="18" charset="0"/>
                <a:ea typeface="Gulim" pitchFamily="34" charset="-127"/>
              </a:defRPr>
            </a:lvl2pPr>
            <a:lvl3pPr marL="1143000" indent="-228600" eaLnBrk="0" hangingPunct="0">
              <a:defRPr kumimoji="1" sz="2400">
                <a:solidFill>
                  <a:schemeClr val="tx1"/>
                </a:solidFill>
                <a:latin typeface="Times New Roman" panose="02020603050405020304" pitchFamily="18" charset="0"/>
                <a:ea typeface="Gulim" pitchFamily="34" charset="-127"/>
              </a:defRPr>
            </a:lvl3pPr>
            <a:lvl4pPr marL="1600200" indent="-228600" eaLnBrk="0" hangingPunct="0">
              <a:defRPr kumimoji="1" sz="2400">
                <a:solidFill>
                  <a:schemeClr val="tx1"/>
                </a:solidFill>
                <a:latin typeface="Times New Roman" panose="02020603050405020304" pitchFamily="18" charset="0"/>
                <a:ea typeface="Gulim" pitchFamily="34" charset="-127"/>
              </a:defRPr>
            </a:lvl4pPr>
            <a:lvl5pPr marL="2057400" indent="-228600" eaLnBrk="0" hangingPunct="0">
              <a:defRPr kumimoji="1" sz="2400">
                <a:solidFill>
                  <a:schemeClr val="tx1"/>
                </a:solidFill>
                <a:latin typeface="Times New Roman" panose="02020603050405020304" pitchFamily="18" charset="0"/>
                <a:ea typeface="Gulim"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9pPr>
          </a:lstStyle>
          <a:p>
            <a:pPr>
              <a:buSzPct val="78000"/>
              <a:buFontTx/>
              <a:buChar char="•"/>
            </a:pPr>
            <a:r>
              <a:rPr lang="en" altLang="en-US" sz="1800" b="1" dirty="0">
                <a:solidFill>
                  <a:srgbClr val="002060"/>
                </a:solidFill>
                <a:latin typeface="Calibri" panose="020F0502020204030204" pitchFamily="34" charset="0"/>
                <a:cs typeface="Calibri" panose="020F0502020204030204" pitchFamily="34" charset="0"/>
              </a:rPr>
              <a:t>pleural effusion</a:t>
            </a:r>
          </a:p>
          <a:p>
            <a:pPr>
              <a:buSzPct val="78000"/>
              <a:buFontTx/>
              <a:buChar char="•"/>
            </a:pPr>
            <a:r>
              <a:rPr lang="en" altLang="en-US" sz="1800" b="1" dirty="0">
                <a:solidFill>
                  <a:srgbClr val="002060"/>
                </a:solidFill>
                <a:latin typeface="Calibri" panose="020F0502020204030204" pitchFamily="34" charset="0"/>
                <a:cs typeface="Calibri" panose="020F0502020204030204" pitchFamily="34" charset="0"/>
              </a:rPr>
              <a:t>pulmonary consolidation</a:t>
            </a:r>
            <a:endParaRPr lang="sr-Latn-CS" altLang="en-US" sz="1800" b="1" dirty="0">
              <a:solidFill>
                <a:srgbClr val="002060"/>
              </a:solidFill>
              <a:latin typeface="Calibri" panose="020F0502020204030204" pitchFamily="34" charset="0"/>
              <a:cs typeface="Calibri" panose="020F0502020204030204" pitchFamily="34" charset="0"/>
            </a:endParaRPr>
          </a:p>
        </p:txBody>
      </p:sp>
      <p:graphicFrame>
        <p:nvGraphicFramePr>
          <p:cNvPr id="1026" name="Object 0"/>
          <p:cNvGraphicFramePr>
            <a:graphicFrameLocks noChangeAspect="1"/>
          </p:cNvGraphicFramePr>
          <p:nvPr>
            <p:extLst>
              <p:ext uri="{D42A27DB-BD31-4B8C-83A1-F6EECF244321}">
                <p14:modId xmlns:p14="http://schemas.microsoft.com/office/powerpoint/2010/main" val="101498854"/>
              </p:ext>
            </p:extLst>
          </p:nvPr>
        </p:nvGraphicFramePr>
        <p:xfrm>
          <a:off x="1724026" y="3592513"/>
          <a:ext cx="3651279" cy="2673350"/>
        </p:xfrm>
        <a:graphic>
          <a:graphicData uri="http://schemas.openxmlformats.org/presentationml/2006/ole">
            <mc:AlternateContent xmlns:mc="http://schemas.openxmlformats.org/markup-compatibility/2006">
              <mc:Choice xmlns:v="urn:schemas-microsoft-com:vml" Requires="v">
                <p:oleObj spid="_x0000_s1046" name="Photo Editor Photo" r:id="rId5" imgW="3381847" imgH="4001058" progId="">
                  <p:embed/>
                </p:oleObj>
              </mc:Choice>
              <mc:Fallback>
                <p:oleObj name="Photo Editor Photo" r:id="rId5" imgW="3381847" imgH="4001058" progId="">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24026" y="3592513"/>
                        <a:ext cx="3651279" cy="2673350"/>
                      </a:xfrm>
                      <a:prstGeom prst="rect">
                        <a:avLst/>
                      </a:prstGeom>
                      <a:noFill/>
                      <a:extLst/>
                    </p:spPr>
                  </p:pic>
                </p:oleObj>
              </mc:Fallback>
            </mc:AlternateContent>
          </a:graphicData>
        </a:graphic>
      </p:graphicFrame>
      <p:sp>
        <p:nvSpPr>
          <p:cNvPr id="1033" name="Rectangle 4"/>
          <p:cNvSpPr>
            <a:spLocks noChangeArrowheads="1"/>
          </p:cNvSpPr>
          <p:nvPr/>
        </p:nvSpPr>
        <p:spPr bwMode="auto">
          <a:xfrm>
            <a:off x="1925638" y="5803900"/>
            <a:ext cx="31480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2400">
                <a:solidFill>
                  <a:schemeClr val="tx1"/>
                </a:solidFill>
                <a:latin typeface="Times New Roman" panose="02020603050405020304" pitchFamily="18" charset="0"/>
                <a:ea typeface="Gulim" pitchFamily="34" charset="-127"/>
              </a:defRPr>
            </a:lvl1pPr>
            <a:lvl2pPr marL="742950" indent="-285750" eaLnBrk="0" hangingPunct="0">
              <a:defRPr kumimoji="1" sz="2400">
                <a:solidFill>
                  <a:schemeClr val="tx1"/>
                </a:solidFill>
                <a:latin typeface="Times New Roman" panose="02020603050405020304" pitchFamily="18" charset="0"/>
                <a:ea typeface="Gulim" pitchFamily="34" charset="-127"/>
              </a:defRPr>
            </a:lvl2pPr>
            <a:lvl3pPr marL="1143000" indent="-228600" eaLnBrk="0" hangingPunct="0">
              <a:defRPr kumimoji="1" sz="2400">
                <a:solidFill>
                  <a:schemeClr val="tx1"/>
                </a:solidFill>
                <a:latin typeface="Times New Roman" panose="02020603050405020304" pitchFamily="18" charset="0"/>
                <a:ea typeface="Gulim" pitchFamily="34" charset="-127"/>
              </a:defRPr>
            </a:lvl3pPr>
            <a:lvl4pPr marL="1600200" indent="-228600" eaLnBrk="0" hangingPunct="0">
              <a:defRPr kumimoji="1" sz="2400">
                <a:solidFill>
                  <a:schemeClr val="tx1"/>
                </a:solidFill>
                <a:latin typeface="Times New Roman" panose="02020603050405020304" pitchFamily="18" charset="0"/>
                <a:ea typeface="Gulim" pitchFamily="34" charset="-127"/>
              </a:defRPr>
            </a:lvl4pPr>
            <a:lvl5pPr marL="2057400" indent="-228600" eaLnBrk="0" hangingPunct="0">
              <a:defRPr kumimoji="1" sz="2400">
                <a:solidFill>
                  <a:schemeClr val="tx1"/>
                </a:solidFill>
                <a:latin typeface="Times New Roman" panose="02020603050405020304" pitchFamily="18" charset="0"/>
                <a:ea typeface="Gulim"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9pPr>
          </a:lstStyle>
          <a:p>
            <a:pPr>
              <a:buSzPct val="78000"/>
              <a:buFontTx/>
              <a:buChar char="•"/>
            </a:pPr>
            <a:r>
              <a:rPr lang="en" altLang="en-US" sz="1800" b="1">
                <a:solidFill>
                  <a:srgbClr val="002060"/>
                </a:solidFill>
                <a:latin typeface="Calibri" panose="020F0502020204030204" pitchFamily="34" charset="0"/>
                <a:cs typeface="Calibri" panose="020F0502020204030204" pitchFamily="34" charset="0"/>
              </a:rPr>
              <a:t>basal plate atelectasis</a:t>
            </a:r>
          </a:p>
        </p:txBody>
      </p:sp>
    </p:spTree>
    <p:extLst>
      <p:ext uri="{BB962C8B-B14F-4D97-AF65-F5344CB8AC3E}">
        <p14:creationId xmlns:p14="http://schemas.microsoft.com/office/powerpoint/2010/main" val="474646709"/>
      </p:ext>
    </p:extLst>
  </p:cSld>
  <p:clrMapOvr>
    <a:masterClrMapping/>
  </p:clrMapOvr>
  <p:transition spd="slow"/>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p:nvPr>
        </p:nvSpPr>
        <p:spPr>
          <a:xfrm>
            <a:off x="1724025" y="513015"/>
            <a:ext cx="8911687" cy="1280890"/>
          </a:xfrm>
        </p:spPr>
        <p:txBody>
          <a:bodyPr>
            <a:normAutofit/>
          </a:bodyPr>
          <a:lstStyle/>
          <a:p>
            <a:r>
              <a:rPr lang="en" altLang="en-US" b="1" dirty="0">
                <a:solidFill>
                  <a:schemeClr val="accent6">
                    <a:lumMod val="75000"/>
                  </a:schemeClr>
                </a:solidFill>
              </a:rPr>
              <a:t>ELECTROCARDIOGRAM</a:t>
            </a:r>
            <a:endParaRPr lang="sr-Latn-CS" altLang="en-US" b="1" dirty="0">
              <a:solidFill>
                <a:schemeClr val="accent6">
                  <a:lumMod val="75000"/>
                </a:schemeClr>
              </a:solidFill>
            </a:endParaRPr>
          </a:p>
        </p:txBody>
      </p:sp>
      <p:sp>
        <p:nvSpPr>
          <p:cNvPr id="40963" name="Content Placeholder 2"/>
          <p:cNvSpPr>
            <a:spLocks noGrp="1"/>
          </p:cNvSpPr>
          <p:nvPr>
            <p:ph idx="1"/>
          </p:nvPr>
        </p:nvSpPr>
        <p:spPr>
          <a:xfrm>
            <a:off x="1724025" y="1628776"/>
            <a:ext cx="8743950" cy="4537075"/>
          </a:xfrm>
        </p:spPr>
        <p:txBody>
          <a:bodyPr/>
          <a:lstStyle/>
          <a:p>
            <a:pPr marL="0" indent="0">
              <a:buNone/>
              <a:defRPr/>
            </a:pPr>
            <a:r>
              <a:rPr lang="en" altLang="en-US" sz="2400" dirty="0">
                <a:latin typeface="Calibri" panose="020F0502020204030204" pitchFamily="34" charset="0"/>
                <a:cs typeface="Calibri" panose="020F0502020204030204" pitchFamily="34" charset="0"/>
              </a:rPr>
              <a:t>→ </a:t>
            </a:r>
            <a:r>
              <a:rPr lang="en" altLang="en-US" sz="2000" b="1" dirty="0" smtClean="0">
                <a:solidFill>
                  <a:schemeClr val="accent6">
                    <a:lumMod val="75000"/>
                  </a:schemeClr>
                </a:solidFill>
              </a:rPr>
              <a:t>Help</a:t>
            </a:r>
            <a:r>
              <a:rPr lang="sr-Latn-RS" altLang="en-US" sz="2000" b="1" dirty="0" smtClean="0">
                <a:solidFill>
                  <a:schemeClr val="accent6">
                    <a:lumMod val="75000"/>
                  </a:schemeClr>
                </a:solidFill>
              </a:rPr>
              <a:t>ful</a:t>
            </a:r>
            <a:r>
              <a:rPr lang="en" altLang="en-US" sz="2000" b="1" dirty="0" smtClean="0">
                <a:solidFill>
                  <a:schemeClr val="accent6">
                    <a:lumMod val="75000"/>
                  </a:schemeClr>
                </a:solidFill>
              </a:rPr>
              <a:t> </a:t>
            </a:r>
            <a:r>
              <a:rPr lang="en" altLang="en-US" sz="2000" b="1" dirty="0">
                <a:solidFill>
                  <a:schemeClr val="accent6">
                    <a:lumMod val="75000"/>
                  </a:schemeClr>
                </a:solidFill>
              </a:rPr>
              <a:t>in diagnostics</a:t>
            </a:r>
          </a:p>
          <a:p>
            <a:pPr>
              <a:defRPr/>
            </a:pPr>
            <a:r>
              <a:rPr lang="en" altLang="en-US" sz="2000" b="1" dirty="0" smtClean="0">
                <a:solidFill>
                  <a:schemeClr val="accent6">
                    <a:lumMod val="75000"/>
                  </a:schemeClr>
                </a:solidFill>
              </a:rPr>
              <a:t>low </a:t>
            </a:r>
            <a:r>
              <a:rPr lang="en" altLang="en-US" sz="2000" b="1" dirty="0">
                <a:solidFill>
                  <a:schemeClr val="accent6">
                    <a:lumMod val="75000"/>
                  </a:schemeClr>
                </a:solidFill>
              </a:rPr>
              <a:t>sensitivity and specificity</a:t>
            </a:r>
          </a:p>
          <a:p>
            <a:pPr>
              <a:defRPr/>
            </a:pPr>
            <a:r>
              <a:rPr lang="en" altLang="en-US" sz="2000" b="1" dirty="0" smtClean="0">
                <a:solidFill>
                  <a:schemeClr val="accent6">
                    <a:lumMod val="75000"/>
                  </a:schemeClr>
                </a:solidFill>
              </a:rPr>
              <a:t>normal </a:t>
            </a:r>
            <a:r>
              <a:rPr lang="en" altLang="en-US" sz="2000" b="1" dirty="0">
                <a:solidFill>
                  <a:schemeClr val="accent6">
                    <a:lumMod val="75000"/>
                  </a:schemeClr>
                </a:solidFill>
              </a:rPr>
              <a:t>finding</a:t>
            </a:r>
          </a:p>
          <a:p>
            <a:pPr>
              <a:defRPr/>
            </a:pPr>
            <a:r>
              <a:rPr lang="en" altLang="en-US" sz="2000" b="1" dirty="0">
                <a:solidFill>
                  <a:schemeClr val="accent6">
                    <a:lumMod val="75000"/>
                  </a:schemeClr>
                </a:solidFill>
              </a:rPr>
              <a:t>sinus tachycardia (40%)</a:t>
            </a:r>
          </a:p>
          <a:p>
            <a:pPr>
              <a:defRPr/>
            </a:pPr>
            <a:r>
              <a:rPr lang="en" altLang="en-US" sz="2000" b="1" dirty="0" smtClean="0">
                <a:solidFill>
                  <a:schemeClr val="accent6">
                    <a:lumMod val="75000"/>
                  </a:schemeClr>
                </a:solidFill>
                <a:cs typeface="Calibri" panose="020F0502020204030204" pitchFamily="34" charset="0"/>
              </a:rPr>
              <a:t>atrial </a:t>
            </a:r>
            <a:r>
              <a:rPr lang="en" altLang="en-US" sz="2000" b="1" dirty="0">
                <a:solidFill>
                  <a:schemeClr val="accent6">
                    <a:lumMod val="75000"/>
                  </a:schemeClr>
                </a:solidFill>
                <a:cs typeface="Calibri" panose="020F0502020204030204" pitchFamily="34" charset="0"/>
              </a:rPr>
              <a:t>fibrillation</a:t>
            </a:r>
          </a:p>
          <a:p>
            <a:pPr>
              <a:defRPr/>
            </a:pPr>
            <a:r>
              <a:rPr lang="en" altLang="en-US" sz="2000" b="1" dirty="0" smtClean="0">
                <a:solidFill>
                  <a:schemeClr val="accent6">
                    <a:lumMod val="75000"/>
                  </a:schemeClr>
                </a:solidFill>
              </a:rPr>
              <a:t>signs </a:t>
            </a:r>
            <a:r>
              <a:rPr lang="en" altLang="en-US" sz="2000" b="1" dirty="0">
                <a:solidFill>
                  <a:schemeClr val="accent6">
                    <a:lumMod val="75000"/>
                  </a:schemeClr>
                </a:solidFill>
              </a:rPr>
              <a:t>of right heart strain</a:t>
            </a:r>
          </a:p>
        </p:txBody>
      </p:sp>
      <p:sp>
        <p:nvSpPr>
          <p:cNvPr id="4" name="Rectangle 3"/>
          <p:cNvSpPr/>
          <p:nvPr/>
        </p:nvSpPr>
        <p:spPr bwMode="auto">
          <a:xfrm>
            <a:off x="2861362" y="4923449"/>
            <a:ext cx="4317105" cy="1495425"/>
          </a:xfrm>
          <a:prstGeom prst="rect">
            <a:avLst/>
          </a:prstGeom>
          <a:solidFill>
            <a:schemeClr val="bg1">
              <a:lumMod val="75000"/>
            </a:schemeClr>
          </a:solidFill>
          <a:ln w="9525" cap="flat" cmpd="sng" algn="ctr">
            <a:solidFill>
              <a:schemeClr val="tx1"/>
            </a:solidFill>
            <a:prstDash val="solid"/>
            <a:round/>
            <a:headEnd type="none" w="med" len="med"/>
            <a:tailEnd type="none" w="med" len="med"/>
          </a:ln>
          <a:effectLst/>
        </p:spPr>
        <p:txBody>
          <a:bodyPr/>
          <a:lstStyle/>
          <a:p>
            <a:pPr eaLnBrk="0" hangingPunct="0">
              <a:defRPr/>
            </a:pPr>
            <a:r>
              <a:rPr lang="en" b="1" dirty="0"/>
              <a:t>S1Q3T3</a:t>
            </a:r>
            <a:endParaRPr lang="ru-RU" dirty="0"/>
          </a:p>
          <a:p>
            <a:pPr eaLnBrk="0" hangingPunct="0">
              <a:defRPr/>
            </a:pPr>
            <a:r>
              <a:rPr lang="en" dirty="0">
                <a:cs typeface="Calibri" panose="020F0502020204030204" pitchFamily="34" charset="0"/>
              </a:rPr>
              <a:t>P pulmonary </a:t>
            </a:r>
            <a:r>
              <a:rPr lang="ru-RU" dirty="0">
                <a:cs typeface="Calibri" panose="020F0502020204030204" pitchFamily="34" charset="0"/>
              </a:rPr>
              <a:t/>
            </a:r>
            <a:br>
              <a:rPr lang="ru-RU" dirty="0">
                <a:cs typeface="Calibri" panose="020F0502020204030204" pitchFamily="34" charset="0"/>
              </a:rPr>
            </a:br>
            <a:r>
              <a:rPr lang="en" dirty="0">
                <a:cs typeface="Calibri" panose="020F0502020204030204" pitchFamily="34" charset="0"/>
              </a:rPr>
              <a:t>complete or incomplete </a:t>
            </a:r>
            <a:r>
              <a:rPr lang="sr-Latn-RS" dirty="0" smtClean="0">
                <a:cs typeface="Calibri" panose="020F0502020204030204" pitchFamily="34" charset="0"/>
              </a:rPr>
              <a:t>RBBB</a:t>
            </a:r>
            <a:r>
              <a:rPr lang="en" dirty="0" smtClean="0">
                <a:cs typeface="Calibri" panose="020F0502020204030204" pitchFamily="34" charset="0"/>
              </a:rPr>
              <a:t> </a:t>
            </a:r>
            <a:r>
              <a:rPr lang="ru-RU" dirty="0">
                <a:cs typeface="Calibri" panose="020F0502020204030204" pitchFamily="34" charset="0"/>
              </a:rPr>
              <a:t/>
            </a:r>
            <a:br>
              <a:rPr lang="ru-RU" dirty="0">
                <a:cs typeface="Calibri" panose="020F0502020204030204" pitchFamily="34" charset="0"/>
              </a:rPr>
            </a:br>
            <a:r>
              <a:rPr lang="en" dirty="0">
                <a:cs typeface="Calibri" panose="020F0502020204030204" pitchFamily="34" charset="0"/>
              </a:rPr>
              <a:t>inversion of the T wave from </a:t>
            </a:r>
            <a:r>
              <a:rPr lang="en" altLang="en-US" dirty="0" smtClean="0">
                <a:cs typeface="Calibri" panose="020F0502020204030204" pitchFamily="34" charset="0"/>
              </a:rPr>
              <a:t>V1 </a:t>
            </a:r>
            <a:r>
              <a:rPr lang="en" altLang="en-US" dirty="0">
                <a:cs typeface="Calibri" panose="020F0502020204030204" pitchFamily="34" charset="0"/>
              </a:rPr>
              <a:t>to </a:t>
            </a:r>
            <a:r>
              <a:rPr lang="en" altLang="en-US" dirty="0" smtClean="0">
                <a:cs typeface="Calibri" panose="020F0502020204030204" pitchFamily="34" charset="0"/>
              </a:rPr>
              <a:t>V4</a:t>
            </a:r>
            <a:endParaRPr lang="sr-Latn-CS" dirty="0">
              <a:cs typeface="Calibri" panose="020F0502020204030204" pitchFamily="34" charset="0"/>
            </a:endParaRPr>
          </a:p>
        </p:txBody>
      </p:sp>
      <p:sp>
        <p:nvSpPr>
          <p:cNvPr id="56325" name="Down Arrow 4"/>
          <p:cNvSpPr>
            <a:spLocks noChangeArrowheads="1"/>
          </p:cNvSpPr>
          <p:nvPr/>
        </p:nvSpPr>
        <p:spPr bwMode="auto">
          <a:xfrm>
            <a:off x="4697306" y="4361262"/>
            <a:ext cx="484188" cy="357188"/>
          </a:xfrm>
          <a:prstGeom prst="downArrow">
            <a:avLst>
              <a:gd name="adj1" fmla="val 50000"/>
              <a:gd name="adj2" fmla="val 50000"/>
            </a:avLst>
          </a:prstGeom>
          <a:solidFill>
            <a:schemeClr val="accent2">
              <a:lumMod val="50000"/>
              <a:lumOff val="50000"/>
            </a:schemeClr>
          </a:solidFill>
          <a:ln w="9525" algn="ctr">
            <a:noFill/>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lstStyle>
            <a:lvl1pPr latinLnBrk="1">
              <a:spcBef>
                <a:spcPct val="20000"/>
              </a:spcBef>
              <a:buChar char="•"/>
              <a:defRPr kumimoji="1" sz="3200">
                <a:solidFill>
                  <a:schemeClr val="tx1"/>
                </a:solidFill>
                <a:latin typeface="Gulim" pitchFamily="34" charset="-127"/>
                <a:ea typeface="Gulim" pitchFamily="34" charset="-127"/>
              </a:defRPr>
            </a:lvl1pPr>
            <a:lvl2pPr marL="742950" indent="-285750" latinLnBrk="1">
              <a:spcBef>
                <a:spcPct val="20000"/>
              </a:spcBef>
              <a:buChar char="–"/>
              <a:defRPr kumimoji="1" sz="2800">
                <a:solidFill>
                  <a:schemeClr val="tx1"/>
                </a:solidFill>
                <a:latin typeface="Gulim" pitchFamily="34" charset="-127"/>
                <a:ea typeface="Gulim" pitchFamily="34" charset="-127"/>
              </a:defRPr>
            </a:lvl2pPr>
            <a:lvl3pPr marL="1143000" indent="-228600" latinLnBrk="1">
              <a:spcBef>
                <a:spcPct val="20000"/>
              </a:spcBef>
              <a:buChar char="•"/>
              <a:defRPr kumimoji="1" sz="2400">
                <a:solidFill>
                  <a:schemeClr val="tx1"/>
                </a:solidFill>
                <a:latin typeface="Gulim" pitchFamily="34" charset="-127"/>
                <a:ea typeface="Gulim" pitchFamily="34" charset="-127"/>
              </a:defRPr>
            </a:lvl3pPr>
            <a:lvl4pPr marL="1600200" indent="-228600" latinLnBrk="1">
              <a:spcBef>
                <a:spcPct val="20000"/>
              </a:spcBef>
              <a:buChar char="–"/>
              <a:defRPr kumimoji="1" sz="2000">
                <a:solidFill>
                  <a:schemeClr val="tx1"/>
                </a:solidFill>
                <a:latin typeface="Gulim" pitchFamily="34" charset="-127"/>
                <a:ea typeface="Gulim" pitchFamily="34" charset="-127"/>
              </a:defRPr>
            </a:lvl4pPr>
            <a:lvl5pPr marL="2057400" indent="-228600" latinLnBrk="1">
              <a:spcBef>
                <a:spcPct val="20000"/>
              </a:spcBef>
              <a:buChar char="»"/>
              <a:defRPr kumimoji="1" sz="2000">
                <a:solidFill>
                  <a:schemeClr val="tx1"/>
                </a:solidFill>
                <a:latin typeface="Gulim" pitchFamily="34" charset="-127"/>
                <a:ea typeface="Gulim" pitchFamily="34" charset="-127"/>
              </a:defRPr>
            </a:lvl5pPr>
            <a:lvl6pPr marL="2514600" indent="-228600" eaLnBrk="0" fontAlgn="base" latinLnBrk="1" hangingPunct="0">
              <a:spcBef>
                <a:spcPct val="20000"/>
              </a:spcBef>
              <a:spcAft>
                <a:spcPct val="0"/>
              </a:spcAft>
              <a:buChar char="»"/>
              <a:defRPr kumimoji="1" sz="2000">
                <a:solidFill>
                  <a:schemeClr val="tx1"/>
                </a:solidFill>
                <a:latin typeface="Gulim" pitchFamily="34" charset="-127"/>
                <a:ea typeface="Gulim" pitchFamily="34" charset="-127"/>
              </a:defRPr>
            </a:lvl6pPr>
            <a:lvl7pPr marL="2971800" indent="-228600" eaLnBrk="0" fontAlgn="base" latinLnBrk="1" hangingPunct="0">
              <a:spcBef>
                <a:spcPct val="20000"/>
              </a:spcBef>
              <a:spcAft>
                <a:spcPct val="0"/>
              </a:spcAft>
              <a:buChar char="»"/>
              <a:defRPr kumimoji="1" sz="2000">
                <a:solidFill>
                  <a:schemeClr val="tx1"/>
                </a:solidFill>
                <a:latin typeface="Gulim" pitchFamily="34" charset="-127"/>
                <a:ea typeface="Gulim" pitchFamily="34" charset="-127"/>
              </a:defRPr>
            </a:lvl7pPr>
            <a:lvl8pPr marL="3429000" indent="-228600" eaLnBrk="0" fontAlgn="base" latinLnBrk="1" hangingPunct="0">
              <a:spcBef>
                <a:spcPct val="20000"/>
              </a:spcBef>
              <a:spcAft>
                <a:spcPct val="0"/>
              </a:spcAft>
              <a:buChar char="»"/>
              <a:defRPr kumimoji="1" sz="2000">
                <a:solidFill>
                  <a:schemeClr val="tx1"/>
                </a:solidFill>
                <a:latin typeface="Gulim" pitchFamily="34" charset="-127"/>
                <a:ea typeface="Gulim" pitchFamily="34" charset="-127"/>
              </a:defRPr>
            </a:lvl8pPr>
            <a:lvl9pPr marL="3886200" indent="-228600" eaLnBrk="0" fontAlgn="base" latinLnBrk="1" hangingPunct="0">
              <a:spcBef>
                <a:spcPct val="20000"/>
              </a:spcBef>
              <a:spcAft>
                <a:spcPct val="0"/>
              </a:spcAft>
              <a:buChar char="»"/>
              <a:defRPr kumimoji="1" sz="2000">
                <a:solidFill>
                  <a:schemeClr val="tx1"/>
                </a:solidFill>
                <a:latin typeface="Gulim" pitchFamily="34" charset="-127"/>
                <a:ea typeface="Gulim" pitchFamily="34" charset="-127"/>
              </a:defRPr>
            </a:lvl9pPr>
          </a:lstStyle>
          <a:p>
            <a:pPr eaLnBrk="0" latinLnBrk="0" hangingPunct="0">
              <a:spcBef>
                <a:spcPct val="0"/>
              </a:spcBef>
              <a:buFontTx/>
              <a:buNone/>
              <a:defRPr/>
            </a:pPr>
            <a:endParaRPr lang="sr-Latn-CS" altLang="en-US" sz="1800">
              <a:latin typeface="Comic Sans MS" panose="030F0702030302020204" pitchFamily="66" charset="0"/>
            </a:endParaRPr>
          </a:p>
        </p:txBody>
      </p:sp>
    </p:spTree>
    <p:extLst>
      <p:ext uri="{BB962C8B-B14F-4D97-AF65-F5344CB8AC3E}">
        <p14:creationId xmlns:p14="http://schemas.microsoft.com/office/powerpoint/2010/main" val="1012102801"/>
      </p:ext>
    </p:extLst>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78281" y="426125"/>
            <a:ext cx="7063870" cy="5618988"/>
          </a:xfrm>
          <a:prstGeom prst="rect">
            <a:avLst/>
          </a:prstGeom>
        </p:spPr>
      </p:pic>
    </p:spTree>
    <p:extLst>
      <p:ext uri="{BB962C8B-B14F-4D97-AF65-F5344CB8AC3E}">
        <p14:creationId xmlns:p14="http://schemas.microsoft.com/office/powerpoint/2010/main" val="3897980022"/>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p:cNvSpPr>
            <a:spLocks noGrp="1"/>
          </p:cNvSpPr>
          <p:nvPr>
            <p:ph type="title"/>
          </p:nvPr>
        </p:nvSpPr>
        <p:spPr>
          <a:xfrm>
            <a:off x="1763983" y="478831"/>
            <a:ext cx="8911687" cy="1280890"/>
          </a:xfrm>
        </p:spPr>
        <p:txBody>
          <a:bodyPr>
            <a:normAutofit/>
          </a:bodyPr>
          <a:lstStyle/>
          <a:p>
            <a:r>
              <a:rPr lang="en" altLang="en-US" b="1" dirty="0">
                <a:solidFill>
                  <a:schemeClr val="accent6">
                    <a:lumMod val="75000"/>
                  </a:schemeClr>
                </a:solidFill>
                <a:cs typeface="Calibri" panose="020F0502020204030204" pitchFamily="34" charset="0"/>
              </a:rPr>
              <a:t>PARAMETERS OF GAS </a:t>
            </a:r>
            <a:r>
              <a:rPr lang="en" altLang="en-US" b="1" dirty="0" smtClean="0">
                <a:solidFill>
                  <a:schemeClr val="accent6">
                    <a:lumMod val="75000"/>
                  </a:schemeClr>
                </a:solidFill>
                <a:cs typeface="Calibri" panose="020F0502020204030204" pitchFamily="34" charset="0"/>
              </a:rPr>
              <a:t>EXCHANGE</a:t>
            </a:r>
            <a:endParaRPr lang="en" altLang="en-US" b="1" dirty="0">
              <a:solidFill>
                <a:schemeClr val="accent6">
                  <a:lumMod val="75000"/>
                </a:schemeClr>
              </a:solidFill>
              <a:cs typeface="Calibri" panose="020F0502020204030204" pitchFamily="34" charset="0"/>
            </a:endParaRPr>
          </a:p>
        </p:txBody>
      </p:sp>
      <p:sp>
        <p:nvSpPr>
          <p:cNvPr id="3" name="Content Placeholder 2"/>
          <p:cNvSpPr>
            <a:spLocks noGrp="1"/>
          </p:cNvSpPr>
          <p:nvPr>
            <p:ph idx="1"/>
          </p:nvPr>
        </p:nvSpPr>
        <p:spPr/>
        <p:txBody>
          <a:bodyPr>
            <a:normAutofit/>
          </a:bodyPr>
          <a:lstStyle/>
          <a:p>
            <a:pPr>
              <a:buFont typeface="Arial" panose="020B0604020202020204" pitchFamily="34" charset="0"/>
              <a:buChar char="•"/>
              <a:defRPr/>
            </a:pPr>
            <a:r>
              <a:rPr lang="en" sz="2000" b="1" dirty="0">
                <a:solidFill>
                  <a:schemeClr val="accent6">
                    <a:lumMod val="75000"/>
                  </a:schemeClr>
                </a:solidFill>
                <a:cs typeface="Calibri" panose="020F0502020204030204" pitchFamily="34" charset="0"/>
              </a:rPr>
              <a:t>limited role in Dg </a:t>
            </a:r>
            <a:r>
              <a:rPr lang="en" sz="2000" b="1" dirty="0" smtClean="0">
                <a:solidFill>
                  <a:schemeClr val="accent6">
                    <a:lumMod val="75000"/>
                  </a:schemeClr>
                </a:solidFill>
                <a:cs typeface="Calibri" panose="020F0502020204030204" pitchFamily="34" charset="0"/>
              </a:rPr>
              <a:t>P</a:t>
            </a:r>
            <a:r>
              <a:rPr lang="sr-Latn-RS" sz="2000" b="1" dirty="0" smtClean="0">
                <a:solidFill>
                  <a:schemeClr val="accent6">
                    <a:lumMod val="75000"/>
                  </a:schemeClr>
                </a:solidFill>
                <a:cs typeface="Calibri" panose="020F0502020204030204" pitchFamily="34" charset="0"/>
              </a:rPr>
              <a:t>T</a:t>
            </a:r>
            <a:r>
              <a:rPr lang="en" sz="2000" b="1" dirty="0" smtClean="0">
                <a:solidFill>
                  <a:schemeClr val="accent6">
                    <a:lumMod val="75000"/>
                  </a:schemeClr>
                </a:solidFill>
                <a:cs typeface="Calibri" panose="020F0502020204030204" pitchFamily="34" charset="0"/>
              </a:rPr>
              <a:t>E</a:t>
            </a:r>
            <a:endParaRPr lang="en" sz="2000" b="1" dirty="0">
              <a:solidFill>
                <a:schemeClr val="accent6">
                  <a:lumMod val="75000"/>
                </a:schemeClr>
              </a:solidFill>
              <a:cs typeface="Calibri" panose="020F0502020204030204" pitchFamily="34" charset="0"/>
            </a:endParaRPr>
          </a:p>
          <a:p>
            <a:pPr>
              <a:buFont typeface="Arial" panose="020B0604020202020204" pitchFamily="34" charset="0"/>
              <a:buChar char="•"/>
              <a:defRPr/>
            </a:pPr>
            <a:r>
              <a:rPr lang="en" sz="2000" b="1" dirty="0" smtClean="0">
                <a:solidFill>
                  <a:srgbClr val="002060"/>
                </a:solidFill>
                <a:cs typeface="Calibri" panose="020F0502020204030204" pitchFamily="34" charset="0"/>
              </a:rPr>
              <a:t>HYPOXEMIA</a:t>
            </a:r>
            <a:r>
              <a:rPr lang="en" sz="2000" b="1" dirty="0" smtClean="0">
                <a:solidFill>
                  <a:schemeClr val="accent6">
                    <a:lumMod val="75000"/>
                  </a:schemeClr>
                </a:solidFill>
                <a:cs typeface="Calibri" panose="020F0502020204030204" pitchFamily="34" charset="0"/>
              </a:rPr>
              <a:t> </a:t>
            </a:r>
            <a:r>
              <a:rPr lang="en" sz="2000" b="1" dirty="0">
                <a:solidFill>
                  <a:schemeClr val="accent6">
                    <a:lumMod val="75000"/>
                  </a:schemeClr>
                </a:solidFill>
                <a:cs typeface="Calibri" panose="020F0502020204030204" pitchFamily="34" charset="0"/>
              </a:rPr>
              <a:t>→ typical </a:t>
            </a:r>
            <a:r>
              <a:rPr lang="en" sz="2000" b="1" dirty="0" smtClean="0">
                <a:solidFill>
                  <a:schemeClr val="accent6">
                    <a:lumMod val="75000"/>
                  </a:schemeClr>
                </a:solidFill>
                <a:cs typeface="Calibri" panose="020F0502020204030204" pitchFamily="34" charset="0"/>
              </a:rPr>
              <a:t>finding </a:t>
            </a:r>
            <a:r>
              <a:rPr lang="en" sz="2000" b="1" dirty="0">
                <a:solidFill>
                  <a:schemeClr val="accent6">
                    <a:lumMod val="75000"/>
                  </a:schemeClr>
                </a:solidFill>
                <a:cs typeface="Calibri" panose="020F0502020204030204" pitchFamily="34" charset="0"/>
              </a:rPr>
              <a:t>in acute </a:t>
            </a:r>
            <a:r>
              <a:rPr lang="en" sz="2000" b="1" dirty="0" smtClean="0">
                <a:solidFill>
                  <a:schemeClr val="accent6">
                    <a:lumMod val="75000"/>
                  </a:schemeClr>
                </a:solidFill>
                <a:cs typeface="Calibri" panose="020F0502020204030204" pitchFamily="34" charset="0"/>
              </a:rPr>
              <a:t>P</a:t>
            </a:r>
            <a:r>
              <a:rPr lang="sr-Latn-RS" sz="2000" b="1" dirty="0">
                <a:solidFill>
                  <a:schemeClr val="accent6">
                    <a:lumMod val="75000"/>
                  </a:schemeClr>
                </a:solidFill>
                <a:cs typeface="Calibri" panose="020F0502020204030204" pitchFamily="34" charset="0"/>
              </a:rPr>
              <a:t>T</a:t>
            </a:r>
            <a:r>
              <a:rPr lang="en" sz="2000" b="1" dirty="0" smtClean="0">
                <a:solidFill>
                  <a:schemeClr val="accent6">
                    <a:lumMod val="75000"/>
                  </a:schemeClr>
                </a:solidFill>
                <a:cs typeface="Calibri" panose="020F0502020204030204" pitchFamily="34" charset="0"/>
              </a:rPr>
              <a:t>E</a:t>
            </a:r>
            <a:endParaRPr lang="sr-Cyrl-RS" sz="2000" b="1" dirty="0">
              <a:solidFill>
                <a:schemeClr val="accent6">
                  <a:lumMod val="75000"/>
                </a:schemeClr>
              </a:solidFill>
              <a:cs typeface="Calibri" panose="020F0502020204030204" pitchFamily="34" charset="0"/>
            </a:endParaRPr>
          </a:p>
          <a:p>
            <a:pPr marL="0" indent="0">
              <a:buNone/>
              <a:defRPr/>
            </a:pPr>
            <a:r>
              <a:rPr lang="en" sz="2000" b="1" dirty="0">
                <a:solidFill>
                  <a:schemeClr val="accent6">
                    <a:lumMod val="75000"/>
                  </a:schemeClr>
                </a:solidFill>
                <a:cs typeface="Calibri" panose="020F0502020204030204" pitchFamily="34" charset="0"/>
              </a:rPr>
              <a:t>→  40% of patients </a:t>
            </a:r>
            <a:r>
              <a:rPr lang="en" sz="2000" b="1" dirty="0" smtClean="0">
                <a:solidFill>
                  <a:schemeClr val="accent6">
                    <a:lumMod val="75000"/>
                  </a:schemeClr>
                </a:solidFill>
                <a:cs typeface="Calibri" panose="020F0502020204030204" pitchFamily="34" charset="0"/>
              </a:rPr>
              <a:t>ha</a:t>
            </a:r>
            <a:r>
              <a:rPr lang="sr-Latn-RS" sz="2000" b="1" dirty="0" smtClean="0">
                <a:solidFill>
                  <a:schemeClr val="accent6">
                    <a:lumMod val="75000"/>
                  </a:schemeClr>
                </a:solidFill>
                <a:cs typeface="Calibri" panose="020F0502020204030204" pitchFamily="34" charset="0"/>
              </a:rPr>
              <a:t>ve</a:t>
            </a:r>
            <a:r>
              <a:rPr lang="en" sz="2000" b="1" dirty="0" smtClean="0">
                <a:solidFill>
                  <a:schemeClr val="accent6">
                    <a:lumMod val="75000"/>
                  </a:schemeClr>
                </a:solidFill>
                <a:cs typeface="Calibri" panose="020F0502020204030204" pitchFamily="34" charset="0"/>
              </a:rPr>
              <a:t> normal saturation</a:t>
            </a:r>
            <a:r>
              <a:rPr lang="sr-Latn-RS" sz="2000" b="1" dirty="0" smtClean="0">
                <a:solidFill>
                  <a:schemeClr val="accent6">
                    <a:lumMod val="75000"/>
                  </a:schemeClr>
                </a:solidFill>
                <a:cs typeface="Calibri" panose="020F0502020204030204" pitchFamily="34" charset="0"/>
              </a:rPr>
              <a:t> of</a:t>
            </a:r>
            <a:r>
              <a:rPr lang="en" sz="2000" b="1" dirty="0" smtClean="0">
                <a:solidFill>
                  <a:schemeClr val="accent6">
                    <a:lumMod val="75000"/>
                  </a:schemeClr>
                </a:solidFill>
                <a:cs typeface="Calibri" panose="020F0502020204030204" pitchFamily="34" charset="0"/>
              </a:rPr>
              <a:t> </a:t>
            </a:r>
            <a:r>
              <a:rPr lang="en" sz="2000" b="1" dirty="0">
                <a:solidFill>
                  <a:schemeClr val="accent6">
                    <a:lumMod val="75000"/>
                  </a:schemeClr>
                </a:solidFill>
                <a:cs typeface="Calibri" panose="020F0502020204030204" pitchFamily="34" charset="0"/>
              </a:rPr>
              <a:t>arterial blood O2</a:t>
            </a:r>
            <a:endParaRPr lang="sr-Cyrl-RS" sz="2000" b="1" dirty="0">
              <a:solidFill>
                <a:schemeClr val="accent6">
                  <a:lumMod val="75000"/>
                </a:schemeClr>
              </a:solidFill>
              <a:cs typeface="Calibri" panose="020F0502020204030204" pitchFamily="34" charset="0"/>
            </a:endParaRPr>
          </a:p>
          <a:p>
            <a:pPr marL="0" indent="0">
              <a:buNone/>
              <a:defRPr/>
            </a:pPr>
            <a:r>
              <a:rPr lang="en" sz="2000" b="1" dirty="0">
                <a:solidFill>
                  <a:schemeClr val="accent6">
                    <a:lumMod val="75000"/>
                  </a:schemeClr>
                </a:solidFill>
                <a:cs typeface="Calibri" panose="020F0502020204030204" pitchFamily="34" charset="0"/>
              </a:rPr>
              <a:t>→ 20% have normal </a:t>
            </a:r>
            <a:r>
              <a:rPr lang="en" sz="2000" b="1" dirty="0" smtClean="0">
                <a:solidFill>
                  <a:schemeClr val="accent6">
                    <a:lumMod val="75000"/>
                  </a:schemeClr>
                </a:solidFill>
                <a:cs typeface="Calibri" panose="020F0502020204030204" pitchFamily="34" charset="0"/>
              </a:rPr>
              <a:t>alveol</a:t>
            </a:r>
            <a:r>
              <a:rPr lang="sr-Latn-RS" sz="2000" b="1" dirty="0" smtClean="0">
                <a:solidFill>
                  <a:schemeClr val="accent6">
                    <a:lumMod val="75000"/>
                  </a:schemeClr>
                </a:solidFill>
                <a:cs typeface="Calibri" panose="020F0502020204030204" pitchFamily="34" charset="0"/>
              </a:rPr>
              <a:t>o</a:t>
            </a:r>
            <a:r>
              <a:rPr lang="en" sz="2000" b="1" dirty="0" smtClean="0">
                <a:solidFill>
                  <a:schemeClr val="accent6">
                    <a:lumMod val="75000"/>
                  </a:schemeClr>
                </a:solidFill>
                <a:cs typeface="Calibri" panose="020F0502020204030204" pitchFamily="34" charset="0"/>
              </a:rPr>
              <a:t> </a:t>
            </a:r>
            <a:r>
              <a:rPr lang="en" sz="2000" b="1" dirty="0">
                <a:solidFill>
                  <a:schemeClr val="accent6">
                    <a:lumMod val="75000"/>
                  </a:schemeClr>
                </a:solidFill>
                <a:cs typeface="Calibri" panose="020F0502020204030204" pitchFamily="34" charset="0"/>
              </a:rPr>
              <a:t>- arterial </a:t>
            </a:r>
            <a:r>
              <a:rPr lang="sr-Latn-RS" sz="2000" b="1" dirty="0" smtClean="0">
                <a:solidFill>
                  <a:schemeClr val="accent6">
                    <a:lumMod val="75000"/>
                  </a:schemeClr>
                </a:solidFill>
                <a:cs typeface="Calibri" panose="020F0502020204030204" pitchFamily="34" charset="0"/>
              </a:rPr>
              <a:t>gradient of </a:t>
            </a:r>
            <a:r>
              <a:rPr lang="en" sz="2000" b="1" dirty="0" smtClean="0">
                <a:solidFill>
                  <a:schemeClr val="accent6">
                    <a:lumMod val="75000"/>
                  </a:schemeClr>
                </a:solidFill>
                <a:cs typeface="Calibri" panose="020F0502020204030204" pitchFamily="34" charset="0"/>
              </a:rPr>
              <a:t>O2 </a:t>
            </a:r>
            <a:endParaRPr lang="sr-Cyrl-RS" sz="2000" b="1" dirty="0">
              <a:solidFill>
                <a:schemeClr val="accent6">
                  <a:lumMod val="75000"/>
                </a:schemeClr>
              </a:solidFill>
              <a:cs typeface="Calibri" panose="020F0502020204030204" pitchFamily="34" charset="0"/>
            </a:endParaRPr>
          </a:p>
          <a:p>
            <a:pPr>
              <a:buFont typeface="Arial" panose="020B0604020202020204" pitchFamily="34" charset="0"/>
              <a:buChar char="•"/>
              <a:defRPr/>
            </a:pPr>
            <a:endParaRPr lang="sr-Latn-RS" sz="2000" b="1" dirty="0">
              <a:solidFill>
                <a:schemeClr val="accent6">
                  <a:lumMod val="75000"/>
                </a:schemeClr>
              </a:solidFill>
              <a:cs typeface="Calibri" panose="020F0502020204030204" pitchFamily="34" charset="0"/>
            </a:endParaRPr>
          </a:p>
          <a:p>
            <a:pPr>
              <a:buFont typeface="Arial" panose="020B0604020202020204" pitchFamily="34" charset="0"/>
              <a:buChar char="•"/>
              <a:defRPr/>
            </a:pPr>
            <a:r>
              <a:rPr lang="en" sz="2000" b="1" dirty="0" smtClean="0">
                <a:solidFill>
                  <a:srgbClr val="002060"/>
                </a:solidFill>
                <a:cs typeface="Calibri" panose="020F0502020204030204" pitchFamily="34" charset="0"/>
              </a:rPr>
              <a:t>HYPOCAPNIA</a:t>
            </a:r>
            <a:r>
              <a:rPr lang="en" sz="2000" b="1" dirty="0" smtClean="0">
                <a:solidFill>
                  <a:schemeClr val="accent6">
                    <a:lumMod val="75000"/>
                  </a:schemeClr>
                </a:solidFill>
                <a:cs typeface="Calibri" panose="020F0502020204030204" pitchFamily="34" charset="0"/>
              </a:rPr>
              <a:t> </a:t>
            </a:r>
            <a:r>
              <a:rPr lang="en" sz="2000" b="1" dirty="0">
                <a:solidFill>
                  <a:schemeClr val="accent6">
                    <a:lumMod val="75000"/>
                  </a:schemeClr>
                </a:solidFill>
                <a:cs typeface="Calibri" panose="020F0502020204030204" pitchFamily="34" charset="0"/>
              </a:rPr>
              <a:t>→ often present</a:t>
            </a:r>
            <a:endParaRPr lang="sr-Cyrl-RS" sz="2000" b="1" dirty="0">
              <a:solidFill>
                <a:schemeClr val="accent6">
                  <a:lumMod val="75000"/>
                </a:schemeClr>
              </a:solidFill>
              <a:cs typeface="Calibri" panose="020F0502020204030204" pitchFamily="34" charset="0"/>
            </a:endParaRPr>
          </a:p>
          <a:p>
            <a:pPr>
              <a:buFont typeface="Arial" panose="020B0604020202020204" pitchFamily="34" charset="0"/>
              <a:buChar char="•"/>
              <a:defRPr/>
            </a:pPr>
            <a:r>
              <a:rPr lang="en" sz="2000" b="1" dirty="0">
                <a:solidFill>
                  <a:srgbClr val="002060"/>
                </a:solidFill>
                <a:cs typeface="Calibri" panose="020F0502020204030204" pitchFamily="34" charset="0"/>
              </a:rPr>
              <a:t>Typical TRIAS (hypoxemia, hypocapnia and respiratory alkalosis)</a:t>
            </a:r>
            <a:endParaRPr lang="en-US" sz="2000" b="1" dirty="0">
              <a:solidFill>
                <a:srgbClr val="002060"/>
              </a:solidFill>
              <a:cs typeface="Calibri" panose="020F0502020204030204" pitchFamily="34" charset="0"/>
            </a:endParaRPr>
          </a:p>
          <a:p>
            <a:pPr>
              <a:buFont typeface="Arial" panose="020B0604020202020204" pitchFamily="34" charset="0"/>
              <a:buChar char="•"/>
              <a:defRPr/>
            </a:pPr>
            <a:endParaRPr lang="en-US" sz="2400" dirty="0">
              <a:solidFill>
                <a:srgbClr val="002060"/>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70339057"/>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3960412034"/>
              </p:ext>
            </p:extLst>
          </p:nvPr>
        </p:nvGraphicFramePr>
        <p:xfrm>
          <a:off x="2809875" y="500064"/>
          <a:ext cx="6500812" cy="6100897"/>
        </p:xfrm>
        <a:graphic>
          <a:graphicData uri="http://schemas.openxmlformats.org/drawingml/2006/table">
            <a:tbl>
              <a:tblPr firstRow="1" bandRow="1">
                <a:tableStyleId>{5C22544A-7EE6-4342-B048-85BDC9FD1C3A}</a:tableStyleId>
              </a:tblPr>
              <a:tblGrid>
                <a:gridCol w="1857375"/>
                <a:gridCol w="1393031"/>
                <a:gridCol w="1557519"/>
                <a:gridCol w="1692887"/>
              </a:tblGrid>
              <a:tr h="579090">
                <a:tc gridSpan="4">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 sz="3200" b="0" dirty="0" smtClean="0">
                          <a:solidFill>
                            <a:schemeClr val="bg2"/>
                          </a:solidFill>
                          <a:latin typeface="Arial" pitchFamily="34" charset="0"/>
                          <a:cs typeface="Arial" pitchFamily="34" charset="0"/>
                        </a:rPr>
                        <a:t>Wells </a:t>
                      </a:r>
                      <a:r>
                        <a:rPr lang="en" sz="3200" b="0" baseline="0" dirty="0" smtClean="0">
                          <a:solidFill>
                            <a:schemeClr val="bg2"/>
                          </a:solidFill>
                          <a:latin typeface="Arial" pitchFamily="34" charset="0"/>
                          <a:cs typeface="Arial" pitchFamily="34" charset="0"/>
                        </a:rPr>
                        <a:t>score</a:t>
                      </a:r>
                      <a:endParaRPr lang="en-US" sz="3200" b="0" dirty="0" smtClean="0">
                        <a:solidFill>
                          <a:schemeClr val="bg2"/>
                        </a:solidFill>
                        <a:latin typeface="Arial" pitchFamily="34" charset="0"/>
                        <a:cs typeface="Arial" pitchFamily="34" charset="0"/>
                      </a:endParaRPr>
                    </a:p>
                  </a:txBody>
                  <a:tcPr marL="91439" marR="91439" marT="45718" marB="45718">
                    <a:solidFill>
                      <a:schemeClr val="tx1"/>
                    </a:solidFill>
                  </a:tcPr>
                </a:tc>
                <a:tc hMerge="1">
                  <a:txBody>
                    <a:bodyPr/>
                    <a:lstStyle/>
                    <a:p>
                      <a:endParaRPr lang="en-US" dirty="0"/>
                    </a:p>
                  </a:txBody>
                  <a:tcPr/>
                </a:tc>
                <a:tc hMerge="1">
                  <a:txBody>
                    <a:bodyPr/>
                    <a:lstStyle/>
                    <a:p>
                      <a:endParaRPr lang="en-US"/>
                    </a:p>
                  </a:txBody>
                  <a:tcPr/>
                </a:tc>
                <a:tc hMerge="1">
                  <a:txBody>
                    <a:bodyPr/>
                    <a:lstStyle/>
                    <a:p>
                      <a:endParaRPr lang="en-US" dirty="0"/>
                    </a:p>
                  </a:txBody>
                  <a:tcPr/>
                </a:tc>
              </a:tr>
              <a:tr h="370821">
                <a:tc gridSpan="3">
                  <a:txBody>
                    <a:bodyPr/>
                    <a:lstStyle/>
                    <a:p>
                      <a:pPr algn="ctr"/>
                      <a:r>
                        <a:rPr lang="en" sz="1800" b="1" dirty="0" smtClean="0">
                          <a:solidFill>
                            <a:schemeClr val="tx1"/>
                          </a:solidFill>
                          <a:latin typeface="Calibri" pitchFamily="34" charset="0"/>
                          <a:cs typeface="Calibri" pitchFamily="34" charset="0"/>
                        </a:rPr>
                        <a:t>Eligibility criteria</a:t>
                      </a:r>
                      <a:endParaRPr lang="en-US" sz="1800" b="1" dirty="0">
                        <a:solidFill>
                          <a:schemeClr val="tx1"/>
                        </a:solidFill>
                        <a:latin typeface="Calibri" pitchFamily="34" charset="0"/>
                        <a:cs typeface="Calibri" pitchFamily="34" charset="0"/>
                      </a:endParaRPr>
                    </a:p>
                  </a:txBody>
                  <a:tcPr marL="91439" marR="91439" marT="45718" marB="45718">
                    <a:solidFill>
                      <a:srgbClr val="0070C0"/>
                    </a:solidFill>
                  </a:tcPr>
                </a:tc>
                <a:tc hMerge="1">
                  <a:txBody>
                    <a:bodyPr/>
                    <a:lstStyle/>
                    <a:p>
                      <a:pPr algn="ctr"/>
                      <a:endParaRPr lang="en-US" sz="1800" b="1" dirty="0">
                        <a:solidFill>
                          <a:schemeClr val="tx1"/>
                        </a:solidFill>
                        <a:latin typeface="Calibri" pitchFamily="34" charset="0"/>
                        <a:cs typeface="Calibri" pitchFamily="34" charset="0"/>
                      </a:endParaRPr>
                    </a:p>
                  </a:txBody>
                  <a:tcPr/>
                </a:tc>
                <a:tc hMerge="1">
                  <a:txBody>
                    <a:bodyPr/>
                    <a:lstStyle/>
                    <a:p>
                      <a:endParaRPr lang="en-US"/>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 sz="1800" b="1" dirty="0" smtClean="0">
                          <a:solidFill>
                            <a:schemeClr val="tx1"/>
                          </a:solidFill>
                          <a:latin typeface="Calibri" pitchFamily="34" charset="0"/>
                          <a:cs typeface="Calibri" pitchFamily="34" charset="0"/>
                        </a:rPr>
                        <a:t>Points</a:t>
                      </a:r>
                      <a:endParaRPr lang="en-US" sz="1800" b="1" dirty="0" smtClean="0">
                        <a:solidFill>
                          <a:schemeClr val="tx1"/>
                        </a:solidFill>
                        <a:latin typeface="Calibri" pitchFamily="34" charset="0"/>
                        <a:cs typeface="Calibri" pitchFamily="34" charset="0"/>
                      </a:endParaRPr>
                    </a:p>
                  </a:txBody>
                  <a:tcPr marL="91439" marR="91439" marT="45718" marB="45718">
                    <a:solidFill>
                      <a:srgbClr val="0070C0"/>
                    </a:solidFill>
                  </a:tcPr>
                </a:tc>
              </a:tr>
              <a:tr h="370821">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 sz="1600" dirty="0" smtClean="0">
                          <a:solidFill>
                            <a:srgbClr val="002060"/>
                          </a:solidFill>
                          <a:effectLst/>
                          <a:latin typeface="Calibri" pitchFamily="34" charset="0"/>
                          <a:cs typeface="Calibri" pitchFamily="34" charset="0"/>
                        </a:rPr>
                        <a:t>Clinical symptoms/signs </a:t>
                      </a:r>
                      <a:r>
                        <a:rPr lang="en" sz="1600" baseline="0" dirty="0" smtClean="0">
                          <a:solidFill>
                            <a:srgbClr val="002060"/>
                          </a:solidFill>
                          <a:effectLst/>
                          <a:latin typeface="Calibri" pitchFamily="34" charset="0"/>
                          <a:cs typeface="Calibri" pitchFamily="34" charset="0"/>
                        </a:rPr>
                        <a:t>of DVT</a:t>
                      </a:r>
                      <a:r>
                        <a:rPr lang="en" sz="1600" dirty="0" smtClean="0">
                          <a:solidFill>
                            <a:srgbClr val="002060"/>
                          </a:solidFill>
                          <a:effectLst/>
                          <a:latin typeface="Calibri" pitchFamily="34" charset="0"/>
                          <a:cs typeface="Calibri" pitchFamily="34" charset="0"/>
                        </a:rPr>
                        <a:t>  </a:t>
                      </a:r>
                      <a:endParaRPr lang="en-US" sz="1600" dirty="0" smtClean="0">
                        <a:solidFill>
                          <a:srgbClr val="002060"/>
                        </a:solidFill>
                        <a:effectLst/>
                        <a:latin typeface="Calibri" pitchFamily="34" charset="0"/>
                        <a:ea typeface="Times New Roman" panose="02020603050405020304" pitchFamily="18" charset="0"/>
                        <a:cs typeface="Calibri" pitchFamily="34" charset="0"/>
                      </a:endParaRPr>
                    </a:p>
                  </a:txBody>
                  <a:tcPr marL="91439" marR="91439" marT="45718" marB="45718">
                    <a:solidFill>
                      <a:srgbClr val="CCCCFF"/>
                    </a:solidFill>
                  </a:tcPr>
                </a:tc>
                <a:tc hMerge="1">
                  <a:txBody>
                    <a:bodyPr/>
                    <a:lstStyle/>
                    <a:p>
                      <a:endParaRPr lang="en-US" dirty="0"/>
                    </a:p>
                  </a:txBody>
                  <a:tcPr>
                    <a:solidFill>
                      <a:srgbClr val="CCCCFF"/>
                    </a:solidFill>
                  </a:tcPr>
                </a:tc>
                <a:tc hMerge="1">
                  <a:txBody>
                    <a:bodyPr/>
                    <a:lstStyle/>
                    <a:p>
                      <a:endParaRPr lang="en-US"/>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 sz="1600" dirty="0" smtClean="0">
                          <a:solidFill>
                            <a:srgbClr val="002060"/>
                          </a:solidFill>
                          <a:latin typeface="Calibri" pitchFamily="34" charset="0"/>
                          <a:cs typeface="Calibri" pitchFamily="34" charset="0"/>
                        </a:rPr>
                        <a:t>3</a:t>
                      </a:r>
                      <a:endParaRPr lang="en-US" sz="1600" dirty="0" smtClean="0">
                        <a:solidFill>
                          <a:srgbClr val="002060"/>
                        </a:solidFill>
                        <a:latin typeface="Calibri" pitchFamily="34" charset="0"/>
                        <a:cs typeface="Calibri" pitchFamily="34" charset="0"/>
                      </a:endParaRPr>
                    </a:p>
                  </a:txBody>
                  <a:tcPr marL="91439" marR="91439" marT="45718" marB="45718">
                    <a:solidFill>
                      <a:srgbClr val="CCCCFF"/>
                    </a:solidFill>
                  </a:tcPr>
                </a:tc>
              </a:tr>
              <a:tr h="370821">
                <a:tc gridSpan="3">
                  <a:txBody>
                    <a:bodyPr/>
                    <a:lstStyle/>
                    <a:p>
                      <a:pPr algn="ctr"/>
                      <a:r>
                        <a:rPr lang="en" sz="1600" b="0" i="0" kern="1200" dirty="0" smtClean="0">
                          <a:solidFill>
                            <a:srgbClr val="002060"/>
                          </a:solidFill>
                          <a:effectLst/>
                          <a:latin typeface="Calibri" pitchFamily="34" charset="0"/>
                          <a:ea typeface="Malgun Gothic" panose="020B0503020000020004" pitchFamily="34" charset="-127"/>
                          <a:cs typeface="Calibri" pitchFamily="34" charset="0"/>
                        </a:rPr>
                        <a:t>PE is more likely than </a:t>
                      </a:r>
                      <a:r>
                        <a:rPr lang="en" sz="1600" b="0" i="0" kern="1200" baseline="0" dirty="0" smtClean="0">
                          <a:solidFill>
                            <a:srgbClr val="002060"/>
                          </a:solidFill>
                          <a:effectLst/>
                          <a:latin typeface="Calibri" pitchFamily="34" charset="0"/>
                          <a:ea typeface="Malgun Gothic" panose="020B0503020000020004" pitchFamily="34" charset="-127"/>
                          <a:cs typeface="Calibri" pitchFamily="34" charset="0"/>
                        </a:rPr>
                        <a:t>the alternative Dg</a:t>
                      </a:r>
                      <a:endParaRPr lang="en-US" sz="1600" dirty="0">
                        <a:solidFill>
                          <a:srgbClr val="002060"/>
                        </a:solidFill>
                        <a:latin typeface="Calibri" pitchFamily="34" charset="0"/>
                        <a:cs typeface="Calibri" pitchFamily="34" charset="0"/>
                      </a:endParaRPr>
                    </a:p>
                  </a:txBody>
                  <a:tcPr marL="91439" marR="91439" marT="45718" marB="45718">
                    <a:solidFill>
                      <a:srgbClr val="CCCCFF"/>
                    </a:solidFill>
                  </a:tcPr>
                </a:tc>
                <a:tc hMerge="1">
                  <a:txBody>
                    <a:bodyPr/>
                    <a:lstStyle/>
                    <a:p>
                      <a:endParaRPr lang="en-US" dirty="0"/>
                    </a:p>
                  </a:txBody>
                  <a:tcPr>
                    <a:solidFill>
                      <a:srgbClr val="CCCCFF"/>
                    </a:solidFill>
                  </a:tcPr>
                </a:tc>
                <a:tc hMerge="1">
                  <a:txBody>
                    <a:bodyPr/>
                    <a:lstStyle/>
                    <a:p>
                      <a:endParaRPr lang="en-US"/>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 sz="1600" dirty="0" smtClean="0">
                          <a:solidFill>
                            <a:srgbClr val="002060"/>
                          </a:solidFill>
                          <a:latin typeface="Calibri" pitchFamily="34" charset="0"/>
                          <a:cs typeface="Calibri" pitchFamily="34" charset="0"/>
                        </a:rPr>
                        <a:t>3</a:t>
                      </a:r>
                      <a:endParaRPr lang="en-US" sz="1600" dirty="0" smtClean="0">
                        <a:solidFill>
                          <a:srgbClr val="002060"/>
                        </a:solidFill>
                        <a:latin typeface="Calibri" pitchFamily="34" charset="0"/>
                        <a:cs typeface="Calibri" pitchFamily="34" charset="0"/>
                      </a:endParaRPr>
                    </a:p>
                  </a:txBody>
                  <a:tcPr marL="91439" marR="91439" marT="45718" marB="45718">
                    <a:solidFill>
                      <a:srgbClr val="CCCCFF"/>
                    </a:solidFill>
                  </a:tcPr>
                </a:tc>
              </a:tr>
              <a:tr h="370821">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 sz="1600" dirty="0" smtClean="0">
                          <a:solidFill>
                            <a:srgbClr val="002060"/>
                          </a:solidFill>
                          <a:effectLst/>
                          <a:latin typeface="Calibri" panose="020F0502020204030204" pitchFamily="34" charset="0"/>
                          <a:cs typeface="Calibri" panose="020F0502020204030204" pitchFamily="34" charset="0"/>
                        </a:rPr>
                        <a:t>Tachycardia &gt; 100/ min.</a:t>
                      </a:r>
                      <a:endParaRPr lang="en-US" sz="1600" dirty="0" smtClean="0">
                        <a:solidFill>
                          <a:srgbClr val="002060"/>
                        </a:solidFill>
                        <a:effectLst/>
                        <a:latin typeface="Calibri" panose="020F0502020204030204" pitchFamily="34" charset="0"/>
                        <a:ea typeface="Times New Roman" panose="02020603050405020304" pitchFamily="18" charset="0"/>
                        <a:cs typeface="Calibri" panose="020F0502020204030204" pitchFamily="34" charset="0"/>
                      </a:endParaRPr>
                    </a:p>
                  </a:txBody>
                  <a:tcPr marL="91439" marR="91439" marT="45718" marB="45718">
                    <a:solidFill>
                      <a:srgbClr val="CCCCFF"/>
                    </a:solidFill>
                  </a:tcPr>
                </a:tc>
                <a:tc hMerge="1">
                  <a:txBody>
                    <a:bodyPr/>
                    <a:lstStyle/>
                    <a:p>
                      <a:endParaRPr lang="en-US" dirty="0"/>
                    </a:p>
                  </a:txBody>
                  <a:tcPr>
                    <a:solidFill>
                      <a:srgbClr val="CCCCFF"/>
                    </a:solidFill>
                  </a:tcPr>
                </a:tc>
                <a:tc hMerge="1">
                  <a:txBody>
                    <a:bodyPr/>
                    <a:lstStyle/>
                    <a:p>
                      <a:endParaRPr lang="en-US"/>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 sz="1600" dirty="0" smtClean="0">
                          <a:solidFill>
                            <a:srgbClr val="002060"/>
                          </a:solidFill>
                          <a:latin typeface="Calibri" pitchFamily="34" charset="0"/>
                          <a:cs typeface="Calibri" pitchFamily="34" charset="0"/>
                        </a:rPr>
                        <a:t>1.5</a:t>
                      </a:r>
                      <a:endParaRPr lang="en-US" sz="1600" dirty="0" smtClean="0">
                        <a:solidFill>
                          <a:srgbClr val="002060"/>
                        </a:solidFill>
                        <a:latin typeface="Calibri" pitchFamily="34" charset="0"/>
                        <a:cs typeface="Calibri" pitchFamily="34" charset="0"/>
                      </a:endParaRPr>
                    </a:p>
                  </a:txBody>
                  <a:tcPr marL="91439" marR="91439" marT="45718" marB="45718">
                    <a:solidFill>
                      <a:srgbClr val="CCCCFF"/>
                    </a:solidFill>
                  </a:tcPr>
                </a:tc>
              </a:tr>
              <a:tr h="370821">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 sz="1600" b="0" dirty="0" smtClean="0">
                          <a:solidFill>
                            <a:srgbClr val="002060"/>
                          </a:solidFill>
                          <a:effectLst/>
                          <a:latin typeface="Calibri" pitchFamily="34" charset="0"/>
                          <a:cs typeface="Calibri" pitchFamily="34" charset="0"/>
                        </a:rPr>
                        <a:t>Immobilization/operation</a:t>
                      </a:r>
                      <a:r>
                        <a:rPr lang="en" sz="1600" b="0" baseline="0" dirty="0" smtClean="0">
                          <a:solidFill>
                            <a:srgbClr val="002060"/>
                          </a:solidFill>
                          <a:effectLst/>
                          <a:latin typeface="Calibri" pitchFamily="34" charset="0"/>
                          <a:cs typeface="Calibri" pitchFamily="34" charset="0"/>
                        </a:rPr>
                        <a:t> </a:t>
                      </a:r>
                      <a:r>
                        <a:rPr lang="en" sz="1600" b="0" dirty="0" smtClean="0">
                          <a:solidFill>
                            <a:srgbClr val="002060"/>
                          </a:solidFill>
                          <a:effectLst/>
                          <a:latin typeface="Calibri" pitchFamily="34" charset="0"/>
                          <a:cs typeface="Calibri" pitchFamily="34" charset="0"/>
                        </a:rPr>
                        <a:t>in the previous </a:t>
                      </a:r>
                      <a:r>
                        <a:rPr lang="en" sz="1600" b="0" baseline="0" dirty="0" smtClean="0">
                          <a:solidFill>
                            <a:srgbClr val="002060"/>
                          </a:solidFill>
                          <a:effectLst/>
                          <a:latin typeface="Calibri" pitchFamily="34" charset="0"/>
                          <a:cs typeface="Calibri" pitchFamily="34" charset="0"/>
                        </a:rPr>
                        <a:t>4 weeks</a:t>
                      </a:r>
                      <a:endParaRPr lang="sr-Cyrl-RS" sz="1600" b="0" dirty="0" smtClean="0">
                        <a:solidFill>
                          <a:srgbClr val="002060"/>
                        </a:solidFill>
                        <a:effectLst/>
                        <a:latin typeface="Calibri" pitchFamily="34" charset="0"/>
                        <a:cs typeface="Calibri" pitchFamily="34" charset="0"/>
                      </a:endParaRPr>
                    </a:p>
                  </a:txBody>
                  <a:tcPr marL="91439" marR="91439" marT="45718" marB="45718">
                    <a:solidFill>
                      <a:srgbClr val="CCCCFF"/>
                    </a:solidFill>
                  </a:tcPr>
                </a:tc>
                <a:tc hMerge="1">
                  <a:txBody>
                    <a:bodyPr/>
                    <a:lstStyle/>
                    <a:p>
                      <a:endParaRPr lang="en-US" dirty="0"/>
                    </a:p>
                  </a:txBody>
                  <a:tcPr>
                    <a:solidFill>
                      <a:srgbClr val="CCCCFF"/>
                    </a:solidFill>
                  </a:tcPr>
                </a:tc>
                <a:tc hMerge="1">
                  <a:txBody>
                    <a:bodyPr/>
                    <a:lstStyle/>
                    <a:p>
                      <a:endParaRPr lang="en-US"/>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 sz="1600" dirty="0" smtClean="0">
                          <a:solidFill>
                            <a:srgbClr val="002060"/>
                          </a:solidFill>
                          <a:latin typeface="Calibri" pitchFamily="34" charset="0"/>
                          <a:cs typeface="Calibri" pitchFamily="34" charset="0"/>
                        </a:rPr>
                        <a:t>1.5</a:t>
                      </a:r>
                      <a:endParaRPr lang="en-US" sz="1600" dirty="0" smtClean="0">
                        <a:solidFill>
                          <a:srgbClr val="002060"/>
                        </a:solidFill>
                        <a:latin typeface="Calibri" pitchFamily="34" charset="0"/>
                        <a:cs typeface="Calibri" pitchFamily="34" charset="0"/>
                      </a:endParaRPr>
                    </a:p>
                  </a:txBody>
                  <a:tcPr marL="91439" marR="91439" marT="45718" marB="45718">
                    <a:solidFill>
                      <a:srgbClr val="CCCCFF"/>
                    </a:solidFill>
                  </a:tcPr>
                </a:tc>
              </a:tr>
              <a:tr h="370821">
                <a:tc gridSpan="3">
                  <a:txBody>
                    <a:bodyPr/>
                    <a:lstStyle/>
                    <a:p>
                      <a:pPr algn="ctr"/>
                      <a:r>
                        <a:rPr lang="en" sz="1600" b="0" i="0" kern="1200" dirty="0" smtClean="0">
                          <a:solidFill>
                            <a:srgbClr val="002060"/>
                          </a:solidFill>
                          <a:latin typeface="Calibri" pitchFamily="34" charset="0"/>
                          <a:ea typeface="+mn-ea"/>
                          <a:cs typeface="Calibri" pitchFamily="34" charset="0"/>
                        </a:rPr>
                        <a:t>Previous </a:t>
                      </a:r>
                      <a:r>
                        <a:rPr lang="en" sz="1600" b="0" i="0" kern="1200" baseline="0" dirty="0" smtClean="0">
                          <a:solidFill>
                            <a:srgbClr val="002060"/>
                          </a:solidFill>
                          <a:latin typeface="Calibri" pitchFamily="34" charset="0"/>
                          <a:ea typeface="+mn-ea"/>
                          <a:cs typeface="Calibri" pitchFamily="34" charset="0"/>
                        </a:rPr>
                        <a:t>DVT/PE</a:t>
                      </a:r>
                      <a:endParaRPr lang="en-US" sz="1600" dirty="0">
                        <a:solidFill>
                          <a:srgbClr val="002060"/>
                        </a:solidFill>
                      </a:endParaRPr>
                    </a:p>
                  </a:txBody>
                  <a:tcPr marL="91439" marR="91439" marT="45718" marB="45718">
                    <a:solidFill>
                      <a:srgbClr val="CCCCFF"/>
                    </a:solidFill>
                  </a:tcPr>
                </a:tc>
                <a:tc hMerge="1">
                  <a:txBody>
                    <a:bodyPr/>
                    <a:lstStyle/>
                    <a:p>
                      <a:endParaRPr lang="en-US" dirty="0"/>
                    </a:p>
                  </a:txBody>
                  <a:tcPr>
                    <a:solidFill>
                      <a:srgbClr val="CCCCFF"/>
                    </a:solidFill>
                  </a:tcPr>
                </a:tc>
                <a:tc hMerge="1">
                  <a:txBody>
                    <a:bodyPr/>
                    <a:lstStyle/>
                    <a:p>
                      <a:endParaRPr lang="en-US"/>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 sz="1600" dirty="0" smtClean="0">
                          <a:solidFill>
                            <a:srgbClr val="002060"/>
                          </a:solidFill>
                          <a:latin typeface="Calibri" pitchFamily="34" charset="0"/>
                          <a:cs typeface="Calibri" pitchFamily="34" charset="0"/>
                        </a:rPr>
                        <a:t>1.5</a:t>
                      </a:r>
                      <a:endParaRPr lang="en-US" sz="1600" dirty="0" smtClean="0">
                        <a:solidFill>
                          <a:srgbClr val="002060"/>
                        </a:solidFill>
                        <a:latin typeface="Calibri" pitchFamily="34" charset="0"/>
                        <a:cs typeface="Calibri" pitchFamily="34" charset="0"/>
                      </a:endParaRPr>
                    </a:p>
                  </a:txBody>
                  <a:tcPr marL="91439" marR="91439" marT="45718" marB="45718">
                    <a:solidFill>
                      <a:srgbClr val="CCCCFF"/>
                    </a:solidFill>
                  </a:tcPr>
                </a:tc>
              </a:tr>
              <a:tr h="370821">
                <a:tc gridSpan="3">
                  <a:txBody>
                    <a:bodyPr/>
                    <a:lstStyle/>
                    <a:p>
                      <a:pPr algn="ctr"/>
                      <a:r>
                        <a:rPr lang="en" sz="1600" b="0" i="0" kern="1200" dirty="0" smtClean="0">
                          <a:solidFill>
                            <a:srgbClr val="002060"/>
                          </a:solidFill>
                          <a:latin typeface="Calibri" pitchFamily="34" charset="0"/>
                          <a:ea typeface="+mn-ea"/>
                          <a:cs typeface="Calibri" pitchFamily="34" charset="0"/>
                        </a:rPr>
                        <a:t>Hemoptysis</a:t>
                      </a:r>
                      <a:endParaRPr lang="en-US" sz="1600" b="0" dirty="0">
                        <a:solidFill>
                          <a:srgbClr val="002060"/>
                        </a:solidFill>
                        <a:latin typeface="Calibri" pitchFamily="34" charset="0"/>
                        <a:cs typeface="Calibri" pitchFamily="34" charset="0"/>
                      </a:endParaRPr>
                    </a:p>
                  </a:txBody>
                  <a:tcPr marL="91439" marR="91439" marT="45718" marB="45718">
                    <a:solidFill>
                      <a:srgbClr val="CCCCFF"/>
                    </a:solidFill>
                  </a:tcPr>
                </a:tc>
                <a:tc hMerge="1">
                  <a:txBody>
                    <a:bodyPr/>
                    <a:lstStyle/>
                    <a:p>
                      <a:endParaRPr lang="en-US" dirty="0"/>
                    </a:p>
                  </a:txBody>
                  <a:tcPr>
                    <a:solidFill>
                      <a:srgbClr val="CCCCFF"/>
                    </a:solidFill>
                  </a:tcPr>
                </a:tc>
                <a:tc hMerge="1">
                  <a:txBody>
                    <a:bodyPr/>
                    <a:lstStyle/>
                    <a:p>
                      <a:endParaRPr lang="en-US"/>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 sz="1600" dirty="0" smtClean="0">
                          <a:solidFill>
                            <a:srgbClr val="002060"/>
                          </a:solidFill>
                          <a:latin typeface="Calibri" pitchFamily="34" charset="0"/>
                          <a:cs typeface="Calibri" pitchFamily="34" charset="0"/>
                        </a:rPr>
                        <a:t>1</a:t>
                      </a:r>
                      <a:endParaRPr lang="en-US" sz="1600" dirty="0" smtClean="0">
                        <a:solidFill>
                          <a:srgbClr val="002060"/>
                        </a:solidFill>
                        <a:latin typeface="Calibri" pitchFamily="34" charset="0"/>
                        <a:cs typeface="Calibri" pitchFamily="34" charset="0"/>
                      </a:endParaRPr>
                    </a:p>
                  </a:txBody>
                  <a:tcPr marL="91439" marR="91439" marT="45718" marB="45718">
                    <a:solidFill>
                      <a:srgbClr val="CCCCFF"/>
                    </a:solidFill>
                  </a:tcPr>
                </a:tc>
              </a:tr>
              <a:tr h="579090">
                <a:tc gridSpan="3">
                  <a:txBody>
                    <a:bodyPr/>
                    <a:lstStyle/>
                    <a:p>
                      <a:pPr algn="ctr"/>
                      <a:r>
                        <a:rPr lang="en" sz="1600" b="0" i="0" kern="1200" dirty="0" smtClean="0">
                          <a:solidFill>
                            <a:srgbClr val="002060"/>
                          </a:solidFill>
                          <a:latin typeface="Calibri" pitchFamily="34" charset="0"/>
                          <a:ea typeface="+mn-ea"/>
                          <a:cs typeface="Calibri" pitchFamily="34" charset="0"/>
                        </a:rPr>
                        <a:t>Active malignant </a:t>
                      </a:r>
                      <a:r>
                        <a:rPr lang="en" sz="1600" b="0" i="0" kern="1200" baseline="0" dirty="0" smtClean="0">
                          <a:solidFill>
                            <a:srgbClr val="002060"/>
                          </a:solidFill>
                          <a:latin typeface="Calibri" pitchFamily="34" charset="0"/>
                          <a:ea typeface="+mn-ea"/>
                          <a:cs typeface="Calibri" pitchFamily="34" charset="0"/>
                        </a:rPr>
                        <a:t>disease </a:t>
                      </a:r>
                      <a:r>
                        <a:rPr lang="en" sz="1600" b="0" i="0" kern="1200" dirty="0" smtClean="0">
                          <a:solidFill>
                            <a:srgbClr val="002060"/>
                          </a:solidFill>
                          <a:latin typeface="Calibri" pitchFamily="34" charset="0"/>
                          <a:ea typeface="+mn-ea"/>
                          <a:cs typeface="Calibri" pitchFamily="34" charset="0"/>
                        </a:rPr>
                        <a:t>(treated </a:t>
                      </a:r>
                      <a:r>
                        <a:rPr lang="en" sz="1600" b="0" i="0" kern="1200" baseline="0" dirty="0" smtClean="0">
                          <a:solidFill>
                            <a:srgbClr val="002060"/>
                          </a:solidFill>
                          <a:latin typeface="Calibri" pitchFamily="34" charset="0"/>
                          <a:ea typeface="+mn-ea"/>
                          <a:cs typeface="Calibri" pitchFamily="34" charset="0"/>
                        </a:rPr>
                        <a:t>in the last 6 months)</a:t>
                      </a:r>
                      <a:endParaRPr lang="en-US" sz="1600" b="0" dirty="0">
                        <a:solidFill>
                          <a:srgbClr val="002060"/>
                        </a:solidFill>
                        <a:latin typeface="Calibri" pitchFamily="34" charset="0"/>
                        <a:cs typeface="Calibri" pitchFamily="34" charset="0"/>
                      </a:endParaRPr>
                    </a:p>
                  </a:txBody>
                  <a:tcPr marL="91439" marR="91439" marT="45718" marB="45718">
                    <a:solidFill>
                      <a:srgbClr val="CCCCFF"/>
                    </a:solidFill>
                  </a:tcPr>
                </a:tc>
                <a:tc hMerge="1">
                  <a:txBody>
                    <a:bodyPr/>
                    <a:lstStyle/>
                    <a:p>
                      <a:endParaRPr lang="en-US" dirty="0"/>
                    </a:p>
                  </a:txBody>
                  <a:tcPr>
                    <a:solidFill>
                      <a:srgbClr val="CCCCFF"/>
                    </a:solidFill>
                  </a:tcPr>
                </a:tc>
                <a:tc hMerge="1">
                  <a:txBody>
                    <a:bodyPr/>
                    <a:lstStyle/>
                    <a:p>
                      <a:endParaRPr lang="en-US"/>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 sz="1600" dirty="0" smtClean="0">
                          <a:solidFill>
                            <a:srgbClr val="002060"/>
                          </a:solidFill>
                          <a:latin typeface="Calibri" pitchFamily="34" charset="0"/>
                          <a:cs typeface="Calibri" pitchFamily="34" charset="0"/>
                        </a:rPr>
                        <a:t>1</a:t>
                      </a:r>
                      <a:endParaRPr lang="en-US" sz="1600" dirty="0" smtClean="0">
                        <a:solidFill>
                          <a:srgbClr val="002060"/>
                        </a:solidFill>
                        <a:latin typeface="Calibri" pitchFamily="34" charset="0"/>
                        <a:cs typeface="Calibri" pitchFamily="34" charset="0"/>
                      </a:endParaRPr>
                    </a:p>
                  </a:txBody>
                  <a:tcPr marL="91439" marR="91439" marT="45718" marB="45718">
                    <a:solidFill>
                      <a:srgbClr val="CCCCFF"/>
                    </a:solidFill>
                  </a:tcPr>
                </a:tc>
              </a:tr>
              <a:tr h="36574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sr-Cyrl-RS" sz="1800" b="1" baseline="0" dirty="0" smtClean="0">
                        <a:solidFill>
                          <a:schemeClr val="bg1"/>
                        </a:solidFill>
                        <a:latin typeface="Calibri" pitchFamily="34" charset="0"/>
                        <a:cs typeface="Calibri" pitchFamily="34" charset="0"/>
                      </a:endParaRPr>
                    </a:p>
                  </a:txBody>
                  <a:tcPr marL="91439" marR="91439" marT="45718" marB="45718">
                    <a:solidFill>
                      <a:schemeClr val="tx1"/>
                    </a:solidFill>
                  </a:tcPr>
                </a:tc>
                <a:tc gridSpan="2">
                  <a:txBody>
                    <a:bodyPr/>
                    <a:lstStyle/>
                    <a:p>
                      <a:endParaRPr lang="en-US" sz="1800" dirty="0">
                        <a:solidFill>
                          <a:schemeClr val="bg1"/>
                        </a:solidFill>
                      </a:endParaRPr>
                    </a:p>
                  </a:txBody>
                  <a:tcPr marL="91439" marR="91439" marT="45718" marB="45718">
                    <a:solidFill>
                      <a:schemeClr val="tx1"/>
                    </a:solidFill>
                  </a:tcPr>
                </a:tc>
                <a:tc hMerge="1">
                  <a:txBody>
                    <a:bodyPr/>
                    <a:lstStyle/>
                    <a:p>
                      <a:endParaRPr lang="en-US"/>
                    </a:p>
                  </a:txBody>
                  <a:tcPr/>
                </a:tc>
                <a:tc>
                  <a:txBody>
                    <a:bodyPr/>
                    <a:lstStyle/>
                    <a:p>
                      <a:endParaRPr lang="en-US" sz="1800" dirty="0">
                        <a:solidFill>
                          <a:schemeClr val="bg1"/>
                        </a:solidFill>
                      </a:endParaRPr>
                    </a:p>
                  </a:txBody>
                  <a:tcPr marL="91439" marR="91439" marT="45718" marB="45718">
                    <a:solidFill>
                      <a:schemeClr val="tx1"/>
                    </a:solidFill>
                  </a:tcPr>
                </a:tc>
              </a:tr>
              <a:tr h="51813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 sz="1400" b="1" dirty="0" smtClean="0">
                          <a:solidFill>
                            <a:schemeClr val="bg1"/>
                          </a:solidFill>
                          <a:latin typeface="Calibri" pitchFamily="34" charset="0"/>
                          <a:cs typeface="Calibri" pitchFamily="34" charset="0"/>
                        </a:rPr>
                        <a:t>Low</a:t>
                      </a:r>
                    </a:p>
                    <a:p>
                      <a:pPr marL="0" marR="0" indent="0" algn="ctr" defTabSz="914400" rtl="0" eaLnBrk="1" fontAlgn="auto" latinLnBrk="0" hangingPunct="1">
                        <a:lnSpc>
                          <a:spcPct val="100000"/>
                        </a:lnSpc>
                        <a:spcBef>
                          <a:spcPts val="0"/>
                        </a:spcBef>
                        <a:spcAft>
                          <a:spcPts val="0"/>
                        </a:spcAft>
                        <a:buClrTx/>
                        <a:buSzTx/>
                        <a:buFontTx/>
                        <a:buNone/>
                        <a:tabLst/>
                        <a:defRPr/>
                      </a:pPr>
                      <a:r>
                        <a:rPr lang="en" sz="1400" b="1" dirty="0" smtClean="0">
                          <a:solidFill>
                            <a:schemeClr val="bg1"/>
                          </a:solidFill>
                          <a:latin typeface="Calibri" pitchFamily="34" charset="0"/>
                          <a:cs typeface="Calibri" pitchFamily="34" charset="0"/>
                        </a:rPr>
                        <a:t>probability</a:t>
                      </a:r>
                      <a:r>
                        <a:rPr lang="en" sz="1400" b="1" baseline="0" dirty="0" smtClean="0">
                          <a:solidFill>
                            <a:schemeClr val="bg1"/>
                          </a:solidFill>
                          <a:latin typeface="Calibri" pitchFamily="34" charset="0"/>
                          <a:cs typeface="Calibri" pitchFamily="34" charset="0"/>
                        </a:rPr>
                        <a:t> </a:t>
                      </a:r>
                    </a:p>
                  </a:txBody>
                  <a:tcPr marL="91439" marR="91439" marT="45718" marB="45718">
                    <a:solidFill>
                      <a:schemeClr val="tx1"/>
                    </a:solidFill>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 sz="1400" b="1" dirty="0" smtClean="0">
                          <a:solidFill>
                            <a:schemeClr val="bg1"/>
                          </a:solidFill>
                          <a:latin typeface="Calibri" pitchFamily="34" charset="0"/>
                          <a:cs typeface="Calibri" pitchFamily="34" charset="0"/>
                        </a:rPr>
                        <a:t>Intermediate</a:t>
                      </a:r>
                    </a:p>
                    <a:p>
                      <a:pPr marL="0" marR="0" indent="0" algn="ctr" defTabSz="914400" rtl="0" eaLnBrk="1" fontAlgn="auto" latinLnBrk="0" hangingPunct="1">
                        <a:lnSpc>
                          <a:spcPct val="100000"/>
                        </a:lnSpc>
                        <a:spcBef>
                          <a:spcPts val="0"/>
                        </a:spcBef>
                        <a:spcAft>
                          <a:spcPts val="0"/>
                        </a:spcAft>
                        <a:buClrTx/>
                        <a:buSzTx/>
                        <a:buFontTx/>
                        <a:buNone/>
                        <a:tabLst/>
                        <a:defRPr/>
                      </a:pPr>
                      <a:r>
                        <a:rPr lang="en" sz="1400" b="1" dirty="0" smtClean="0">
                          <a:solidFill>
                            <a:schemeClr val="bg1"/>
                          </a:solidFill>
                          <a:latin typeface="Calibri" pitchFamily="34" charset="0"/>
                          <a:cs typeface="Calibri" pitchFamily="34" charset="0"/>
                        </a:rPr>
                        <a:t>probability</a:t>
                      </a:r>
                      <a:r>
                        <a:rPr lang="en" sz="1400" b="1" baseline="0" dirty="0" smtClean="0">
                          <a:solidFill>
                            <a:schemeClr val="bg1"/>
                          </a:solidFill>
                          <a:latin typeface="Calibri" pitchFamily="34" charset="0"/>
                          <a:cs typeface="Calibri" pitchFamily="34" charset="0"/>
                        </a:rPr>
                        <a:t> </a:t>
                      </a:r>
                    </a:p>
                  </a:txBody>
                  <a:tcPr marL="91439" marR="91439" marT="45718" marB="45718">
                    <a:solidFill>
                      <a:schemeClr val="tx1"/>
                    </a:solidFill>
                  </a:tcPr>
                </a:tc>
                <a:tc hMerge="1">
                  <a:txBody>
                    <a:bodyPr/>
                    <a:lstStyle/>
                    <a:p>
                      <a:endParaRPr lang="en-US"/>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sr-Latn-RS" sz="1400" b="1" baseline="0" dirty="0" smtClean="0">
                          <a:solidFill>
                            <a:schemeClr val="bg1"/>
                          </a:solidFill>
                          <a:latin typeface="Calibri" pitchFamily="34" charset="0"/>
                          <a:cs typeface="Calibri" pitchFamily="34" charset="0"/>
                        </a:rPr>
                        <a:t>High</a:t>
                      </a:r>
                      <a:endParaRPr lang="en" sz="1400" b="1" baseline="0" dirty="0" smtClean="0">
                        <a:solidFill>
                          <a:schemeClr val="bg1"/>
                        </a:solidFill>
                        <a:latin typeface="Calibri" pitchFamily="34" charset="0"/>
                        <a:cs typeface="Calibri"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 sz="1400" b="1" dirty="0" smtClean="0">
                          <a:solidFill>
                            <a:schemeClr val="bg1"/>
                          </a:solidFill>
                          <a:latin typeface="Calibri" pitchFamily="34" charset="0"/>
                          <a:cs typeface="Calibri" pitchFamily="34" charset="0"/>
                        </a:rPr>
                        <a:t>probability</a:t>
                      </a:r>
                      <a:r>
                        <a:rPr lang="en" sz="1400" b="1" baseline="0" dirty="0" smtClean="0">
                          <a:solidFill>
                            <a:schemeClr val="bg1"/>
                          </a:solidFill>
                          <a:latin typeface="Calibri" pitchFamily="34" charset="0"/>
                          <a:cs typeface="Calibri" pitchFamily="34" charset="0"/>
                        </a:rPr>
                        <a:t> </a:t>
                      </a:r>
                    </a:p>
                  </a:txBody>
                  <a:tcPr marL="91439" marR="91439" marT="45718" marB="45718">
                    <a:solidFill>
                      <a:schemeClr val="tx1"/>
                    </a:solidFill>
                  </a:tcPr>
                </a:tc>
              </a:tr>
              <a:tr h="51813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 sz="1400" b="0" dirty="0" smtClean="0">
                          <a:solidFill>
                            <a:schemeClr val="bg1"/>
                          </a:solidFill>
                          <a:latin typeface="Calibri" pitchFamily="34" charset="0"/>
                          <a:cs typeface="Calibri" pitchFamily="34" charset="0"/>
                        </a:rPr>
                        <a:t>&lt; </a:t>
                      </a:r>
                      <a:r>
                        <a:rPr lang="en" sz="1400" b="0" baseline="0" dirty="0" smtClean="0">
                          <a:solidFill>
                            <a:schemeClr val="bg1"/>
                          </a:solidFill>
                          <a:latin typeface="Calibri" pitchFamily="34" charset="0"/>
                          <a:cs typeface="Calibri" pitchFamily="34" charset="0"/>
                        </a:rPr>
                        <a:t>2 points</a:t>
                      </a:r>
                      <a:endParaRPr lang="en-US" sz="1400" b="0" dirty="0" smtClean="0">
                        <a:solidFill>
                          <a:schemeClr val="bg1"/>
                        </a:solidFill>
                        <a:latin typeface="Calibri" pitchFamily="34" charset="0"/>
                        <a:cs typeface="Calibri" pitchFamily="34" charset="0"/>
                      </a:endParaRPr>
                    </a:p>
                  </a:txBody>
                  <a:tcPr marL="91439" marR="91439" marT="45718" marB="45718">
                    <a:lnB w="57150" cap="flat" cmpd="sng" algn="ctr">
                      <a:solidFill>
                        <a:srgbClr val="0070C0"/>
                      </a:solidFill>
                      <a:prstDash val="solid"/>
                      <a:round/>
                      <a:headEnd type="none" w="med" len="med"/>
                      <a:tailEnd type="none" w="med" len="med"/>
                    </a:lnB>
                    <a:solidFill>
                      <a:schemeClr val="tx1"/>
                    </a:solidFill>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 sz="1400" b="0" dirty="0" smtClean="0">
                          <a:solidFill>
                            <a:schemeClr val="bg1"/>
                          </a:solidFill>
                          <a:latin typeface="Calibri" pitchFamily="34" charset="0"/>
                          <a:cs typeface="Calibri" pitchFamily="34" charset="0"/>
                        </a:rPr>
                        <a:t>2-6 points</a:t>
                      </a:r>
                      <a:endParaRPr lang="en-US" sz="1400" b="0" dirty="0" smtClean="0">
                        <a:solidFill>
                          <a:schemeClr val="bg1"/>
                        </a:solidFill>
                        <a:latin typeface="Calibri" pitchFamily="34" charset="0"/>
                        <a:cs typeface="Calibri" pitchFamily="34" charset="0"/>
                      </a:endParaRPr>
                    </a:p>
                  </a:txBody>
                  <a:tcPr marL="91439" marR="91439" marT="45718" marB="45718">
                    <a:lnB w="57150" cap="flat" cmpd="sng" algn="ctr">
                      <a:solidFill>
                        <a:srgbClr val="0070C0"/>
                      </a:solidFill>
                      <a:prstDash val="solid"/>
                      <a:round/>
                      <a:headEnd type="none" w="med" len="med"/>
                      <a:tailEnd type="none" w="med" len="med"/>
                    </a:lnB>
                    <a:solidFill>
                      <a:schemeClr val="tx1"/>
                    </a:solidFill>
                  </a:tcPr>
                </a:tc>
                <a:tc hMerge="1">
                  <a:txBody>
                    <a:bodyPr/>
                    <a:lstStyle/>
                    <a:p>
                      <a:endParaRPr lang="en-US"/>
                    </a:p>
                  </a:txBody>
                  <a:tcPr/>
                </a:tc>
                <a:tc>
                  <a:txBody>
                    <a:bodyPr/>
                    <a:lstStyle/>
                    <a:p>
                      <a:pPr marL="0" marR="0" indent="0" algn="ctr" defTabSz="914400" rtl="0" eaLnBrk="1" fontAlgn="auto" latinLnBrk="0" hangingPunct="1">
                        <a:lnSpc>
                          <a:spcPct val="100000"/>
                        </a:lnSpc>
                        <a:spcBef>
                          <a:spcPts val="0"/>
                        </a:spcBef>
                        <a:spcAft>
                          <a:spcPts val="0"/>
                        </a:spcAft>
                        <a:buClrTx/>
                        <a:buSzTx/>
                        <a:buFont typeface="Wingdings" pitchFamily="2" charset="2"/>
                        <a:buNone/>
                        <a:tabLst/>
                        <a:defRPr/>
                      </a:pPr>
                      <a:r>
                        <a:rPr lang="en" sz="1400" b="0" dirty="0" smtClean="0">
                          <a:solidFill>
                            <a:schemeClr val="bg1"/>
                          </a:solidFill>
                          <a:latin typeface="Calibri" pitchFamily="34" charset="0"/>
                          <a:cs typeface="Calibri" pitchFamily="34" charset="0"/>
                        </a:rPr>
                        <a:t> </a:t>
                      </a:r>
                      <a:r>
                        <a:rPr lang="en" sz="1400" b="0" i="0" u="none" strike="noStrike" kern="1200" dirty="0" smtClean="0">
                          <a:solidFill>
                            <a:schemeClr val="bg1"/>
                          </a:solidFill>
                          <a:latin typeface="Calibri" pitchFamily="34" charset="0"/>
                          <a:ea typeface="Malgun Gothic" panose="020B0503020000020004" pitchFamily="34" charset="-127"/>
                          <a:cs typeface="Calibri" pitchFamily="34" charset="0"/>
                        </a:rPr>
                        <a:t>≥ 7</a:t>
                      </a:r>
                      <a:r>
                        <a:rPr lang="en" sz="1400" b="0" i="0" u="none" strike="noStrike" kern="1200" baseline="0" dirty="0" smtClean="0">
                          <a:solidFill>
                            <a:schemeClr val="bg1"/>
                          </a:solidFill>
                          <a:latin typeface="Calibri" pitchFamily="34" charset="0"/>
                          <a:ea typeface="Malgun Gothic" panose="020B0503020000020004" pitchFamily="34" charset="-127"/>
                          <a:cs typeface="Calibri" pitchFamily="34" charset="0"/>
                        </a:rPr>
                        <a:t> </a:t>
                      </a:r>
                      <a:r>
                        <a:rPr lang="en" sz="1400" b="0" dirty="0" smtClean="0">
                          <a:solidFill>
                            <a:schemeClr val="bg1"/>
                          </a:solidFill>
                          <a:latin typeface="Calibri" pitchFamily="34" charset="0"/>
                          <a:cs typeface="Calibri" pitchFamily="34" charset="0"/>
                        </a:rPr>
                        <a:t>points</a:t>
                      </a:r>
                    </a:p>
                    <a:p>
                      <a:pPr marL="0" marR="0" indent="0" algn="ctr" defTabSz="914400" rtl="0" eaLnBrk="1" fontAlgn="auto" latinLnBrk="0" hangingPunct="1">
                        <a:lnSpc>
                          <a:spcPct val="100000"/>
                        </a:lnSpc>
                        <a:spcBef>
                          <a:spcPts val="0"/>
                        </a:spcBef>
                        <a:spcAft>
                          <a:spcPts val="0"/>
                        </a:spcAft>
                        <a:buClrTx/>
                        <a:buSzTx/>
                        <a:buFont typeface="Wingdings" pitchFamily="2" charset="2"/>
                        <a:buChar char="Ø"/>
                        <a:tabLst/>
                        <a:defRPr/>
                      </a:pPr>
                      <a:endParaRPr lang="en-US" sz="1400" b="0" dirty="0" smtClean="0">
                        <a:solidFill>
                          <a:schemeClr val="bg1"/>
                        </a:solidFill>
                        <a:latin typeface="Calibri" pitchFamily="34" charset="0"/>
                        <a:cs typeface="Calibri" pitchFamily="34" charset="0"/>
                      </a:endParaRPr>
                    </a:p>
                  </a:txBody>
                  <a:tcPr marL="91439" marR="91439" marT="45718" marB="45718">
                    <a:lnB w="57150" cap="flat" cmpd="sng" algn="ctr">
                      <a:solidFill>
                        <a:srgbClr val="0070C0"/>
                      </a:solidFill>
                      <a:prstDash val="solid"/>
                      <a:round/>
                      <a:headEnd type="none" w="med" len="med"/>
                      <a:tailEnd type="none" w="med" len="med"/>
                    </a:lnB>
                    <a:solidFill>
                      <a:schemeClr val="tx1"/>
                    </a:solidFill>
                  </a:tcPr>
                </a:tc>
              </a:tr>
              <a:tr h="944831">
                <a:tc gridSpan="2">
                  <a:txBody>
                    <a:bodyPr/>
                    <a:lstStyle/>
                    <a:p>
                      <a:pPr algn="ctr">
                        <a:lnSpc>
                          <a:spcPct val="100000"/>
                        </a:lnSpc>
                        <a:spcBef>
                          <a:spcPts val="0"/>
                        </a:spcBef>
                        <a:spcAft>
                          <a:spcPts val="0"/>
                        </a:spcAft>
                      </a:pPr>
                      <a:endParaRPr lang="sr-Cyrl-RS" sz="1400" dirty="0" smtClean="0">
                        <a:latin typeface="Calibri" pitchFamily="34" charset="0"/>
                        <a:cs typeface="Calibri" pitchFamily="34" charset="0"/>
                      </a:endParaRPr>
                    </a:p>
                    <a:p>
                      <a:pPr algn="ctr">
                        <a:lnSpc>
                          <a:spcPct val="100000"/>
                        </a:lnSpc>
                        <a:spcBef>
                          <a:spcPts val="0"/>
                        </a:spcBef>
                        <a:spcAft>
                          <a:spcPts val="0"/>
                        </a:spcAft>
                      </a:pPr>
                      <a:r>
                        <a:rPr lang="en" sz="1400" b="1" dirty="0" smtClean="0">
                          <a:latin typeface="Calibri" pitchFamily="34" charset="0"/>
                          <a:cs typeface="Calibri" pitchFamily="34" charset="0"/>
                        </a:rPr>
                        <a:t>PE unlikely</a:t>
                      </a:r>
                      <a:endParaRPr lang="sr-Latn-RS" sz="1400" b="1" dirty="0" smtClean="0">
                        <a:latin typeface="Calibri" pitchFamily="34" charset="0"/>
                        <a:cs typeface="Calibri" pitchFamily="34" charset="0"/>
                      </a:endParaRPr>
                    </a:p>
                    <a:p>
                      <a:pPr algn="ctr">
                        <a:lnSpc>
                          <a:spcPct val="100000"/>
                        </a:lnSpc>
                        <a:spcBef>
                          <a:spcPts val="0"/>
                        </a:spcBef>
                        <a:spcAft>
                          <a:spcPts val="0"/>
                        </a:spcAft>
                      </a:pPr>
                      <a:r>
                        <a:rPr lang="en" sz="1400" dirty="0" smtClean="0">
                          <a:latin typeface="Calibri" pitchFamily="34" charset="0"/>
                          <a:cs typeface="Calibri" pitchFamily="34" charset="0"/>
                        </a:rPr>
                        <a:t>0-4 points</a:t>
                      </a:r>
                      <a:endParaRPr lang="en-US" sz="1400" dirty="0">
                        <a:latin typeface="Calibri" pitchFamily="34" charset="0"/>
                        <a:cs typeface="Calibri" pitchFamily="34" charset="0"/>
                      </a:endParaRPr>
                    </a:p>
                  </a:txBody>
                  <a:tcPr marL="91439" marR="91439" marT="45718" marB="45718">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57150" cap="flat" cmpd="sng" algn="ctr">
                      <a:solidFill>
                        <a:srgbClr val="0070C0"/>
                      </a:solidFill>
                      <a:prstDash val="solid"/>
                      <a:round/>
                      <a:headEnd type="none" w="med" len="med"/>
                      <a:tailEnd type="none" w="med" len="med"/>
                    </a:lnT>
                    <a:solidFill>
                      <a:srgbClr val="CCCCFF"/>
                    </a:solidFill>
                  </a:tcPr>
                </a:tc>
                <a:tc hMerge="1">
                  <a:txBody>
                    <a:bodyPr/>
                    <a:lstStyle/>
                    <a:p>
                      <a:endParaRPr lang="en-US" dirty="0"/>
                    </a:p>
                  </a:txBody>
                  <a:tcPr>
                    <a:solidFill>
                      <a:srgbClr val="CCCCFF"/>
                    </a:solidFill>
                  </a:tcPr>
                </a:tc>
                <a:tc gridSpan="2">
                  <a:txBody>
                    <a:bodyPr/>
                    <a:lstStyle/>
                    <a:p>
                      <a:pPr algn="ctr">
                        <a:lnSpc>
                          <a:spcPct val="100000"/>
                        </a:lnSpc>
                        <a:spcBef>
                          <a:spcPts val="0"/>
                        </a:spcBef>
                        <a:spcAft>
                          <a:spcPts val="0"/>
                        </a:spcAft>
                      </a:pPr>
                      <a:endParaRPr lang="sr-Cyrl-RS" sz="1400" dirty="0" smtClean="0">
                        <a:latin typeface="Calibri" pitchFamily="34" charset="0"/>
                        <a:cs typeface="Calibri" pitchFamily="34" charset="0"/>
                      </a:endParaRPr>
                    </a:p>
                    <a:p>
                      <a:pPr algn="ctr">
                        <a:lnSpc>
                          <a:spcPct val="100000"/>
                        </a:lnSpc>
                        <a:spcBef>
                          <a:spcPts val="0"/>
                        </a:spcBef>
                        <a:spcAft>
                          <a:spcPts val="0"/>
                        </a:spcAft>
                      </a:pPr>
                      <a:r>
                        <a:rPr lang="en" sz="1400" b="1" dirty="0" smtClean="0">
                          <a:latin typeface="Calibri" pitchFamily="34" charset="0"/>
                          <a:cs typeface="Calibri" pitchFamily="34" charset="0"/>
                        </a:rPr>
                        <a:t>PE probable</a:t>
                      </a:r>
                      <a:endParaRPr lang="sr-Latn-RS" sz="1400" b="1" dirty="0" smtClean="0">
                        <a:latin typeface="Calibri" pitchFamily="34" charset="0"/>
                        <a:cs typeface="Calibri"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 sz="1400" b="0" i="0" kern="1200" dirty="0" smtClean="0">
                          <a:solidFill>
                            <a:schemeClr val="tx1"/>
                          </a:solidFill>
                          <a:latin typeface="Calibri" pitchFamily="34" charset="0"/>
                          <a:ea typeface="Malgun Gothic" panose="020B0503020000020004" pitchFamily="34" charset="-127"/>
                          <a:cs typeface="Calibri" pitchFamily="34" charset="0"/>
                        </a:rPr>
                        <a:t>≥5</a:t>
                      </a:r>
                      <a:r>
                        <a:rPr lang="en" sz="1400" b="0" i="0" kern="1200" baseline="0" dirty="0" smtClean="0">
                          <a:solidFill>
                            <a:schemeClr val="tx1"/>
                          </a:solidFill>
                          <a:latin typeface="Calibri" pitchFamily="34" charset="0"/>
                          <a:ea typeface="Malgun Gothic" panose="020B0503020000020004" pitchFamily="34" charset="-127"/>
                          <a:cs typeface="Calibri" pitchFamily="34" charset="0"/>
                        </a:rPr>
                        <a:t> </a:t>
                      </a:r>
                      <a:r>
                        <a:rPr lang="sr-Latn-RS" sz="1400" b="0" i="0" kern="1200" baseline="0" dirty="0" smtClean="0">
                          <a:solidFill>
                            <a:schemeClr val="dk1"/>
                          </a:solidFill>
                          <a:latin typeface="Calibri" pitchFamily="34" charset="0"/>
                          <a:ea typeface="+mn-ea"/>
                          <a:cs typeface="Calibri" pitchFamily="34" charset="0"/>
                        </a:rPr>
                        <a:t>point</a:t>
                      </a:r>
                      <a:r>
                        <a:rPr lang="en" sz="1400" b="0" dirty="0" smtClean="0">
                          <a:latin typeface="Calibri" pitchFamily="34" charset="0"/>
                          <a:cs typeface="Calibri" pitchFamily="34" charset="0"/>
                        </a:rPr>
                        <a:t>s </a:t>
                      </a:r>
                      <a:endParaRPr lang="sr-Cyrl-RS" sz="1400" b="0" dirty="0" smtClean="0">
                        <a:latin typeface="Calibri" pitchFamily="34" charset="0"/>
                        <a:cs typeface="Calibri"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en-US" sz="1400" b="0" dirty="0" smtClean="0">
                        <a:latin typeface="Calibri" pitchFamily="34" charset="0"/>
                        <a:cs typeface="Calibri" pitchFamily="34" charset="0"/>
                      </a:endParaRPr>
                    </a:p>
                  </a:txBody>
                  <a:tcPr marL="91439" marR="91439" marT="45718" marB="45718">
                    <a:lnL w="28575" cap="flat" cmpd="sng" algn="ctr">
                      <a:solidFill>
                        <a:schemeClr val="tx1"/>
                      </a:solidFill>
                      <a:prstDash val="solid"/>
                      <a:round/>
                      <a:headEnd type="none" w="med" len="med"/>
                      <a:tailEnd type="none" w="med" len="med"/>
                    </a:lnL>
                    <a:lnT w="57150" cap="flat" cmpd="sng" algn="ctr">
                      <a:solidFill>
                        <a:srgbClr val="0070C0"/>
                      </a:solidFill>
                      <a:prstDash val="solid"/>
                      <a:round/>
                      <a:headEnd type="none" w="med" len="med"/>
                      <a:tailEnd type="none" w="med" len="med"/>
                    </a:lnT>
                    <a:solidFill>
                      <a:srgbClr val="CCCCFF"/>
                    </a:solidFill>
                  </a:tcPr>
                </a:tc>
                <a:tc hMerge="1">
                  <a:txBody>
                    <a:bodyPr/>
                    <a:lstStyle/>
                    <a:p>
                      <a:endParaRPr lang="en-US" dirty="0"/>
                    </a:p>
                  </a:txBody>
                  <a:tcPr>
                    <a:solidFill>
                      <a:srgbClr val="CCCCFF"/>
                    </a:solidFill>
                  </a:tcPr>
                </a:tc>
              </a:tr>
            </a:tbl>
          </a:graphicData>
        </a:graphic>
      </p:graphicFrame>
    </p:spTree>
    <p:extLst>
      <p:ext uri="{BB962C8B-B14F-4D97-AF65-F5344CB8AC3E}">
        <p14:creationId xmlns:p14="http://schemas.microsoft.com/office/powerpoint/2010/main" val="3593403344"/>
      </p:ext>
    </p:extLst>
  </p:cSld>
  <p:clrMapOvr>
    <a:masterClrMapping/>
  </p:clrMapOvr>
  <p:transition spd="slow"/>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Content Placeholder 2"/>
          <p:cNvSpPr>
            <a:spLocks noGrp="1"/>
          </p:cNvSpPr>
          <p:nvPr>
            <p:ph idx="1"/>
          </p:nvPr>
        </p:nvSpPr>
        <p:spPr>
          <a:xfrm>
            <a:off x="1981200" y="692151"/>
            <a:ext cx="8229600" cy="4525963"/>
          </a:xfrm>
        </p:spPr>
        <p:txBody>
          <a:bodyPr/>
          <a:lstStyle/>
          <a:p>
            <a:pPr marL="0" indent="0" algn="ctr">
              <a:buNone/>
            </a:pPr>
            <a:r>
              <a:rPr lang="en" altLang="en-US" sz="2400" b="1" dirty="0">
                <a:solidFill>
                  <a:schemeClr val="accent6">
                    <a:lumMod val="75000"/>
                  </a:schemeClr>
                </a:solidFill>
                <a:cs typeface="Calibri" panose="020F0502020204030204" pitchFamily="34" charset="0"/>
              </a:rPr>
              <a:t>Clinical prediction rules - </a:t>
            </a:r>
            <a:r>
              <a:rPr lang="en" altLang="en-US" sz="2400" b="1" dirty="0">
                <a:solidFill>
                  <a:srgbClr val="002060"/>
                </a:solidFill>
                <a:cs typeface="Calibri" panose="020F0502020204030204" pitchFamily="34" charset="0"/>
              </a:rPr>
              <a:t>revised Geneva score</a:t>
            </a:r>
          </a:p>
          <a:p>
            <a:pPr marL="0" indent="0">
              <a:buNone/>
            </a:pPr>
            <a:endParaRPr lang="en-US" altLang="en-US" sz="2400" dirty="0">
              <a:latin typeface="Calibri" panose="020F0502020204030204" pitchFamily="34" charset="0"/>
              <a:cs typeface="Calibri" panose="020F0502020204030204" pitchFamily="34" charset="0"/>
            </a:endParaRPr>
          </a:p>
        </p:txBody>
      </p:sp>
      <p:sp>
        <p:nvSpPr>
          <p:cNvPr id="4" name="Title 1"/>
          <p:cNvSpPr>
            <a:spLocks noGrp="1"/>
          </p:cNvSpPr>
          <p:nvPr>
            <p:ph type="title"/>
          </p:nvPr>
        </p:nvSpPr>
        <p:spPr>
          <a:xfrm>
            <a:off x="1811337" y="181183"/>
            <a:ext cx="8569325" cy="647700"/>
          </a:xfrm>
        </p:spPr>
        <p:txBody>
          <a:bodyPr>
            <a:normAutofit fontScale="90000"/>
          </a:bodyPr>
          <a:lstStyle/>
          <a:p>
            <a:pPr algn="ctr">
              <a:defRPr/>
            </a:pPr>
            <a:r>
              <a:rPr lang="en" sz="2700" b="1" dirty="0" smtClean="0">
                <a:solidFill>
                  <a:schemeClr val="accent6">
                    <a:lumMod val="75000"/>
                  </a:schemeClr>
                </a:solidFill>
                <a:cs typeface="Calibri" panose="020F0502020204030204" pitchFamily="34" charset="0"/>
              </a:rPr>
              <a:t>ASSESSMENT </a:t>
            </a:r>
            <a:r>
              <a:rPr lang="en" sz="2700" b="1" dirty="0">
                <a:solidFill>
                  <a:schemeClr val="accent6">
                    <a:lumMod val="75000"/>
                  </a:schemeClr>
                </a:solidFill>
                <a:cs typeface="Calibri" panose="020F0502020204030204" pitchFamily="34" charset="0"/>
              </a:rPr>
              <a:t>OF CLINICAL (PRE-TEST) LIKELIHOOD</a:t>
            </a:r>
            <a:r>
              <a:rPr lang="sr-Cyrl-RS" sz="3200" dirty="0">
                <a:solidFill>
                  <a:srgbClr val="FF0000"/>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a:r>
            <a:br>
              <a:rPr lang="sr-Cyrl-RS" sz="3200" dirty="0">
                <a:solidFill>
                  <a:srgbClr val="FF0000"/>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br>
            <a:endParaRPr lang="en-US" sz="3200" dirty="0">
              <a:solidFill>
                <a:srgbClr val="FF0000"/>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p:txBody>
      </p:sp>
      <p:graphicFrame>
        <p:nvGraphicFramePr>
          <p:cNvPr id="5" name="Table 4"/>
          <p:cNvGraphicFramePr>
            <a:graphicFrameLocks noGrp="1"/>
          </p:cNvGraphicFramePr>
          <p:nvPr>
            <p:extLst>
              <p:ext uri="{D42A27DB-BD31-4B8C-83A1-F6EECF244321}">
                <p14:modId xmlns:p14="http://schemas.microsoft.com/office/powerpoint/2010/main" val="3788163479"/>
              </p:ext>
            </p:extLst>
          </p:nvPr>
        </p:nvGraphicFramePr>
        <p:xfrm>
          <a:off x="2524126" y="1357314"/>
          <a:ext cx="7013575" cy="5227633"/>
        </p:xfrm>
        <a:graphic>
          <a:graphicData uri="http://schemas.openxmlformats.org/drawingml/2006/table">
            <a:tbl>
              <a:tblPr firstRow="1" firstCol="1" bandRow="1">
                <a:tableStyleId>{B301B821-A1FF-4177-AEE7-76D212191A09}</a:tableStyleId>
              </a:tblPr>
              <a:tblGrid>
                <a:gridCol w="5526907"/>
                <a:gridCol w="1486668"/>
              </a:tblGrid>
              <a:tr h="48857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 sz="1600" b="1" dirty="0" smtClean="0">
                          <a:solidFill>
                            <a:schemeClr val="bg1"/>
                          </a:solidFill>
                          <a:effectLst/>
                          <a:latin typeface="Calibri" panose="020F0502020204030204" pitchFamily="34" charset="0"/>
                          <a:cs typeface="Calibri" panose="020F0502020204030204" pitchFamily="34" charset="0"/>
                        </a:rPr>
                        <a:t>PARAMETERS</a:t>
                      </a:r>
                      <a:endParaRPr lang="sr-Cyrl-RS" sz="1600" b="1" dirty="0">
                        <a:solidFill>
                          <a:schemeClr val="bg1"/>
                        </a:solidFill>
                        <a:effectLst/>
                        <a:latin typeface="Calibri" panose="020F0502020204030204" pitchFamily="34" charset="0"/>
                        <a:cs typeface="Calibri" panose="020F0502020204030204" pitchFamily="34" charset="0"/>
                      </a:endParaRPr>
                    </a:p>
                  </a:txBody>
                  <a:tcPr marL="68585" marR="68585" marT="0" marB="0">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rgbClr val="004D86"/>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 sz="1600" dirty="0" smtClean="0">
                          <a:effectLst/>
                          <a:latin typeface="Calibri" pitchFamily="34" charset="0"/>
                          <a:cs typeface="Calibri" pitchFamily="34" charset="0"/>
                        </a:rPr>
                        <a:t>Origin. version</a:t>
                      </a:r>
                      <a:endParaRPr lang="en-US" sz="1600" dirty="0" smtClean="0">
                        <a:solidFill>
                          <a:schemeClr val="tx1"/>
                        </a:solidFill>
                        <a:effectLst/>
                        <a:latin typeface="Calibri" pitchFamily="34" charset="0"/>
                        <a:ea typeface="Times New Roman" panose="02020603050405020304" pitchFamily="18" charset="0"/>
                        <a:cs typeface="Calibri" pitchFamily="34" charset="0"/>
                      </a:endParaRPr>
                    </a:p>
                  </a:txBody>
                  <a:tcPr marL="68585" marR="68585" marT="0" marB="0">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rgbClr val="004D86"/>
                    </a:solidFill>
                  </a:tcPr>
                </a:tc>
              </a:tr>
              <a:tr h="244287">
                <a:tc>
                  <a:txBody>
                    <a:bodyPr/>
                    <a:lstStyle/>
                    <a:p>
                      <a:pPr marL="0" marR="0" indent="0">
                        <a:spcBef>
                          <a:spcPts val="0"/>
                        </a:spcBef>
                        <a:spcAft>
                          <a:spcPts val="0"/>
                        </a:spcAft>
                        <a:buFont typeface="Arial" panose="020B0604020202020204" pitchFamily="34" charset="0"/>
                        <a:buNone/>
                      </a:pPr>
                      <a:r>
                        <a:rPr lang="en" sz="1600" dirty="0">
                          <a:effectLst/>
                          <a:latin typeface="Calibri" pitchFamily="34" charset="0"/>
                          <a:cs typeface="Calibri" pitchFamily="34" charset="0"/>
                        </a:rPr>
                        <a:t>Previous </a:t>
                      </a:r>
                      <a:r>
                        <a:rPr lang="en" sz="1600" dirty="0" smtClean="0">
                          <a:effectLst/>
                          <a:latin typeface="Calibri" pitchFamily="34" charset="0"/>
                          <a:cs typeface="Calibri" pitchFamily="34" charset="0"/>
                        </a:rPr>
                        <a:t>PE/DVT</a:t>
                      </a:r>
                      <a:endParaRPr lang="en-US" sz="1600" b="1" dirty="0" smtClean="0">
                        <a:solidFill>
                          <a:schemeClr val="tx1"/>
                        </a:solidFill>
                        <a:effectLst/>
                        <a:latin typeface="Calibri" pitchFamily="34" charset="0"/>
                        <a:cs typeface="Calibri" pitchFamily="34" charset="0"/>
                      </a:endParaRPr>
                    </a:p>
                  </a:txBody>
                  <a:tcPr marL="68585" marR="68585" marT="0" marB="0">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 sz="1600" dirty="0" smtClean="0">
                          <a:effectLst/>
                          <a:latin typeface="Calibri" pitchFamily="34" charset="0"/>
                          <a:cs typeface="Calibri" pitchFamily="34" charset="0"/>
                        </a:rPr>
                        <a:t>3</a:t>
                      </a:r>
                      <a:endParaRPr lang="en-US" sz="1600" dirty="0">
                        <a:solidFill>
                          <a:schemeClr val="tx1"/>
                        </a:solidFill>
                        <a:effectLst/>
                        <a:latin typeface="Calibri" pitchFamily="34" charset="0"/>
                        <a:ea typeface="Times New Roman" panose="02020603050405020304" pitchFamily="18" charset="0"/>
                        <a:cs typeface="Calibri" pitchFamily="34" charset="0"/>
                      </a:endParaRPr>
                    </a:p>
                  </a:txBody>
                  <a:tcPr marL="68585" marR="68585" marT="0" marB="0">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tcPr>
                </a:tc>
              </a:tr>
              <a:tr h="274823">
                <a:tc>
                  <a: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 sz="1600" dirty="0" smtClean="0">
                          <a:effectLst/>
                          <a:latin typeface="Calibri" pitchFamily="34" charset="0"/>
                          <a:cs typeface="Calibri" pitchFamily="34" charset="0"/>
                        </a:rPr>
                        <a:t>Heart rate</a:t>
                      </a:r>
                      <a:endParaRPr lang="en-US" sz="1600" dirty="0">
                        <a:solidFill>
                          <a:schemeClr val="tx1"/>
                        </a:solidFill>
                        <a:effectLst/>
                        <a:latin typeface="Calibri" pitchFamily="34" charset="0"/>
                        <a:ea typeface="Times New Roman" panose="02020603050405020304" pitchFamily="18" charset="0"/>
                        <a:cs typeface="Calibri" pitchFamily="34" charset="0"/>
                      </a:endParaRPr>
                    </a:p>
                  </a:txBody>
                  <a:tcPr marL="68585" marR="68585" marT="0" marB="0">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tcPr>
                </a:tc>
                <a:tc>
                  <a:txBody>
                    <a:bodyPr/>
                    <a:lstStyle/>
                    <a:p>
                      <a:endParaRPr lang="en-US" sz="1800" dirty="0">
                        <a:latin typeface="Calibri" pitchFamily="34" charset="0"/>
                        <a:cs typeface="Calibri" pitchFamily="34" charset="0"/>
                      </a:endParaRPr>
                    </a:p>
                  </a:txBody>
                  <a:tcPr marL="68585" marR="68585" marT="0" marB="0">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tcPr>
                </a:tc>
              </a:tr>
              <a:tr h="244287">
                <a:tc>
                  <a: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 sz="1600" baseline="0" dirty="0" smtClean="0">
                          <a:effectLst/>
                          <a:latin typeface="Calibri" pitchFamily="34" charset="0"/>
                          <a:cs typeface="Calibri" pitchFamily="34" charset="0"/>
                        </a:rPr>
                        <a:t>           </a:t>
                      </a:r>
                      <a:r>
                        <a:rPr lang="en" sz="1600" dirty="0" smtClean="0">
                          <a:effectLst/>
                          <a:latin typeface="Calibri" pitchFamily="34" charset="0"/>
                          <a:cs typeface="Calibri" pitchFamily="34" charset="0"/>
                        </a:rPr>
                        <a:t>75 </a:t>
                      </a:r>
                      <a:r>
                        <a:rPr lang="en" sz="1600" dirty="0">
                          <a:effectLst/>
                          <a:latin typeface="Calibri" pitchFamily="34" charset="0"/>
                          <a:cs typeface="Calibri" pitchFamily="34" charset="0"/>
                        </a:rPr>
                        <a:t>- 94/min</a:t>
                      </a:r>
                      <a:endParaRPr lang="en-US" sz="1600" dirty="0">
                        <a:solidFill>
                          <a:schemeClr val="tx1"/>
                        </a:solidFill>
                        <a:effectLst/>
                        <a:latin typeface="Calibri" pitchFamily="34" charset="0"/>
                        <a:ea typeface="Times New Roman" panose="02020603050405020304" pitchFamily="18" charset="0"/>
                        <a:cs typeface="Calibri" pitchFamily="34" charset="0"/>
                      </a:endParaRPr>
                    </a:p>
                  </a:txBody>
                  <a:tcPr marL="68585" marR="68585" marT="0" marB="0">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 sz="1600" dirty="0" smtClean="0">
                          <a:effectLst/>
                          <a:latin typeface="Calibri" pitchFamily="34" charset="0"/>
                          <a:cs typeface="Calibri" pitchFamily="34" charset="0"/>
                        </a:rPr>
                        <a:t>3</a:t>
                      </a:r>
                      <a:endParaRPr lang="en-US" sz="1600" dirty="0">
                        <a:solidFill>
                          <a:schemeClr val="tx1"/>
                        </a:solidFill>
                        <a:effectLst/>
                        <a:latin typeface="Calibri" pitchFamily="34" charset="0"/>
                        <a:ea typeface="Times New Roman" panose="02020603050405020304" pitchFamily="18" charset="0"/>
                        <a:cs typeface="Calibri" pitchFamily="34" charset="0"/>
                      </a:endParaRPr>
                    </a:p>
                  </a:txBody>
                  <a:tcPr marL="68585" marR="68585" marT="0" marB="0">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tcPr>
                </a:tc>
              </a:tr>
              <a:tr h="244287">
                <a:tc>
                  <a:txBody>
                    <a:bodyPr/>
                    <a:lstStyle/>
                    <a:p>
                      <a:pPr marL="0" marR="0" indent="0">
                        <a:spcBef>
                          <a:spcPts val="0"/>
                        </a:spcBef>
                        <a:spcAft>
                          <a:spcPts val="0"/>
                        </a:spcAft>
                        <a:buFont typeface="Arial" panose="020B0604020202020204" pitchFamily="34" charset="0"/>
                        <a:buNone/>
                      </a:pPr>
                      <a:r>
                        <a:rPr lang="en" sz="1600" dirty="0" smtClean="0">
                          <a:effectLst/>
                          <a:latin typeface="Calibri" pitchFamily="34" charset="0"/>
                          <a:cs typeface="Calibri" pitchFamily="34" charset="0"/>
                        </a:rPr>
                        <a:t>   </a:t>
                      </a:r>
                      <a:r>
                        <a:rPr lang="en" sz="1600" baseline="0" dirty="0" smtClean="0">
                          <a:effectLst/>
                          <a:latin typeface="Calibri" pitchFamily="34" charset="0"/>
                          <a:cs typeface="Calibri" pitchFamily="34" charset="0"/>
                        </a:rPr>
                        <a:t>        </a:t>
                      </a:r>
                      <a:r>
                        <a:rPr lang="en" sz="1600" dirty="0" smtClean="0">
                          <a:effectLst/>
                          <a:latin typeface="Calibri" pitchFamily="34" charset="0"/>
                          <a:cs typeface="Calibri" pitchFamily="34" charset="0"/>
                        </a:rPr>
                        <a:t>&gt; </a:t>
                      </a:r>
                      <a:r>
                        <a:rPr lang="en" sz="1600" dirty="0">
                          <a:effectLst/>
                          <a:latin typeface="Calibri" pitchFamily="34" charset="0"/>
                          <a:cs typeface="Calibri" pitchFamily="34" charset="0"/>
                        </a:rPr>
                        <a:t>95/ min.</a:t>
                      </a:r>
                      <a:endParaRPr lang="en-US" sz="1600" dirty="0">
                        <a:solidFill>
                          <a:schemeClr val="tx1"/>
                        </a:solidFill>
                        <a:effectLst/>
                        <a:latin typeface="Calibri" pitchFamily="34" charset="0"/>
                        <a:ea typeface="Times New Roman" panose="02020603050405020304" pitchFamily="18" charset="0"/>
                        <a:cs typeface="Calibri" pitchFamily="34" charset="0"/>
                      </a:endParaRPr>
                    </a:p>
                  </a:txBody>
                  <a:tcPr marL="68585" marR="68585" marT="0" marB="0">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 sz="1600" dirty="0" smtClean="0">
                          <a:effectLst/>
                          <a:latin typeface="Calibri" pitchFamily="34" charset="0"/>
                          <a:cs typeface="Calibri" pitchFamily="34" charset="0"/>
                        </a:rPr>
                        <a:t>5</a:t>
                      </a:r>
                      <a:endParaRPr lang="en-US" sz="1600" dirty="0">
                        <a:solidFill>
                          <a:schemeClr val="tx1"/>
                        </a:solidFill>
                        <a:effectLst/>
                        <a:latin typeface="Calibri" pitchFamily="34" charset="0"/>
                        <a:ea typeface="Times New Roman" panose="02020603050405020304" pitchFamily="18" charset="0"/>
                        <a:cs typeface="Calibri" pitchFamily="34" charset="0"/>
                      </a:endParaRPr>
                    </a:p>
                  </a:txBody>
                  <a:tcPr marL="68585" marR="68585" marT="0" marB="0">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tcPr>
                </a:tc>
              </a:tr>
              <a:tr h="244287">
                <a:tc>
                  <a:txBody>
                    <a:bodyPr/>
                    <a:lstStyle/>
                    <a:p>
                      <a:pPr marL="0" marR="0" indent="0">
                        <a:spcBef>
                          <a:spcPts val="0"/>
                        </a:spcBef>
                        <a:spcAft>
                          <a:spcPts val="0"/>
                        </a:spcAft>
                        <a:buFont typeface="Arial" panose="020B0604020202020204" pitchFamily="34" charset="0"/>
                        <a:buNone/>
                      </a:pPr>
                      <a:r>
                        <a:rPr lang="en" sz="1600" dirty="0" smtClean="0">
                          <a:effectLst/>
                          <a:latin typeface="Calibri" pitchFamily="34" charset="0"/>
                          <a:cs typeface="Calibri" pitchFamily="34" charset="0"/>
                        </a:rPr>
                        <a:t>Surgery </a:t>
                      </a:r>
                      <a:r>
                        <a:rPr lang="en" sz="1600" dirty="0">
                          <a:effectLst/>
                          <a:latin typeface="Calibri" pitchFamily="34" charset="0"/>
                          <a:cs typeface="Calibri" pitchFamily="34" charset="0"/>
                        </a:rPr>
                        <a:t>or fracture </a:t>
                      </a:r>
                      <a:r>
                        <a:rPr lang="en" sz="1600" dirty="0" smtClean="0">
                          <a:effectLst/>
                          <a:latin typeface="Calibri" pitchFamily="34" charset="0"/>
                          <a:cs typeface="Calibri" pitchFamily="34" charset="0"/>
                        </a:rPr>
                        <a:t>in </a:t>
                      </a:r>
                      <a:r>
                        <a:rPr lang="en" sz="1600" dirty="0">
                          <a:effectLst/>
                          <a:latin typeface="Calibri" pitchFamily="34" charset="0"/>
                          <a:cs typeface="Calibri" pitchFamily="34" charset="0"/>
                        </a:rPr>
                        <a:t>the </a:t>
                      </a:r>
                      <a:r>
                        <a:rPr lang="sr-Latn-RS" sz="1600" dirty="0" smtClean="0">
                          <a:effectLst/>
                          <a:latin typeface="Calibri" pitchFamily="34" charset="0"/>
                          <a:cs typeface="Calibri" pitchFamily="34" charset="0"/>
                        </a:rPr>
                        <a:t>last month</a:t>
                      </a:r>
                      <a:endParaRPr lang="en-US" sz="1600" b="1" dirty="0">
                        <a:solidFill>
                          <a:schemeClr val="tx1"/>
                        </a:solidFill>
                        <a:effectLst/>
                        <a:latin typeface="Calibri" pitchFamily="34" charset="0"/>
                        <a:ea typeface="Times New Roman" panose="02020603050405020304" pitchFamily="18" charset="0"/>
                        <a:cs typeface="Calibri" pitchFamily="34" charset="0"/>
                      </a:endParaRPr>
                    </a:p>
                  </a:txBody>
                  <a:tcPr marL="68585" marR="68585" marT="0" marB="0">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 sz="1600" dirty="0" smtClean="0">
                          <a:effectLst/>
                          <a:latin typeface="Calibri" pitchFamily="34" charset="0"/>
                          <a:cs typeface="Calibri" pitchFamily="34" charset="0"/>
                        </a:rPr>
                        <a:t>2</a:t>
                      </a:r>
                      <a:endParaRPr lang="en-US" sz="1600" dirty="0">
                        <a:solidFill>
                          <a:schemeClr val="tx1"/>
                        </a:solidFill>
                        <a:effectLst/>
                        <a:latin typeface="Calibri" pitchFamily="34" charset="0"/>
                        <a:ea typeface="Times New Roman" panose="02020603050405020304" pitchFamily="18" charset="0"/>
                        <a:cs typeface="Calibri" pitchFamily="34" charset="0"/>
                      </a:endParaRPr>
                    </a:p>
                  </a:txBody>
                  <a:tcPr marL="68585" marR="68585" marT="0" marB="0">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tcPr>
                </a:tc>
              </a:tr>
              <a:tr h="244287">
                <a:tc>
                  <a:txBody>
                    <a:bodyPr/>
                    <a:lstStyle/>
                    <a:p>
                      <a:pPr marL="0" marR="0" indent="0">
                        <a:spcBef>
                          <a:spcPts val="0"/>
                        </a:spcBef>
                        <a:spcAft>
                          <a:spcPts val="0"/>
                        </a:spcAft>
                        <a:buFont typeface="Arial" panose="020B0604020202020204" pitchFamily="34" charset="0"/>
                        <a:buNone/>
                      </a:pPr>
                      <a:r>
                        <a:rPr lang="en" sz="1600" dirty="0">
                          <a:effectLst/>
                          <a:latin typeface="Calibri" pitchFamily="34" charset="0"/>
                          <a:cs typeface="Calibri" pitchFamily="34" charset="0"/>
                        </a:rPr>
                        <a:t>Hemoptysis</a:t>
                      </a:r>
                      <a:endParaRPr lang="en-US" sz="1600" b="1" dirty="0">
                        <a:solidFill>
                          <a:schemeClr val="tx1"/>
                        </a:solidFill>
                        <a:effectLst/>
                        <a:latin typeface="Calibri" pitchFamily="34" charset="0"/>
                        <a:ea typeface="Times New Roman" panose="02020603050405020304" pitchFamily="18" charset="0"/>
                        <a:cs typeface="Calibri" pitchFamily="34" charset="0"/>
                      </a:endParaRPr>
                    </a:p>
                  </a:txBody>
                  <a:tcPr marL="68585" marR="68585" marT="0" marB="0">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 sz="1600" dirty="0" smtClean="0">
                          <a:effectLst/>
                          <a:latin typeface="Calibri" pitchFamily="34" charset="0"/>
                          <a:cs typeface="Calibri" pitchFamily="34" charset="0"/>
                        </a:rPr>
                        <a:t>2</a:t>
                      </a:r>
                      <a:endParaRPr lang="en-US" sz="1600" dirty="0">
                        <a:solidFill>
                          <a:schemeClr val="tx1"/>
                        </a:solidFill>
                        <a:effectLst/>
                        <a:latin typeface="Calibri" pitchFamily="34" charset="0"/>
                        <a:ea typeface="Times New Roman" panose="02020603050405020304" pitchFamily="18" charset="0"/>
                        <a:cs typeface="Calibri" pitchFamily="34" charset="0"/>
                      </a:endParaRPr>
                    </a:p>
                  </a:txBody>
                  <a:tcPr marL="68585" marR="68585" marT="0" marB="0">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tcPr>
                </a:tc>
              </a:tr>
              <a:tr h="244287">
                <a:tc>
                  <a:txBody>
                    <a:bodyPr/>
                    <a:lstStyle/>
                    <a:p>
                      <a:pPr marL="0" marR="0" indent="0">
                        <a:spcBef>
                          <a:spcPts val="0"/>
                        </a:spcBef>
                        <a:spcAft>
                          <a:spcPts val="0"/>
                        </a:spcAft>
                        <a:buFont typeface="Arial" panose="020B0604020202020204" pitchFamily="34" charset="0"/>
                        <a:buNone/>
                      </a:pPr>
                      <a:r>
                        <a:rPr lang="en" sz="1600" dirty="0">
                          <a:effectLst/>
                          <a:latin typeface="Calibri" pitchFamily="34" charset="0"/>
                          <a:cs typeface="Calibri" pitchFamily="34" charset="0"/>
                        </a:rPr>
                        <a:t>Active malignant disease</a:t>
                      </a:r>
                      <a:endParaRPr lang="en-US" sz="1600" b="1" dirty="0">
                        <a:solidFill>
                          <a:schemeClr val="tx1"/>
                        </a:solidFill>
                        <a:effectLst/>
                        <a:latin typeface="Calibri" pitchFamily="34" charset="0"/>
                        <a:ea typeface="Times New Roman" panose="02020603050405020304" pitchFamily="18" charset="0"/>
                        <a:cs typeface="Calibri" pitchFamily="34" charset="0"/>
                      </a:endParaRPr>
                    </a:p>
                  </a:txBody>
                  <a:tcPr marL="68585" marR="68585" marT="0" marB="0">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 sz="1600" dirty="0" smtClean="0">
                          <a:effectLst/>
                          <a:latin typeface="Calibri" pitchFamily="34" charset="0"/>
                          <a:cs typeface="Calibri" pitchFamily="34" charset="0"/>
                        </a:rPr>
                        <a:t>2</a:t>
                      </a:r>
                      <a:endParaRPr lang="en-US" sz="1600" dirty="0">
                        <a:solidFill>
                          <a:schemeClr val="tx1"/>
                        </a:solidFill>
                        <a:effectLst/>
                        <a:latin typeface="Calibri" pitchFamily="34" charset="0"/>
                        <a:ea typeface="Times New Roman" panose="02020603050405020304" pitchFamily="18" charset="0"/>
                        <a:cs typeface="Calibri" pitchFamily="34" charset="0"/>
                      </a:endParaRPr>
                    </a:p>
                  </a:txBody>
                  <a:tcPr marL="68585" marR="68585" marT="0" marB="0">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tcPr>
                </a:tc>
              </a:tr>
              <a:tr h="244287">
                <a:tc>
                  <a:txBody>
                    <a:bodyPr/>
                    <a:lstStyle/>
                    <a:p>
                      <a:pPr marL="0" marR="0" indent="0">
                        <a:spcBef>
                          <a:spcPts val="0"/>
                        </a:spcBef>
                        <a:spcAft>
                          <a:spcPts val="0"/>
                        </a:spcAft>
                        <a:buFont typeface="Arial" panose="020B0604020202020204" pitchFamily="34" charset="0"/>
                        <a:buNone/>
                      </a:pPr>
                      <a:r>
                        <a:rPr lang="en" sz="1600" dirty="0">
                          <a:effectLst/>
                          <a:latin typeface="Calibri" pitchFamily="34" charset="0"/>
                          <a:cs typeface="Calibri" pitchFamily="34" charset="0"/>
                        </a:rPr>
                        <a:t>Unilateral leg pain</a:t>
                      </a:r>
                      <a:endParaRPr lang="en-US" sz="1600" b="1" dirty="0">
                        <a:solidFill>
                          <a:schemeClr val="tx1"/>
                        </a:solidFill>
                        <a:effectLst/>
                        <a:latin typeface="Calibri" pitchFamily="34" charset="0"/>
                        <a:ea typeface="Times New Roman" panose="02020603050405020304" pitchFamily="18" charset="0"/>
                        <a:cs typeface="Calibri" pitchFamily="34" charset="0"/>
                      </a:endParaRPr>
                    </a:p>
                  </a:txBody>
                  <a:tcPr marL="68585" marR="68585" marT="0" marB="0">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 sz="1600" dirty="0" smtClean="0">
                          <a:effectLst/>
                          <a:latin typeface="Calibri" pitchFamily="34" charset="0"/>
                          <a:cs typeface="Calibri" pitchFamily="34" charset="0"/>
                        </a:rPr>
                        <a:t>3</a:t>
                      </a:r>
                      <a:endParaRPr lang="en-US" sz="1600" dirty="0">
                        <a:solidFill>
                          <a:schemeClr val="tx1"/>
                        </a:solidFill>
                        <a:effectLst/>
                        <a:latin typeface="Calibri" pitchFamily="34" charset="0"/>
                        <a:ea typeface="Times New Roman" panose="02020603050405020304" pitchFamily="18" charset="0"/>
                        <a:cs typeface="Calibri" pitchFamily="34" charset="0"/>
                      </a:endParaRPr>
                    </a:p>
                  </a:txBody>
                  <a:tcPr marL="68585" marR="68585" marT="0" marB="0">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tcPr>
                </a:tc>
              </a:tr>
              <a:tr h="488574">
                <a:tc>
                  <a: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 sz="1600" dirty="0" smtClean="0">
                          <a:effectLst/>
                          <a:latin typeface="Calibri" pitchFamily="34" charset="0"/>
                          <a:cs typeface="Calibri" pitchFamily="34" charset="0"/>
                        </a:rPr>
                        <a:t>Pain </a:t>
                      </a:r>
                      <a:r>
                        <a:rPr lang="en" sz="1600" baseline="0" dirty="0" smtClean="0">
                          <a:effectLst/>
                          <a:latin typeface="Calibri" pitchFamily="34" charset="0"/>
                          <a:cs typeface="Calibri" pitchFamily="34" charset="0"/>
                        </a:rPr>
                        <a:t>in </a:t>
                      </a:r>
                      <a:r>
                        <a:rPr lang="en" sz="1600" dirty="0" smtClean="0">
                          <a:effectLst/>
                          <a:latin typeface="Calibri" pitchFamily="34" charset="0"/>
                          <a:cs typeface="Calibri" pitchFamily="34" charset="0"/>
                        </a:rPr>
                        <a:t>the lower extremities </a:t>
                      </a:r>
                      <a:r>
                        <a:rPr lang="en" sz="1600" baseline="0" dirty="0" smtClean="0">
                          <a:effectLst/>
                          <a:latin typeface="Calibri" pitchFamily="34" charset="0"/>
                          <a:cs typeface="Calibri" pitchFamily="34" charset="0"/>
                        </a:rPr>
                        <a:t>during deep venous palpation </a:t>
                      </a:r>
                      <a:r>
                        <a:rPr lang="en" sz="1600" dirty="0" smtClean="0">
                          <a:effectLst/>
                          <a:latin typeface="Calibri" pitchFamily="34" charset="0"/>
                          <a:cs typeface="Calibri" pitchFamily="34" charset="0"/>
                        </a:rPr>
                        <a:t>and</a:t>
                      </a:r>
                      <a:r>
                        <a:rPr lang="en" sz="1600" baseline="0" dirty="0" smtClean="0">
                          <a:effectLst/>
                          <a:latin typeface="Calibri" pitchFamily="34" charset="0"/>
                          <a:cs typeface="Calibri" pitchFamily="34" charset="0"/>
                        </a:rPr>
                        <a:t> </a:t>
                      </a:r>
                      <a:r>
                        <a:rPr lang="en" sz="1600" dirty="0" smtClean="0">
                          <a:effectLst/>
                          <a:latin typeface="Calibri" pitchFamily="34" charset="0"/>
                          <a:cs typeface="Calibri" pitchFamily="34" charset="0"/>
                        </a:rPr>
                        <a:t>unilateral swelling</a:t>
                      </a:r>
                      <a:endParaRPr lang="en-US" sz="1600" dirty="0" smtClean="0">
                        <a:solidFill>
                          <a:schemeClr val="tx1"/>
                        </a:solidFill>
                        <a:effectLst/>
                        <a:latin typeface="Calibri" pitchFamily="34" charset="0"/>
                        <a:ea typeface="Times New Roman" panose="02020603050405020304" pitchFamily="18" charset="0"/>
                        <a:cs typeface="Calibri" pitchFamily="34" charset="0"/>
                      </a:endParaRPr>
                    </a:p>
                  </a:txBody>
                  <a:tcPr marL="68585" marR="68585" marT="0" marB="0">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 sz="1600" dirty="0" smtClean="0">
                          <a:effectLst/>
                          <a:latin typeface="Calibri" pitchFamily="34" charset="0"/>
                          <a:cs typeface="Calibri" pitchFamily="34" charset="0"/>
                        </a:rPr>
                        <a:t>4</a:t>
                      </a:r>
                      <a:endParaRPr lang="en-US" sz="1600" dirty="0">
                        <a:solidFill>
                          <a:schemeClr val="tx1"/>
                        </a:solidFill>
                        <a:effectLst/>
                        <a:latin typeface="Calibri" pitchFamily="34" charset="0"/>
                        <a:ea typeface="Times New Roman" panose="02020603050405020304" pitchFamily="18" charset="0"/>
                        <a:cs typeface="Calibri" pitchFamily="34" charset="0"/>
                      </a:endParaRPr>
                    </a:p>
                  </a:txBody>
                  <a:tcPr marL="68585" marR="68585" marT="0" marB="0">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tcPr>
                </a:tc>
              </a:tr>
              <a:tr h="269915">
                <a:tc>
                  <a:txBody>
                    <a:bodyPr/>
                    <a:lstStyle/>
                    <a:p>
                      <a:pPr marL="0" marR="0" indent="0">
                        <a:spcBef>
                          <a:spcPts val="0"/>
                        </a:spcBef>
                        <a:spcAft>
                          <a:spcPts val="0"/>
                        </a:spcAft>
                        <a:buFont typeface="Arial" panose="020B0604020202020204" pitchFamily="34" charset="0"/>
                        <a:buNone/>
                      </a:pPr>
                      <a:r>
                        <a:rPr lang="en" sz="1600" dirty="0">
                          <a:effectLst/>
                          <a:latin typeface="Calibri" pitchFamily="34" charset="0"/>
                          <a:cs typeface="Calibri" pitchFamily="34" charset="0"/>
                        </a:rPr>
                        <a:t>Age &gt; 65 </a:t>
                      </a:r>
                      <a:r>
                        <a:rPr lang="en" sz="1600" dirty="0" smtClean="0">
                          <a:effectLst/>
                          <a:latin typeface="Calibri" pitchFamily="34" charset="0"/>
                          <a:cs typeface="Calibri" pitchFamily="34" charset="0"/>
                        </a:rPr>
                        <a:t>years</a:t>
                      </a:r>
                      <a:endParaRPr lang="en-US" sz="1600" b="1" dirty="0">
                        <a:solidFill>
                          <a:schemeClr val="tx1"/>
                        </a:solidFill>
                        <a:effectLst/>
                        <a:latin typeface="Calibri" pitchFamily="34" charset="0"/>
                        <a:ea typeface="Times New Roman" panose="02020603050405020304" pitchFamily="18" charset="0"/>
                        <a:cs typeface="Calibri" pitchFamily="34" charset="0"/>
                      </a:endParaRPr>
                    </a:p>
                  </a:txBody>
                  <a:tcPr marL="68585" marR="68585" marT="0" marB="0">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 sz="1600" dirty="0" smtClean="0">
                          <a:effectLst/>
                          <a:latin typeface="Calibri" pitchFamily="34" charset="0"/>
                          <a:cs typeface="Calibri" pitchFamily="34" charset="0"/>
                        </a:rPr>
                        <a:t>1</a:t>
                      </a:r>
                      <a:endParaRPr lang="en-US" sz="1600" dirty="0">
                        <a:solidFill>
                          <a:schemeClr val="tx1"/>
                        </a:solidFill>
                        <a:effectLst/>
                        <a:latin typeface="Calibri" pitchFamily="34" charset="0"/>
                        <a:ea typeface="Times New Roman" panose="02020603050405020304" pitchFamily="18" charset="0"/>
                        <a:cs typeface="Calibri" pitchFamily="34" charset="0"/>
                      </a:endParaRPr>
                    </a:p>
                  </a:txBody>
                  <a:tcPr marL="68585" marR="68585" marT="0" marB="0">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tcPr>
                </a:tc>
              </a:tr>
              <a:tr h="285729">
                <a:tc>
                  <a:txBody>
                    <a:bodyPr/>
                    <a:lstStyle/>
                    <a:p>
                      <a:pPr marL="0" marR="0">
                        <a:spcBef>
                          <a:spcPts val="0"/>
                        </a:spcBef>
                        <a:spcAft>
                          <a:spcPts val="0"/>
                        </a:spcAft>
                      </a:pPr>
                      <a:r>
                        <a:rPr lang="en" sz="1800" dirty="0" smtClean="0">
                          <a:solidFill>
                            <a:schemeClr val="tx1"/>
                          </a:solidFill>
                          <a:effectLst/>
                          <a:latin typeface="Calibri" pitchFamily="34" charset="0"/>
                          <a:cs typeface="Calibri" pitchFamily="34" charset="0"/>
                        </a:rPr>
                        <a:t>Clinical </a:t>
                      </a:r>
                      <a:r>
                        <a:rPr lang="en" sz="1800" baseline="0" dirty="0" smtClean="0">
                          <a:solidFill>
                            <a:schemeClr val="tx1"/>
                          </a:solidFill>
                          <a:effectLst/>
                          <a:latin typeface="Calibri" pitchFamily="34" charset="0"/>
                          <a:cs typeface="Calibri" pitchFamily="34" charset="0"/>
                        </a:rPr>
                        <a:t>probability</a:t>
                      </a:r>
                      <a:endParaRPr lang="en-US" sz="1800" dirty="0">
                        <a:solidFill>
                          <a:schemeClr val="tx1"/>
                        </a:solidFill>
                        <a:effectLst/>
                        <a:latin typeface="Calibri" pitchFamily="34" charset="0"/>
                        <a:ea typeface="Times New Roman" panose="02020603050405020304" pitchFamily="18" charset="0"/>
                        <a:cs typeface="Calibri" pitchFamily="34" charset="0"/>
                      </a:endParaRPr>
                    </a:p>
                  </a:txBody>
                  <a:tcPr marL="68585" marR="68585" marT="0" marB="0">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rgbClr val="004D86"/>
                    </a:solidFill>
                  </a:tcPr>
                </a:tc>
                <a:tc>
                  <a:txBody>
                    <a:bodyPr/>
                    <a:lstStyle/>
                    <a:p>
                      <a:pPr marL="0" marR="0" algn="ctr">
                        <a:spcBef>
                          <a:spcPts val="0"/>
                        </a:spcBef>
                        <a:spcAft>
                          <a:spcPts val="0"/>
                        </a:spcAft>
                      </a:pPr>
                      <a:r>
                        <a:rPr lang="en" sz="1600" dirty="0">
                          <a:effectLst/>
                          <a:latin typeface="Calibri" pitchFamily="34" charset="0"/>
                          <a:cs typeface="Calibri" pitchFamily="34" charset="0"/>
                        </a:rPr>
                        <a:t> </a:t>
                      </a:r>
                      <a:endParaRPr lang="en-US" sz="1600" dirty="0">
                        <a:solidFill>
                          <a:schemeClr val="accent6">
                            <a:lumMod val="90000"/>
                            <a:lumOff val="10000"/>
                          </a:schemeClr>
                        </a:solidFill>
                        <a:effectLst/>
                        <a:latin typeface="Calibri" pitchFamily="34" charset="0"/>
                        <a:ea typeface="Times New Roman" panose="02020603050405020304" pitchFamily="18" charset="0"/>
                        <a:cs typeface="Calibri" pitchFamily="34" charset="0"/>
                      </a:endParaRPr>
                    </a:p>
                  </a:txBody>
                  <a:tcPr marL="68585" marR="68585" marT="0" marB="0">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rgbClr val="004D86"/>
                    </a:solidFill>
                  </a:tcPr>
                </a:tc>
              </a:tr>
              <a:tr h="244287">
                <a:tc>
                  <a:txBody>
                    <a:bodyPr/>
                    <a:lstStyle/>
                    <a:p>
                      <a:pPr marL="0" marR="0">
                        <a:spcBef>
                          <a:spcPts val="0"/>
                        </a:spcBef>
                        <a:spcAft>
                          <a:spcPts val="0"/>
                        </a:spcAft>
                      </a:pPr>
                      <a:r>
                        <a:rPr lang="en" sz="1600" dirty="0" smtClean="0">
                          <a:effectLst/>
                          <a:latin typeface="Calibri" pitchFamily="34" charset="0"/>
                          <a:cs typeface="Calibri" pitchFamily="34" charset="0"/>
                        </a:rPr>
                        <a:t>Three-level </a:t>
                      </a:r>
                      <a:r>
                        <a:rPr lang="en" sz="1600" baseline="0" dirty="0" smtClean="0">
                          <a:effectLst/>
                          <a:latin typeface="Calibri" pitchFamily="34" charset="0"/>
                          <a:cs typeface="Calibri" pitchFamily="34" charset="0"/>
                        </a:rPr>
                        <a:t>score</a:t>
                      </a:r>
                      <a:endParaRPr lang="en-US" sz="1600" i="1" dirty="0">
                        <a:solidFill>
                          <a:schemeClr val="accent6">
                            <a:lumMod val="90000"/>
                            <a:lumOff val="10000"/>
                          </a:schemeClr>
                        </a:solidFill>
                        <a:effectLst/>
                        <a:latin typeface="Calibri" pitchFamily="34" charset="0"/>
                        <a:ea typeface="Times New Roman" panose="02020603050405020304" pitchFamily="18" charset="0"/>
                        <a:cs typeface="Calibri" pitchFamily="34" charset="0"/>
                      </a:endParaRPr>
                    </a:p>
                  </a:txBody>
                  <a:tcPr marL="68585" marR="68585" marT="0" marB="0">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endParaRPr lang="en-US" sz="1600" dirty="0">
                        <a:solidFill>
                          <a:schemeClr val="accent6">
                            <a:lumMod val="90000"/>
                            <a:lumOff val="10000"/>
                          </a:schemeClr>
                        </a:solidFill>
                        <a:effectLst/>
                        <a:latin typeface="Calibri" pitchFamily="34" charset="0"/>
                        <a:ea typeface="Times New Roman" panose="02020603050405020304" pitchFamily="18" charset="0"/>
                        <a:cs typeface="Calibri" pitchFamily="34" charset="0"/>
                      </a:endParaRPr>
                    </a:p>
                  </a:txBody>
                  <a:tcPr marL="68585" marR="68585" marT="0" marB="0">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tcPr>
                </a:tc>
              </a:tr>
              <a:tr h="244287">
                <a:tc>
                  <a:txBody>
                    <a:bodyPr/>
                    <a:lstStyle/>
                    <a:p>
                      <a:pPr marL="285750" marR="0" indent="-285750">
                        <a:spcBef>
                          <a:spcPts val="0"/>
                        </a:spcBef>
                        <a:spcAft>
                          <a:spcPts val="0"/>
                        </a:spcAft>
                        <a:buFont typeface="Arial" panose="020B0604020202020204" pitchFamily="34" charset="0"/>
                        <a:buChar char="•"/>
                      </a:pPr>
                      <a:r>
                        <a:rPr lang="en" sz="1600" i="1" dirty="0" smtClean="0">
                          <a:effectLst/>
                          <a:latin typeface="Calibri" pitchFamily="34" charset="0"/>
                          <a:cs typeface="Calibri" pitchFamily="34" charset="0"/>
                        </a:rPr>
                        <a:t>Low</a:t>
                      </a:r>
                      <a:endParaRPr lang="en-US" sz="1600" i="1" dirty="0">
                        <a:solidFill>
                          <a:schemeClr val="accent6">
                            <a:lumMod val="90000"/>
                            <a:lumOff val="10000"/>
                          </a:schemeClr>
                        </a:solidFill>
                        <a:effectLst/>
                        <a:latin typeface="Calibri" pitchFamily="34" charset="0"/>
                        <a:ea typeface="Times New Roman" panose="02020603050405020304" pitchFamily="18" charset="0"/>
                        <a:cs typeface="Calibri" pitchFamily="34" charset="0"/>
                      </a:endParaRPr>
                    </a:p>
                  </a:txBody>
                  <a:tcPr marL="68585" marR="68585" marT="0" marB="0">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 sz="1600" dirty="0">
                          <a:effectLst/>
                          <a:latin typeface="Calibri" pitchFamily="34" charset="0"/>
                          <a:cs typeface="Calibri" pitchFamily="34" charset="0"/>
                        </a:rPr>
                        <a:t>0-3</a:t>
                      </a:r>
                      <a:endParaRPr lang="en-US" sz="1600" b="1" dirty="0">
                        <a:solidFill>
                          <a:schemeClr val="accent6">
                            <a:lumMod val="90000"/>
                            <a:lumOff val="10000"/>
                          </a:schemeClr>
                        </a:solidFill>
                        <a:effectLst/>
                        <a:latin typeface="Calibri" pitchFamily="34" charset="0"/>
                        <a:ea typeface="Times New Roman" panose="02020603050405020304" pitchFamily="18" charset="0"/>
                        <a:cs typeface="Calibri" pitchFamily="34" charset="0"/>
                      </a:endParaRPr>
                    </a:p>
                  </a:txBody>
                  <a:tcPr marL="68585" marR="68585" marT="0" marB="0">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tcPr>
                </a:tc>
              </a:tr>
              <a:tr h="244287">
                <a:tc>
                  <a:txBody>
                    <a:bodyPr/>
                    <a:lstStyle/>
                    <a:p>
                      <a:pPr marL="285750" marR="0" indent="-285750">
                        <a:spcBef>
                          <a:spcPts val="0"/>
                        </a:spcBef>
                        <a:spcAft>
                          <a:spcPts val="0"/>
                        </a:spcAft>
                        <a:buFont typeface="Arial" panose="020B0604020202020204" pitchFamily="34" charset="0"/>
                        <a:buChar char="•"/>
                      </a:pPr>
                      <a:r>
                        <a:rPr lang="en" sz="1600" i="1" dirty="0" smtClean="0">
                          <a:effectLst/>
                          <a:latin typeface="Calibri" pitchFamily="34" charset="0"/>
                          <a:cs typeface="Calibri" pitchFamily="34" charset="0"/>
                        </a:rPr>
                        <a:t>Intermediate</a:t>
                      </a:r>
                      <a:endParaRPr lang="en-US" sz="1600" i="1" dirty="0">
                        <a:solidFill>
                          <a:schemeClr val="accent6">
                            <a:lumMod val="90000"/>
                            <a:lumOff val="10000"/>
                          </a:schemeClr>
                        </a:solidFill>
                        <a:effectLst/>
                        <a:latin typeface="Calibri" pitchFamily="34" charset="0"/>
                        <a:ea typeface="Times New Roman" panose="02020603050405020304" pitchFamily="18" charset="0"/>
                        <a:cs typeface="Calibri" pitchFamily="34" charset="0"/>
                      </a:endParaRPr>
                    </a:p>
                  </a:txBody>
                  <a:tcPr marL="68585" marR="68585" marT="0" marB="0">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 sz="1600" dirty="0">
                          <a:effectLst/>
                          <a:latin typeface="Calibri" pitchFamily="34" charset="0"/>
                          <a:cs typeface="Calibri" pitchFamily="34" charset="0"/>
                        </a:rPr>
                        <a:t>4-10</a:t>
                      </a:r>
                      <a:endParaRPr lang="en-US" sz="1600" b="1" dirty="0">
                        <a:solidFill>
                          <a:schemeClr val="accent6">
                            <a:lumMod val="90000"/>
                            <a:lumOff val="10000"/>
                          </a:schemeClr>
                        </a:solidFill>
                        <a:effectLst/>
                        <a:latin typeface="Calibri" pitchFamily="34" charset="0"/>
                        <a:ea typeface="Times New Roman" panose="02020603050405020304" pitchFamily="18" charset="0"/>
                        <a:cs typeface="Calibri" pitchFamily="34" charset="0"/>
                      </a:endParaRPr>
                    </a:p>
                  </a:txBody>
                  <a:tcPr marL="68585" marR="68585" marT="0" marB="0">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tcPr>
                </a:tc>
              </a:tr>
              <a:tr h="244287">
                <a:tc>
                  <a:txBody>
                    <a:bodyPr/>
                    <a:lstStyle/>
                    <a:p>
                      <a:pPr marL="285750" marR="0" indent="-285750">
                        <a:spcBef>
                          <a:spcPts val="0"/>
                        </a:spcBef>
                        <a:spcAft>
                          <a:spcPts val="0"/>
                        </a:spcAft>
                        <a:buFont typeface="Arial" panose="020B0604020202020204" pitchFamily="34" charset="0"/>
                        <a:buChar char="•"/>
                      </a:pPr>
                      <a:r>
                        <a:rPr lang="sr-Latn-RS" sz="1600" i="1" u="none" dirty="0" smtClean="0">
                          <a:solidFill>
                            <a:schemeClr val="dk1"/>
                          </a:solidFill>
                          <a:effectLst/>
                          <a:latin typeface="Calibri" pitchFamily="34" charset="0"/>
                          <a:ea typeface="+mn-ea"/>
                          <a:cs typeface="Calibri" pitchFamily="34" charset="0"/>
                        </a:rPr>
                        <a:t>High</a:t>
                      </a:r>
                      <a:endParaRPr lang="en-US" sz="1600" i="1" u="none" dirty="0">
                        <a:solidFill>
                          <a:schemeClr val="accent6">
                            <a:lumMod val="90000"/>
                            <a:lumOff val="10000"/>
                          </a:schemeClr>
                        </a:solidFill>
                        <a:effectLst/>
                        <a:latin typeface="Calibri" pitchFamily="34" charset="0"/>
                        <a:ea typeface="Times New Roman" panose="02020603050405020304" pitchFamily="18" charset="0"/>
                        <a:cs typeface="Calibri" pitchFamily="34" charset="0"/>
                      </a:endParaRPr>
                    </a:p>
                  </a:txBody>
                  <a:tcPr marL="68585" marR="68585" marT="0" marB="0">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 sz="1600" u="none" dirty="0">
                          <a:effectLst/>
                          <a:latin typeface="Calibri" pitchFamily="34" charset="0"/>
                          <a:cs typeface="Calibri" pitchFamily="34" charset="0"/>
                        </a:rPr>
                        <a:t>&gt; 11</a:t>
                      </a:r>
                      <a:endParaRPr lang="en-US" sz="1600" b="1" u="none" dirty="0">
                        <a:solidFill>
                          <a:schemeClr val="accent6">
                            <a:lumMod val="90000"/>
                            <a:lumOff val="10000"/>
                          </a:schemeClr>
                        </a:solidFill>
                        <a:effectLst/>
                        <a:latin typeface="Calibri" pitchFamily="34" charset="0"/>
                        <a:ea typeface="Times New Roman" panose="02020603050405020304" pitchFamily="18" charset="0"/>
                        <a:cs typeface="Calibri" pitchFamily="34" charset="0"/>
                      </a:endParaRPr>
                    </a:p>
                  </a:txBody>
                  <a:tcPr marL="68585" marR="68585" marT="0" marB="0">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tcPr>
                </a:tc>
              </a:tr>
              <a:tr h="2442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sz="1600" dirty="0" smtClean="0">
                          <a:effectLst/>
                          <a:latin typeface="Calibri" pitchFamily="34" charset="0"/>
                          <a:cs typeface="Calibri" pitchFamily="34" charset="0"/>
                        </a:rPr>
                        <a:t>Two-level </a:t>
                      </a:r>
                      <a:r>
                        <a:rPr lang="en" sz="1600" baseline="0" dirty="0" smtClean="0">
                          <a:effectLst/>
                          <a:latin typeface="Calibri" pitchFamily="34" charset="0"/>
                          <a:cs typeface="Calibri" pitchFamily="34" charset="0"/>
                        </a:rPr>
                        <a:t>score</a:t>
                      </a:r>
                      <a:endParaRPr lang="en-US" sz="1600" i="1" dirty="0" smtClean="0">
                        <a:solidFill>
                          <a:schemeClr val="accent6">
                            <a:lumMod val="90000"/>
                            <a:lumOff val="10000"/>
                          </a:schemeClr>
                        </a:solidFill>
                        <a:effectLst/>
                        <a:latin typeface="Calibri" pitchFamily="34" charset="0"/>
                        <a:ea typeface="Times New Roman" panose="02020603050405020304" pitchFamily="18" charset="0"/>
                        <a:cs typeface="Calibri" pitchFamily="34" charset="0"/>
                      </a:endParaRPr>
                    </a:p>
                  </a:txBody>
                  <a:tcPr marL="68585" marR="68585" marT="0" marB="0">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endParaRPr lang="en-US" sz="1600" b="1" dirty="0">
                        <a:solidFill>
                          <a:schemeClr val="accent6">
                            <a:lumMod val="90000"/>
                            <a:lumOff val="10000"/>
                          </a:schemeClr>
                        </a:solidFill>
                        <a:effectLst/>
                        <a:latin typeface="Calibri" pitchFamily="34" charset="0"/>
                        <a:ea typeface="Times New Roman" panose="02020603050405020304" pitchFamily="18" charset="0"/>
                        <a:cs typeface="Calibri" pitchFamily="34" charset="0"/>
                      </a:endParaRPr>
                    </a:p>
                  </a:txBody>
                  <a:tcPr marL="68585" marR="68585" marT="0" marB="0">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tcPr>
                </a:tc>
              </a:tr>
              <a:tr h="244287">
                <a:tc>
                  <a:txBody>
                    <a:bodyPr/>
                    <a:lstStyle/>
                    <a:p>
                      <a:pPr marL="285750" marR="0" indent="-285750">
                        <a:spcBef>
                          <a:spcPts val="0"/>
                        </a:spcBef>
                        <a:spcAft>
                          <a:spcPts val="0"/>
                        </a:spcAft>
                        <a:buFont typeface="Arial" panose="020B0604020202020204" pitchFamily="34" charset="0"/>
                        <a:buChar char="•"/>
                      </a:pPr>
                      <a:r>
                        <a:rPr lang="en" sz="1600" i="1" dirty="0" smtClean="0">
                          <a:effectLst/>
                          <a:latin typeface="Calibri" pitchFamily="34" charset="0"/>
                          <a:cs typeface="Calibri" pitchFamily="34" charset="0"/>
                        </a:rPr>
                        <a:t>PE l</a:t>
                      </a:r>
                      <a:r>
                        <a:rPr lang="sr-Latn-RS" sz="1600" i="1" dirty="0" smtClean="0">
                          <a:effectLst/>
                          <a:latin typeface="Calibri" pitchFamily="34" charset="0"/>
                          <a:cs typeface="Calibri" pitchFamily="34" charset="0"/>
                        </a:rPr>
                        <a:t>ess</a:t>
                      </a:r>
                      <a:r>
                        <a:rPr lang="en" sz="1600" i="1" baseline="0" dirty="0" smtClean="0">
                          <a:effectLst/>
                          <a:latin typeface="Calibri" pitchFamily="34" charset="0"/>
                          <a:cs typeface="Calibri" pitchFamily="34" charset="0"/>
                        </a:rPr>
                        <a:t> </a:t>
                      </a:r>
                      <a:r>
                        <a:rPr lang="en" sz="1600" i="1" dirty="0" smtClean="0">
                          <a:effectLst/>
                          <a:latin typeface="Calibri" pitchFamily="34" charset="0"/>
                          <a:cs typeface="Calibri" pitchFamily="34" charset="0"/>
                        </a:rPr>
                        <a:t>probable</a:t>
                      </a:r>
                      <a:endParaRPr lang="en-US" sz="1600" i="1" dirty="0" smtClean="0">
                        <a:solidFill>
                          <a:schemeClr val="accent6">
                            <a:lumMod val="90000"/>
                            <a:lumOff val="10000"/>
                          </a:schemeClr>
                        </a:solidFill>
                        <a:effectLst/>
                        <a:latin typeface="Calibri" pitchFamily="34" charset="0"/>
                        <a:cs typeface="Calibri" pitchFamily="34" charset="0"/>
                      </a:endParaRPr>
                    </a:p>
                  </a:txBody>
                  <a:tcPr marL="68585" marR="68585" marT="0" marB="0">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 sz="1600" dirty="0" smtClean="0">
                          <a:effectLst/>
                          <a:latin typeface="Calibri" pitchFamily="34" charset="0"/>
                          <a:cs typeface="Calibri" pitchFamily="34" charset="0"/>
                        </a:rPr>
                        <a:t>0-5</a:t>
                      </a:r>
                      <a:endParaRPr lang="en-US" sz="1600" b="1" dirty="0">
                        <a:solidFill>
                          <a:schemeClr val="accent6">
                            <a:lumMod val="90000"/>
                            <a:lumOff val="10000"/>
                          </a:schemeClr>
                        </a:solidFill>
                        <a:effectLst/>
                        <a:latin typeface="Calibri" pitchFamily="34" charset="0"/>
                        <a:ea typeface="Times New Roman" panose="02020603050405020304" pitchFamily="18" charset="0"/>
                        <a:cs typeface="Calibri" pitchFamily="34" charset="0"/>
                      </a:endParaRPr>
                    </a:p>
                  </a:txBody>
                  <a:tcPr marL="68585" marR="68585" marT="0" marB="0">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tcPr>
                </a:tc>
              </a:tr>
              <a:tr h="244287">
                <a:tc>
                  <a:txBody>
                    <a:bodyPr/>
                    <a:lstStyle/>
                    <a:p>
                      <a:pPr marL="285750" marR="0" indent="-285750">
                        <a:spcBef>
                          <a:spcPts val="0"/>
                        </a:spcBef>
                        <a:spcAft>
                          <a:spcPts val="0"/>
                        </a:spcAft>
                        <a:buFont typeface="Arial" panose="020B0604020202020204" pitchFamily="34" charset="0"/>
                        <a:buChar char="•"/>
                      </a:pPr>
                      <a:r>
                        <a:rPr lang="en" sz="1600" i="1" dirty="0" smtClean="0">
                          <a:effectLst/>
                          <a:latin typeface="Calibri" pitchFamily="34" charset="0"/>
                          <a:cs typeface="Calibri" pitchFamily="34" charset="0"/>
                        </a:rPr>
                        <a:t>PE probable</a:t>
                      </a:r>
                      <a:endParaRPr lang="en-US" sz="1600" i="1" dirty="0" smtClean="0">
                        <a:solidFill>
                          <a:schemeClr val="accent6">
                            <a:lumMod val="90000"/>
                            <a:lumOff val="10000"/>
                          </a:schemeClr>
                        </a:solidFill>
                        <a:effectLst/>
                        <a:latin typeface="Calibri" pitchFamily="34" charset="0"/>
                        <a:ea typeface="Times New Roman" panose="02020603050405020304" pitchFamily="18" charset="0"/>
                        <a:cs typeface="Calibri" pitchFamily="34" charset="0"/>
                      </a:endParaRPr>
                    </a:p>
                  </a:txBody>
                  <a:tcPr marL="68585" marR="68585" marT="0" marB="0">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 sz="1600" dirty="0" smtClean="0">
                          <a:effectLst/>
                          <a:latin typeface="Calibri" pitchFamily="34" charset="0"/>
                          <a:cs typeface="Calibri" pitchFamily="34" charset="0"/>
                        </a:rPr>
                        <a:t>≥ 6</a:t>
                      </a:r>
                      <a:endParaRPr lang="en-US" sz="1600" b="1" dirty="0" smtClean="0">
                        <a:solidFill>
                          <a:schemeClr val="accent6">
                            <a:lumMod val="90000"/>
                            <a:lumOff val="10000"/>
                          </a:schemeClr>
                        </a:solidFill>
                        <a:effectLst/>
                        <a:latin typeface="Calibri" pitchFamily="34" charset="0"/>
                        <a:ea typeface="Times New Roman" panose="02020603050405020304" pitchFamily="18" charset="0"/>
                        <a:cs typeface="Calibri" pitchFamily="34" charset="0"/>
                      </a:endParaRPr>
                    </a:p>
                  </a:txBody>
                  <a:tcPr marL="68585" marR="68585" marT="0" marB="0">
                    <a:lnL w="571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6207627"/>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itle 1"/>
          <p:cNvSpPr>
            <a:spLocks noGrp="1"/>
          </p:cNvSpPr>
          <p:nvPr>
            <p:ph type="title"/>
          </p:nvPr>
        </p:nvSpPr>
        <p:spPr>
          <a:xfrm>
            <a:off x="1726675" y="453194"/>
            <a:ext cx="8911687" cy="753852"/>
          </a:xfrm>
        </p:spPr>
        <p:txBody>
          <a:bodyPr>
            <a:normAutofit/>
          </a:bodyPr>
          <a:lstStyle/>
          <a:p>
            <a:r>
              <a:rPr lang="sr-Latn-RS" altLang="en-US" b="1" dirty="0" smtClean="0">
                <a:solidFill>
                  <a:schemeClr val="accent6">
                    <a:lumMod val="75000"/>
                  </a:schemeClr>
                </a:solidFill>
              </a:rPr>
              <a:t>D-DIMER </a:t>
            </a:r>
            <a:r>
              <a:rPr lang="en" altLang="en-US" b="1" dirty="0" smtClean="0">
                <a:solidFill>
                  <a:schemeClr val="accent6">
                    <a:lumMod val="75000"/>
                  </a:schemeClr>
                </a:solidFill>
              </a:rPr>
              <a:t>MEASUREMENT</a:t>
            </a:r>
            <a:endParaRPr lang="sr-Latn-CS" altLang="en-US" b="1" dirty="0">
              <a:solidFill>
                <a:schemeClr val="accent6">
                  <a:lumMod val="75000"/>
                </a:schemeClr>
              </a:solidFill>
            </a:endParaRPr>
          </a:p>
        </p:txBody>
      </p:sp>
      <p:sp>
        <p:nvSpPr>
          <p:cNvPr id="45059" name="Content Placeholder 2"/>
          <p:cNvSpPr>
            <a:spLocks noGrp="1"/>
          </p:cNvSpPr>
          <p:nvPr>
            <p:ph idx="1"/>
          </p:nvPr>
        </p:nvSpPr>
        <p:spPr>
          <a:xfrm>
            <a:off x="1692275" y="1628775"/>
            <a:ext cx="8980488" cy="4114800"/>
          </a:xfrm>
        </p:spPr>
        <p:txBody>
          <a:bodyPr>
            <a:normAutofit fontScale="92500" lnSpcReduction="10000"/>
          </a:bodyPr>
          <a:lstStyle/>
          <a:p>
            <a:pPr eaLnBrk="1" hangingPunct="1">
              <a:spcBef>
                <a:spcPct val="0"/>
              </a:spcBef>
              <a:defRPr/>
            </a:pPr>
            <a:r>
              <a:rPr lang="en" altLang="en-US" sz="2200" b="1" dirty="0">
                <a:solidFill>
                  <a:schemeClr val="accent6">
                    <a:lumMod val="75000"/>
                  </a:schemeClr>
                </a:solidFill>
                <a:cs typeface="Calibri" pitchFamily="34" charset="0"/>
              </a:rPr>
              <a:t>D </a:t>
            </a:r>
            <a:r>
              <a:rPr lang="en" altLang="en-US" sz="2200" b="1" dirty="0" smtClean="0">
                <a:solidFill>
                  <a:schemeClr val="accent6">
                    <a:lumMod val="75000"/>
                  </a:schemeClr>
                </a:solidFill>
                <a:cs typeface="Calibri" pitchFamily="34" charset="0"/>
              </a:rPr>
              <a:t>dimer: degradation</a:t>
            </a:r>
            <a:r>
              <a:rPr lang="sr-Latn-RS" altLang="en-US" sz="2200" b="1" dirty="0" smtClean="0">
                <a:solidFill>
                  <a:schemeClr val="accent6">
                    <a:lumMod val="75000"/>
                  </a:schemeClr>
                </a:solidFill>
                <a:cs typeface="Calibri" pitchFamily="34" charset="0"/>
              </a:rPr>
              <a:t>al</a:t>
            </a:r>
            <a:r>
              <a:rPr lang="en" altLang="en-US" sz="2200" b="1" dirty="0" smtClean="0">
                <a:solidFill>
                  <a:schemeClr val="accent6">
                    <a:lumMod val="75000"/>
                  </a:schemeClr>
                </a:solidFill>
                <a:cs typeface="Calibri" pitchFamily="34" charset="0"/>
              </a:rPr>
              <a:t> </a:t>
            </a:r>
            <a:r>
              <a:rPr lang="en" altLang="en-US" sz="2200" b="1" dirty="0">
                <a:solidFill>
                  <a:schemeClr val="accent6">
                    <a:lumMod val="75000"/>
                  </a:schemeClr>
                </a:solidFill>
                <a:cs typeface="Calibri" pitchFamily="34" charset="0"/>
              </a:rPr>
              <a:t>product of fibrin that is formed by the action of plasmin</a:t>
            </a:r>
          </a:p>
          <a:p>
            <a:pPr eaLnBrk="1" hangingPunct="1">
              <a:spcBef>
                <a:spcPct val="0"/>
              </a:spcBef>
              <a:defRPr/>
            </a:pPr>
            <a:r>
              <a:rPr lang="en" altLang="en-US" sz="2200" b="1" dirty="0">
                <a:solidFill>
                  <a:schemeClr val="accent6">
                    <a:lumMod val="75000"/>
                  </a:schemeClr>
                </a:solidFill>
                <a:cs typeface="Calibri" pitchFamily="34" charset="0"/>
              </a:rPr>
              <a:t>Elevated plasma level - an indicator of increased conversion of fibrinogen to fibrin</a:t>
            </a:r>
            <a:endParaRPr lang="en-US" altLang="en-US" sz="2200" b="1" dirty="0">
              <a:solidFill>
                <a:schemeClr val="accent6">
                  <a:lumMod val="75000"/>
                </a:schemeClr>
              </a:solidFill>
              <a:cs typeface="Calibri" pitchFamily="34" charset="0"/>
            </a:endParaRPr>
          </a:p>
          <a:p>
            <a:pPr>
              <a:defRPr/>
            </a:pPr>
            <a:r>
              <a:rPr lang="en" altLang="en-US" sz="2200" b="1" dirty="0">
                <a:solidFill>
                  <a:srgbClr val="002060"/>
                </a:solidFill>
                <a:cs typeface="Calibri" pitchFamily="34" charset="0"/>
              </a:rPr>
              <a:t>High sensitivity but low specificity</a:t>
            </a:r>
            <a:endParaRPr lang="en-US" altLang="en-US" sz="2200" b="1" dirty="0">
              <a:solidFill>
                <a:srgbClr val="002060"/>
              </a:solidFill>
              <a:cs typeface="Calibri" pitchFamily="34" charset="0"/>
            </a:endParaRPr>
          </a:p>
          <a:p>
            <a:pPr>
              <a:defRPr/>
            </a:pPr>
            <a:r>
              <a:rPr lang="en" altLang="en-US" sz="2200" b="1" dirty="0">
                <a:solidFill>
                  <a:schemeClr val="accent6">
                    <a:lumMod val="75000"/>
                  </a:schemeClr>
                </a:solidFill>
                <a:cs typeface="Calibri" pitchFamily="34" charset="0"/>
              </a:rPr>
              <a:t>Elevated plasma level in </a:t>
            </a:r>
            <a:r>
              <a:rPr lang="sr-Latn-RS" altLang="en-US" sz="2200" b="1" dirty="0" smtClean="0">
                <a:solidFill>
                  <a:schemeClr val="accent6">
                    <a:lumMod val="75000"/>
                  </a:schemeClr>
                </a:solidFill>
                <a:cs typeface="Calibri" pitchFamily="34" charset="0"/>
              </a:rPr>
              <a:t>various</a:t>
            </a:r>
            <a:r>
              <a:rPr lang="en" altLang="en-US" sz="2200" b="1" dirty="0" smtClean="0">
                <a:solidFill>
                  <a:schemeClr val="accent6">
                    <a:lumMod val="75000"/>
                  </a:schemeClr>
                </a:solidFill>
                <a:cs typeface="Calibri" pitchFamily="34" charset="0"/>
              </a:rPr>
              <a:t> </a:t>
            </a:r>
            <a:r>
              <a:rPr lang="en" altLang="en-US" sz="2200" b="1" dirty="0">
                <a:solidFill>
                  <a:schemeClr val="accent6">
                    <a:lumMod val="75000"/>
                  </a:schemeClr>
                </a:solidFill>
                <a:cs typeface="Calibri" pitchFamily="34" charset="0"/>
              </a:rPr>
              <a:t>clinical conditions: hemorrhage, trauma, pregnancy, neoplasm, infection, sepsis, post-surgery, myocardial infarction, systemic diseases</a:t>
            </a:r>
            <a:endParaRPr lang="en-US" altLang="en-US" sz="2200" b="1" dirty="0">
              <a:solidFill>
                <a:schemeClr val="accent6">
                  <a:lumMod val="75000"/>
                </a:schemeClr>
              </a:solidFill>
              <a:cs typeface="Calibri" pitchFamily="34" charset="0"/>
            </a:endParaRPr>
          </a:p>
          <a:p>
            <a:pPr>
              <a:defRPr/>
            </a:pPr>
            <a:r>
              <a:rPr lang="en" altLang="en-US" sz="2200" b="1" dirty="0">
                <a:solidFill>
                  <a:schemeClr val="accent6">
                    <a:lumMod val="75000"/>
                  </a:schemeClr>
                </a:solidFill>
                <a:cs typeface="Calibri" pitchFamily="34" charset="0"/>
              </a:rPr>
              <a:t>fixed D dimer cut-off &lt; 500 </a:t>
            </a:r>
            <a:r>
              <a:rPr lang="en" altLang="en-US" sz="2200" b="1" dirty="0" smtClean="0">
                <a:solidFill>
                  <a:schemeClr val="accent6">
                    <a:lumMod val="75000"/>
                  </a:schemeClr>
                </a:solidFill>
                <a:cs typeface="Calibri" pitchFamily="34" charset="0"/>
              </a:rPr>
              <a:t>µg/l  </a:t>
            </a:r>
            <a:r>
              <a:rPr lang="en" sz="2200" b="1" dirty="0" smtClean="0">
                <a:solidFill>
                  <a:schemeClr val="accent6">
                    <a:lumMod val="75000"/>
                  </a:schemeClr>
                </a:solidFill>
                <a:ea typeface="Malgun Gothic" panose="020B0503020000020004" pitchFamily="34" charset="-127"/>
                <a:cs typeface="Calibri" pitchFamily="34" charset="0"/>
              </a:rPr>
              <a:t>(</a:t>
            </a:r>
            <a:r>
              <a:rPr lang="en" sz="2200" b="1" dirty="0">
                <a:solidFill>
                  <a:schemeClr val="accent6">
                    <a:lumMod val="75000"/>
                  </a:schemeClr>
                </a:solidFill>
                <a:ea typeface="Malgun Gothic" panose="020B0503020000020004" pitchFamily="34" charset="-127"/>
                <a:cs typeface="Calibri" pitchFamily="34" charset="0"/>
              </a:rPr>
              <a:t>0.5 </a:t>
            </a:r>
            <a:r>
              <a:rPr lang="en" sz="2200" b="1" dirty="0" smtClean="0">
                <a:solidFill>
                  <a:schemeClr val="accent6">
                    <a:lumMod val="75000"/>
                  </a:schemeClr>
                </a:solidFill>
                <a:ea typeface="Malgun Gothic" panose="020B0503020000020004" pitchFamily="34" charset="-127"/>
                <a:cs typeface="Calibri" pitchFamily="34" charset="0"/>
              </a:rPr>
              <a:t>mg/l)</a:t>
            </a:r>
            <a:endParaRPr lang="en-US" sz="2200" b="1" dirty="0">
              <a:solidFill>
                <a:schemeClr val="accent6">
                  <a:lumMod val="75000"/>
                </a:schemeClr>
              </a:solidFill>
              <a:cs typeface="Calibri" pitchFamily="34" charset="0"/>
            </a:endParaRPr>
          </a:p>
          <a:p>
            <a:pPr>
              <a:defRPr/>
            </a:pPr>
            <a:r>
              <a:rPr lang="ru-RU" altLang="en-US" sz="2000" dirty="0">
                <a:solidFill>
                  <a:srgbClr val="FF158A"/>
                </a:solidFill>
                <a:latin typeface="Calibri" pitchFamily="34" charset="0"/>
                <a:cs typeface="Calibri" pitchFamily="34" charset="0"/>
              </a:rPr>
              <a:t/>
            </a:r>
            <a:br>
              <a:rPr lang="ru-RU" altLang="en-US" sz="2000" dirty="0">
                <a:solidFill>
                  <a:srgbClr val="FF158A"/>
                </a:solidFill>
                <a:latin typeface="Calibri" pitchFamily="34" charset="0"/>
                <a:cs typeface="Calibri" pitchFamily="34" charset="0"/>
              </a:rPr>
            </a:br>
            <a:r>
              <a:rPr lang="en" altLang="en-US" sz="2000" dirty="0">
                <a:latin typeface="Calibri" pitchFamily="34" charset="0"/>
                <a:cs typeface="Calibri" pitchFamily="34" charset="0"/>
              </a:rPr>
              <a:t> </a:t>
            </a:r>
            <a:endParaRPr lang="en-US" altLang="en-US" sz="2000" dirty="0">
              <a:latin typeface="Calibri" pitchFamily="34" charset="0"/>
              <a:cs typeface="Calibri" pitchFamily="34" charset="0"/>
            </a:endParaRPr>
          </a:p>
          <a:p>
            <a:pPr>
              <a:buFont typeface="Wingdings" pitchFamily="2" charset="2"/>
              <a:buNone/>
              <a:defRPr/>
            </a:pPr>
            <a:r>
              <a:rPr lang="en" altLang="en-US" sz="2800" dirty="0">
                <a:latin typeface="Calibri" pitchFamily="34" charset="0"/>
              </a:rPr>
              <a:t>     </a:t>
            </a:r>
            <a:endParaRPr lang="sr-Latn-CS" altLang="en-US" sz="2000" dirty="0">
              <a:latin typeface="Calibri" pitchFamily="34" charset="0"/>
            </a:endParaRPr>
          </a:p>
        </p:txBody>
      </p:sp>
      <p:sp>
        <p:nvSpPr>
          <p:cNvPr id="4" name="Rectangle 3"/>
          <p:cNvSpPr/>
          <p:nvPr/>
        </p:nvSpPr>
        <p:spPr bwMode="auto">
          <a:xfrm>
            <a:off x="2139202" y="4709023"/>
            <a:ext cx="7776864" cy="426999"/>
          </a:xfrm>
          <a:prstGeom prst="rect">
            <a:avLst/>
          </a:prstGeom>
          <a:solidFill>
            <a:schemeClr val="bg1"/>
          </a:solidFill>
          <a:ln w="9525" cap="flat" cmpd="sng" algn="ctr">
            <a:solidFill>
              <a:schemeClr val="bg1"/>
            </a:solidFill>
            <a:prstDash val="solid"/>
            <a:round/>
            <a:headEnd type="none" w="med" len="med"/>
            <a:tailEnd type="none" w="med" len="me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none"/>
          <a:lstStyle/>
          <a:p>
            <a:pPr algn="ctr" latinLnBrk="1">
              <a:defRPr/>
            </a:pPr>
            <a:r>
              <a:rPr lang="en" b="1" dirty="0">
                <a:solidFill>
                  <a:srgbClr val="002060"/>
                </a:solidFill>
              </a:rPr>
              <a:t>NOT RELIABLE - in hospitalized patients</a:t>
            </a:r>
            <a:r>
              <a:rPr lang="ru-RU" b="1" dirty="0">
                <a:solidFill>
                  <a:srgbClr val="002060"/>
                </a:solidFill>
              </a:rPr>
              <a:t/>
            </a:r>
            <a:br>
              <a:rPr lang="ru-RU" b="1" dirty="0">
                <a:solidFill>
                  <a:srgbClr val="002060"/>
                </a:solidFill>
              </a:rPr>
            </a:br>
            <a:endParaRPr lang="en-US" b="1" dirty="0">
              <a:solidFill>
                <a:srgbClr val="002060"/>
              </a:solidFill>
            </a:endParaRPr>
          </a:p>
        </p:txBody>
      </p:sp>
    </p:spTree>
    <p:extLst>
      <p:ext uri="{BB962C8B-B14F-4D97-AF65-F5344CB8AC3E}">
        <p14:creationId xmlns:p14="http://schemas.microsoft.com/office/powerpoint/2010/main" val="2501275737"/>
      </p:ext>
    </p:extLst>
  </p:cSld>
  <p:clrMapOvr>
    <a:masterClrMapping/>
  </p:clrMapOvr>
  <p:transition spd="slow"/>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itle 1"/>
          <p:cNvSpPr>
            <a:spLocks noGrp="1"/>
          </p:cNvSpPr>
          <p:nvPr>
            <p:ph type="title"/>
          </p:nvPr>
        </p:nvSpPr>
        <p:spPr>
          <a:xfrm>
            <a:off x="1724025" y="2714625"/>
            <a:ext cx="8743950" cy="1143000"/>
          </a:xfrm>
        </p:spPr>
        <p:txBody>
          <a:bodyPr>
            <a:normAutofit fontScale="90000"/>
          </a:bodyPr>
          <a:lstStyle/>
          <a:p>
            <a:r>
              <a:rPr lang="en" sz="4000" b="1" dirty="0">
                <a:solidFill>
                  <a:schemeClr val="accent6">
                    <a:lumMod val="75000"/>
                  </a:schemeClr>
                </a:solidFill>
                <a:cs typeface="Calibri" panose="020F0502020204030204" pitchFamily="34" charset="0"/>
              </a:rPr>
              <a:t>Visualization diagnostic methods for the diagnosis of </a:t>
            </a:r>
            <a:r>
              <a:rPr lang="en" sz="4000" b="1" dirty="0" smtClean="0">
                <a:solidFill>
                  <a:schemeClr val="accent6">
                    <a:lumMod val="75000"/>
                  </a:schemeClr>
                </a:solidFill>
                <a:cs typeface="Calibri" panose="020F0502020204030204" pitchFamily="34" charset="0"/>
              </a:rPr>
              <a:t>P</a:t>
            </a:r>
            <a:r>
              <a:rPr lang="sr-Latn-RS" sz="4000" b="1" dirty="0" smtClean="0">
                <a:solidFill>
                  <a:schemeClr val="accent6">
                    <a:lumMod val="75000"/>
                  </a:schemeClr>
                </a:solidFill>
                <a:cs typeface="Calibri" panose="020F0502020204030204" pitchFamily="34" charset="0"/>
              </a:rPr>
              <a:t>T</a:t>
            </a:r>
            <a:r>
              <a:rPr lang="en" sz="4000" b="1" dirty="0" smtClean="0">
                <a:solidFill>
                  <a:schemeClr val="accent6">
                    <a:lumMod val="75000"/>
                  </a:schemeClr>
                </a:solidFill>
                <a:cs typeface="Calibri" panose="020F0502020204030204" pitchFamily="34" charset="0"/>
              </a:rPr>
              <a:t>E</a:t>
            </a:r>
            <a:endParaRPr lang="en-US" sz="4000" b="1" dirty="0">
              <a:solidFill>
                <a:schemeClr val="accent6">
                  <a:lumMod val="75000"/>
                </a:schemeClr>
              </a:solidFill>
            </a:endParaRPr>
          </a:p>
        </p:txBody>
      </p:sp>
    </p:spTree>
    <p:extLst>
      <p:ext uri="{BB962C8B-B14F-4D97-AF65-F5344CB8AC3E}">
        <p14:creationId xmlns:p14="http://schemas.microsoft.com/office/powerpoint/2010/main" val="665684212"/>
      </p:ext>
    </p:extLst>
  </p:cSld>
  <p:clrMapOvr>
    <a:masterClrMapping/>
  </p:clrMapOvr>
  <p:transition spd="slow"/>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itle 1"/>
          <p:cNvSpPr>
            <a:spLocks noGrp="1"/>
          </p:cNvSpPr>
          <p:nvPr>
            <p:ph type="title"/>
          </p:nvPr>
        </p:nvSpPr>
        <p:spPr>
          <a:xfrm>
            <a:off x="1747313" y="367736"/>
            <a:ext cx="9464769" cy="1280890"/>
          </a:xfrm>
        </p:spPr>
        <p:txBody>
          <a:bodyPr>
            <a:normAutofit fontScale="90000"/>
          </a:bodyPr>
          <a:lstStyle/>
          <a:p>
            <a:r>
              <a:rPr lang="en" altLang="en-US" sz="3200" b="1" dirty="0">
                <a:solidFill>
                  <a:schemeClr val="accent6">
                    <a:lumMod val="75000"/>
                  </a:schemeClr>
                </a:solidFill>
                <a:cs typeface="Calibri" panose="020F0502020204030204" pitchFamily="34" charset="0"/>
              </a:rPr>
              <a:t>PULMONARY ANGIOGRAPHY WITH </a:t>
            </a:r>
            <a:r>
              <a:rPr lang="sr-Latn-RS" altLang="en-US" sz="3200" b="1" dirty="0" smtClean="0">
                <a:solidFill>
                  <a:schemeClr val="accent6">
                    <a:lumMod val="75000"/>
                  </a:schemeClr>
                </a:solidFill>
                <a:cs typeface="Calibri" panose="020F0502020204030204" pitchFamily="34" charset="0"/>
              </a:rPr>
              <a:t>M</a:t>
            </a:r>
            <a:r>
              <a:rPr lang="en" altLang="en-US" sz="3200" b="1" dirty="0" smtClean="0">
                <a:solidFill>
                  <a:schemeClr val="accent6">
                    <a:lumMod val="75000"/>
                  </a:schemeClr>
                </a:solidFill>
                <a:cs typeface="Calibri" panose="020F0502020204030204" pitchFamily="34" charset="0"/>
              </a:rPr>
              <a:t>ULTIDETECTOR </a:t>
            </a:r>
            <a:r>
              <a:rPr lang="en-US" altLang="en-US" sz="3200" b="1" dirty="0">
                <a:solidFill>
                  <a:schemeClr val="accent6">
                    <a:lumMod val="75000"/>
                  </a:schemeClr>
                </a:solidFill>
                <a:cs typeface="Calibri" panose="020F0502020204030204" pitchFamily="34" charset="0"/>
              </a:rPr>
              <a:t/>
            </a:r>
            <a:br>
              <a:rPr lang="en-US" altLang="en-US" sz="3200" b="1" dirty="0">
                <a:solidFill>
                  <a:schemeClr val="accent6">
                    <a:lumMod val="75000"/>
                  </a:schemeClr>
                </a:solidFill>
                <a:cs typeface="Calibri" panose="020F0502020204030204" pitchFamily="34" charset="0"/>
              </a:rPr>
            </a:br>
            <a:r>
              <a:rPr lang="en" altLang="en-US" sz="3200" b="1" dirty="0">
                <a:solidFill>
                  <a:schemeClr val="accent6">
                    <a:lumMod val="75000"/>
                  </a:schemeClr>
                </a:solidFill>
                <a:cs typeface="Calibri" panose="020F0502020204030204" pitchFamily="34" charset="0"/>
              </a:rPr>
              <a:t>COMPUTERIZED TOMOGRAPHY (</a:t>
            </a:r>
            <a:r>
              <a:rPr lang="en" altLang="en-US" sz="3200" b="1" dirty="0" smtClean="0">
                <a:solidFill>
                  <a:schemeClr val="accent6">
                    <a:lumMod val="75000"/>
                  </a:schemeClr>
                </a:solidFill>
                <a:cs typeface="Calibri" panose="020F0502020204030204" pitchFamily="34" charset="0"/>
              </a:rPr>
              <a:t>MD</a:t>
            </a:r>
            <a:r>
              <a:rPr lang="sr-Latn-RS" altLang="en-US" sz="3200" b="1" dirty="0" smtClean="0">
                <a:solidFill>
                  <a:schemeClr val="accent6">
                    <a:lumMod val="75000"/>
                  </a:schemeClr>
                </a:solidFill>
                <a:cs typeface="Calibri" panose="020F0502020204030204" pitchFamily="34" charset="0"/>
              </a:rPr>
              <a:t> </a:t>
            </a:r>
            <a:r>
              <a:rPr lang="en" altLang="en-US" sz="3200" b="1" dirty="0" smtClean="0">
                <a:solidFill>
                  <a:schemeClr val="accent6">
                    <a:lumMod val="75000"/>
                  </a:schemeClr>
                </a:solidFill>
                <a:cs typeface="Calibri" panose="020F0502020204030204" pitchFamily="34" charset="0"/>
              </a:rPr>
              <a:t>- CTPA)</a:t>
            </a:r>
            <a:endParaRPr lang="en-US" altLang="en-US" sz="3200" b="1" dirty="0">
              <a:solidFill>
                <a:schemeClr val="accent6">
                  <a:lumMod val="75000"/>
                </a:schemeClr>
              </a:solidFill>
            </a:endParaRPr>
          </a:p>
        </p:txBody>
      </p:sp>
      <p:sp>
        <p:nvSpPr>
          <p:cNvPr id="76803" name="Content Placeholder 2"/>
          <p:cNvSpPr>
            <a:spLocks noGrp="1"/>
          </p:cNvSpPr>
          <p:nvPr>
            <p:ph idx="1"/>
          </p:nvPr>
        </p:nvSpPr>
        <p:spPr>
          <a:xfrm>
            <a:off x="1595439" y="1981200"/>
            <a:ext cx="9215437" cy="4114800"/>
          </a:xfrm>
        </p:spPr>
        <p:txBody>
          <a:bodyPr/>
          <a:lstStyle/>
          <a:p>
            <a:pPr>
              <a:spcBef>
                <a:spcPct val="0"/>
              </a:spcBef>
            </a:pPr>
            <a:endParaRPr lang="en-US" altLang="en-US" sz="2400" dirty="0">
              <a:latin typeface="Calibri" panose="020F0502020204030204" pitchFamily="34" charset="0"/>
              <a:cs typeface="Calibri" panose="020F0502020204030204" pitchFamily="34" charset="0"/>
            </a:endParaRPr>
          </a:p>
          <a:p>
            <a:pPr>
              <a:spcBef>
                <a:spcPct val="0"/>
              </a:spcBef>
            </a:pPr>
            <a:r>
              <a:rPr lang="en" sz="2000" b="1" dirty="0">
                <a:solidFill>
                  <a:schemeClr val="accent6">
                    <a:lumMod val="75000"/>
                  </a:schemeClr>
                </a:solidFill>
                <a:cs typeface="Calibri" panose="020F0502020204030204" pitchFamily="34" charset="0"/>
              </a:rPr>
              <a:t>method of choice for visualization of the pulmonary vasculature in patients with suspected </a:t>
            </a:r>
            <a:r>
              <a:rPr lang="en" altLang="en-US" sz="2000" b="1" dirty="0" smtClean="0">
                <a:solidFill>
                  <a:schemeClr val="accent6">
                    <a:lumMod val="75000"/>
                  </a:schemeClr>
                </a:solidFill>
                <a:cs typeface="Calibri" panose="020F0502020204030204" pitchFamily="34" charset="0"/>
              </a:rPr>
              <a:t>P</a:t>
            </a:r>
            <a:r>
              <a:rPr lang="sr-Latn-RS" altLang="en-US" sz="2000" b="1" dirty="0" smtClean="0">
                <a:solidFill>
                  <a:schemeClr val="accent6">
                    <a:lumMod val="75000"/>
                  </a:schemeClr>
                </a:solidFill>
                <a:cs typeface="Calibri" panose="020F0502020204030204" pitchFamily="34" charset="0"/>
              </a:rPr>
              <a:t>T</a:t>
            </a:r>
            <a:r>
              <a:rPr lang="en" altLang="en-US" sz="2000" b="1" dirty="0" smtClean="0">
                <a:solidFill>
                  <a:schemeClr val="accent6">
                    <a:lumMod val="75000"/>
                  </a:schemeClr>
                </a:solidFill>
                <a:cs typeface="Calibri" panose="020F0502020204030204" pitchFamily="34" charset="0"/>
              </a:rPr>
              <a:t>E         </a:t>
            </a:r>
            <a:endParaRPr lang="en" altLang="en-US" sz="2000" b="1" dirty="0">
              <a:solidFill>
                <a:schemeClr val="accent6">
                  <a:lumMod val="75000"/>
                </a:schemeClr>
              </a:solidFill>
              <a:cs typeface="Calibri" panose="020F0502020204030204" pitchFamily="34" charset="0"/>
            </a:endParaRPr>
          </a:p>
          <a:p>
            <a:pPr>
              <a:spcBef>
                <a:spcPct val="0"/>
              </a:spcBef>
            </a:pPr>
            <a:endParaRPr lang="ru-RU" altLang="en-US" sz="2000" b="1" dirty="0">
              <a:solidFill>
                <a:schemeClr val="accent6">
                  <a:lumMod val="75000"/>
                </a:schemeClr>
              </a:solidFill>
            </a:endParaRPr>
          </a:p>
          <a:p>
            <a:pPr>
              <a:spcBef>
                <a:spcPct val="0"/>
              </a:spcBef>
            </a:pPr>
            <a:r>
              <a:rPr lang="en" altLang="en-US" sz="2000" b="1" dirty="0">
                <a:solidFill>
                  <a:schemeClr val="accent6">
                    <a:lumMod val="75000"/>
                  </a:schemeClr>
                </a:solidFill>
                <a:cs typeface="Calibri" panose="020F0502020204030204" pitchFamily="34" charset="0"/>
              </a:rPr>
              <a:t>adequate visualization of pulmonary arteries </a:t>
            </a:r>
            <a:r>
              <a:rPr lang="en" altLang="en-US" sz="2000" b="1" i="1" dirty="0">
                <a:solidFill>
                  <a:schemeClr val="accent6">
                    <a:lumMod val="75000"/>
                  </a:schemeClr>
                </a:solidFill>
                <a:cs typeface="Calibri" panose="020F0502020204030204" pitchFamily="34" charset="0"/>
              </a:rPr>
              <a:t>up to subsegmental level </a:t>
            </a:r>
            <a:r>
              <a:rPr lang="en" altLang="en-US" sz="2000" b="1" dirty="0">
                <a:solidFill>
                  <a:schemeClr val="accent6">
                    <a:lumMod val="75000"/>
                  </a:schemeClr>
                </a:solidFill>
                <a:cs typeface="Calibri" panose="020F0502020204030204" pitchFamily="34" charset="0"/>
              </a:rPr>
              <a:t>→ </a:t>
            </a:r>
            <a:r>
              <a:rPr lang="en" altLang="en-US" sz="2000" b="1" dirty="0">
                <a:solidFill>
                  <a:schemeClr val="accent6">
                    <a:lumMod val="75000"/>
                  </a:schemeClr>
                </a:solidFill>
              </a:rPr>
              <a:t>highly sensitive (83%) and specific (96%) for central (main) and segmental blood vessels</a:t>
            </a:r>
            <a:endParaRPr lang="ru-RU" altLang="en-US" sz="2000" b="1" dirty="0">
              <a:solidFill>
                <a:schemeClr val="accent6">
                  <a:lumMod val="75000"/>
                </a:schemeClr>
              </a:solidFill>
            </a:endParaRPr>
          </a:p>
          <a:p>
            <a:pPr>
              <a:spcBef>
                <a:spcPct val="0"/>
              </a:spcBef>
            </a:pPr>
            <a:endParaRPr lang="ru-RU" altLang="en-US" sz="2000" b="1" dirty="0">
              <a:solidFill>
                <a:schemeClr val="accent6">
                  <a:lumMod val="75000"/>
                </a:schemeClr>
              </a:solidFill>
            </a:endParaRPr>
          </a:p>
          <a:p>
            <a:pPr>
              <a:spcBef>
                <a:spcPct val="0"/>
              </a:spcBef>
            </a:pPr>
            <a:r>
              <a:rPr lang="en" altLang="en-US" sz="2000" b="1" dirty="0">
                <a:solidFill>
                  <a:srgbClr val="002060"/>
                </a:solidFill>
              </a:rPr>
              <a:t>DISADVANTAGES</a:t>
            </a:r>
            <a:r>
              <a:rPr lang="en" altLang="en-US" sz="2000" b="1" dirty="0">
                <a:solidFill>
                  <a:schemeClr val="accent6">
                    <a:lumMod val="75000"/>
                  </a:schemeClr>
                </a:solidFill>
              </a:rPr>
              <a:t> – unreliable for subsegmental vessels (incidence of subsegmental </a:t>
            </a:r>
            <a:r>
              <a:rPr lang="en" altLang="en-US" sz="2000" b="1" dirty="0" smtClean="0">
                <a:solidFill>
                  <a:schemeClr val="accent6">
                    <a:lumMod val="75000"/>
                  </a:schemeClr>
                </a:solidFill>
              </a:rPr>
              <a:t>P</a:t>
            </a:r>
            <a:r>
              <a:rPr lang="sr-Latn-RS" altLang="en-US" sz="2000" b="1" dirty="0" smtClean="0">
                <a:solidFill>
                  <a:schemeClr val="accent6">
                    <a:lumMod val="75000"/>
                  </a:schemeClr>
                </a:solidFill>
              </a:rPr>
              <a:t>T</a:t>
            </a:r>
            <a:r>
              <a:rPr lang="en" altLang="en-US" sz="2000" b="1" dirty="0" smtClean="0">
                <a:solidFill>
                  <a:schemeClr val="accent6">
                    <a:lumMod val="75000"/>
                  </a:schemeClr>
                </a:solidFill>
              </a:rPr>
              <a:t>E </a:t>
            </a:r>
            <a:r>
              <a:rPr lang="en" altLang="en-US" sz="2000" b="1" dirty="0">
                <a:solidFill>
                  <a:schemeClr val="accent6">
                    <a:lumMod val="75000"/>
                  </a:schemeClr>
                </a:solidFill>
              </a:rPr>
              <a:t>5-30%)</a:t>
            </a:r>
            <a:endParaRPr lang="sr-Latn-CS" altLang="en-US" sz="2000" b="1" dirty="0">
              <a:solidFill>
                <a:schemeClr val="accent6">
                  <a:lumMod val="75000"/>
                </a:schemeClr>
              </a:solidFill>
            </a:endParaRPr>
          </a:p>
        </p:txBody>
      </p:sp>
    </p:spTree>
    <p:extLst>
      <p:ext uri="{BB962C8B-B14F-4D97-AF65-F5344CB8AC3E}">
        <p14:creationId xmlns:p14="http://schemas.microsoft.com/office/powerpoint/2010/main" val="3751973517"/>
      </p:ext>
    </p:extLst>
  </p:cSld>
  <p:clrMapOvr>
    <a:masterClrMapping/>
  </p:clrMapOvr>
  <p:transition spd="slow"/>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a:xfrm>
            <a:off x="1686194" y="427556"/>
            <a:ext cx="8911687" cy="1280890"/>
          </a:xfrm>
        </p:spPr>
        <p:txBody>
          <a:bodyPr>
            <a:normAutofit/>
          </a:bodyPr>
          <a:lstStyle/>
          <a:p>
            <a:pPr>
              <a:defRPr/>
            </a:pPr>
            <a:r>
              <a:rPr lang="en" altLang="en-US" sz="2800" b="1" dirty="0">
                <a:solidFill>
                  <a:schemeClr val="accent6">
                    <a:lumMod val="75000"/>
                  </a:schemeClr>
                </a:solidFill>
              </a:rPr>
              <a:t>VENTILATION-PERFUSION </a:t>
            </a:r>
            <a:r>
              <a:rPr lang="en" altLang="en-US" sz="2800" b="1" dirty="0" smtClean="0">
                <a:solidFill>
                  <a:schemeClr val="accent6">
                    <a:lumMod val="75000"/>
                  </a:schemeClr>
                </a:solidFill>
              </a:rPr>
              <a:t>(</a:t>
            </a:r>
            <a:r>
              <a:rPr lang="en" sz="2800" b="1" dirty="0" smtClean="0">
                <a:solidFill>
                  <a:schemeClr val="accent6">
                    <a:lumMod val="75000"/>
                  </a:schemeClr>
                </a:solidFill>
                <a:ea typeface="Malgun Gothic" panose="020B0503020000020004" pitchFamily="34" charset="-127"/>
                <a:cs typeface="Calibri" pitchFamily="34" charset="0"/>
              </a:rPr>
              <a:t>V/Q) </a:t>
            </a:r>
            <a:r>
              <a:rPr lang="en" altLang="en-US" sz="2800" b="1" dirty="0">
                <a:solidFill>
                  <a:schemeClr val="accent6">
                    <a:lumMod val="75000"/>
                  </a:schemeClr>
                </a:solidFill>
              </a:rPr>
              <a:t>SCINTIGRAPHY OF THE LUNGS</a:t>
            </a:r>
            <a:endParaRPr lang="sr-Latn-CS" altLang="en-US" sz="2800" b="1" dirty="0">
              <a:solidFill>
                <a:schemeClr val="accent6">
                  <a:lumMod val="75000"/>
                </a:schemeClr>
              </a:solidFill>
            </a:endParaRPr>
          </a:p>
        </p:txBody>
      </p:sp>
      <p:sp>
        <p:nvSpPr>
          <p:cNvPr id="3" name="Content Placeholder 2"/>
          <p:cNvSpPr>
            <a:spLocks noGrp="1"/>
          </p:cNvSpPr>
          <p:nvPr>
            <p:ph idx="1"/>
          </p:nvPr>
        </p:nvSpPr>
        <p:spPr>
          <a:xfrm>
            <a:off x="1724026" y="1981200"/>
            <a:ext cx="8836025" cy="4114800"/>
          </a:xfrm>
        </p:spPr>
        <p:txBody>
          <a:bodyPr/>
          <a:lstStyle/>
          <a:p>
            <a:pPr>
              <a:buFont typeface="Wingdings" panose="05000000000000000000" pitchFamily="2" charset="2"/>
              <a:buNone/>
              <a:defRPr/>
            </a:pPr>
            <a:endParaRPr lang="ru-RU" sz="2400" b="1" i="1" dirty="0">
              <a:solidFill>
                <a:srgbClr val="FF0000"/>
              </a:solidFill>
              <a:latin typeface="Comic Sans MS" pitchFamily="66" charset="0"/>
            </a:endParaRPr>
          </a:p>
          <a:p>
            <a:pPr>
              <a:spcBef>
                <a:spcPts val="0"/>
              </a:spcBef>
              <a:buNone/>
              <a:defRPr/>
            </a:pPr>
            <a:endParaRPr lang="ru-RU" sz="2800" b="1" i="1" dirty="0">
              <a:latin typeface="Calibri" panose="020F0502020204030204" pitchFamily="34" charset="0"/>
              <a:cs typeface="Calibri" panose="020F0502020204030204" pitchFamily="34" charset="0"/>
            </a:endParaRPr>
          </a:p>
          <a:p>
            <a:pPr>
              <a:spcBef>
                <a:spcPts val="0"/>
              </a:spcBef>
              <a:buNone/>
              <a:defRPr/>
            </a:pPr>
            <a:endParaRPr lang="ru-RU" sz="2800" b="1" i="1" dirty="0">
              <a:latin typeface="Calibri" panose="020F0502020204030204" pitchFamily="34" charset="0"/>
              <a:cs typeface="Calibri" panose="020F0502020204030204" pitchFamily="34" charset="0"/>
            </a:endParaRPr>
          </a:p>
          <a:p>
            <a:pPr>
              <a:spcBef>
                <a:spcPts val="0"/>
              </a:spcBef>
              <a:buNone/>
              <a:defRPr/>
            </a:pPr>
            <a:r>
              <a:rPr lang="en" sz="2800" b="1" dirty="0">
                <a:latin typeface="Calibri" panose="020F0502020204030204" pitchFamily="34" charset="0"/>
                <a:cs typeface="Calibri" panose="020F0502020204030204" pitchFamily="34" charset="0"/>
              </a:rPr>
              <a:t>→ </a:t>
            </a:r>
            <a:r>
              <a:rPr lang="en" sz="2400" b="1" i="1" dirty="0">
                <a:solidFill>
                  <a:srgbClr val="002060"/>
                </a:solidFill>
                <a:cs typeface="Calibri" panose="020F0502020204030204" pitchFamily="34" charset="0"/>
              </a:rPr>
              <a:t>PERFUSION SCINTIGRAM ONLY </a:t>
            </a:r>
            <a:r>
              <a:rPr lang="en" sz="2400" b="1" dirty="0">
                <a:solidFill>
                  <a:schemeClr val="accent6">
                    <a:lumMod val="75000"/>
                  </a:schemeClr>
                </a:solidFill>
              </a:rPr>
              <a:t>- reliable </a:t>
            </a:r>
            <a:r>
              <a:rPr lang="sr-Latn-RS" sz="2400" b="1" dirty="0" smtClean="0">
                <a:solidFill>
                  <a:schemeClr val="accent6">
                    <a:lumMod val="75000"/>
                  </a:schemeClr>
                </a:solidFill>
              </a:rPr>
              <a:t>in</a:t>
            </a:r>
            <a:endParaRPr lang="en" sz="2400" b="1" dirty="0">
              <a:solidFill>
                <a:schemeClr val="accent6">
                  <a:lumMod val="75000"/>
                </a:schemeClr>
              </a:solidFill>
            </a:endParaRPr>
          </a:p>
          <a:p>
            <a:pPr>
              <a:spcBef>
                <a:spcPts val="0"/>
              </a:spcBef>
              <a:buNone/>
              <a:defRPr/>
            </a:pPr>
            <a:r>
              <a:rPr lang="sr-Latn-RS" sz="2400" b="1" dirty="0" smtClean="0">
                <a:solidFill>
                  <a:schemeClr val="accent6">
                    <a:lumMod val="75000"/>
                  </a:schemeClr>
                </a:solidFill>
              </a:rPr>
              <a:t>	</a:t>
            </a:r>
            <a:r>
              <a:rPr lang="en" sz="2400" b="1" dirty="0" smtClean="0">
                <a:solidFill>
                  <a:schemeClr val="accent6">
                    <a:lumMod val="75000"/>
                  </a:schemeClr>
                </a:solidFill>
              </a:rPr>
              <a:t>previously </a:t>
            </a:r>
            <a:r>
              <a:rPr lang="en" sz="2400" b="1" dirty="0">
                <a:solidFill>
                  <a:schemeClr val="accent6">
                    <a:lumMod val="75000"/>
                  </a:schemeClr>
                </a:solidFill>
              </a:rPr>
              <a:t>healthy lungs </a:t>
            </a:r>
            <a:r>
              <a:rPr lang="en" sz="2400" b="1" dirty="0" smtClean="0">
                <a:solidFill>
                  <a:schemeClr val="accent6">
                    <a:lumMod val="75000"/>
                  </a:schemeClr>
                </a:solidFill>
              </a:rPr>
              <a:t>(perf</a:t>
            </a:r>
            <a:r>
              <a:rPr lang="sr-Latn-RS" sz="2400" b="1" dirty="0" smtClean="0">
                <a:solidFill>
                  <a:schemeClr val="accent6">
                    <a:lumMod val="75000"/>
                  </a:schemeClr>
                </a:solidFill>
              </a:rPr>
              <a:t>usion</a:t>
            </a:r>
            <a:r>
              <a:rPr lang="en" sz="2400" b="1" dirty="0" smtClean="0">
                <a:solidFill>
                  <a:schemeClr val="accent6">
                    <a:lumMod val="75000"/>
                  </a:schemeClr>
                </a:solidFill>
              </a:rPr>
              <a:t> </a:t>
            </a:r>
            <a:r>
              <a:rPr lang="en" sz="2400" b="1" dirty="0">
                <a:solidFill>
                  <a:schemeClr val="accent6">
                    <a:lumMod val="75000"/>
                  </a:schemeClr>
                </a:solidFill>
              </a:rPr>
              <a:t>defects </a:t>
            </a:r>
            <a:r>
              <a:rPr lang="sr-Latn-RS" sz="2400" b="1" dirty="0" smtClean="0">
                <a:solidFill>
                  <a:schemeClr val="accent6">
                    <a:lumMod val="75000"/>
                  </a:schemeClr>
                </a:solidFill>
              </a:rPr>
              <a:t>may exist </a:t>
            </a:r>
            <a:r>
              <a:rPr lang="en" sz="2400" b="1" dirty="0" smtClean="0">
                <a:solidFill>
                  <a:schemeClr val="accent6">
                    <a:lumMod val="75000"/>
                  </a:schemeClr>
                </a:solidFill>
              </a:rPr>
              <a:t>in</a:t>
            </a:r>
            <a:r>
              <a:rPr lang="sr-Latn-RS" sz="2400" b="1" dirty="0" smtClean="0">
                <a:solidFill>
                  <a:schemeClr val="accent6">
                    <a:lumMod val="75000"/>
                  </a:schemeClr>
                </a:solidFill>
              </a:rPr>
              <a:t> </a:t>
            </a:r>
            <a:r>
              <a:rPr lang="en" sz="2400" b="1" dirty="0" smtClean="0">
                <a:solidFill>
                  <a:schemeClr val="accent6">
                    <a:lumMod val="75000"/>
                  </a:schemeClr>
                </a:solidFill>
              </a:rPr>
              <a:t>many lung</a:t>
            </a:r>
            <a:r>
              <a:rPr lang="sr-Latn-RS" sz="2400" b="1" dirty="0" smtClean="0">
                <a:solidFill>
                  <a:schemeClr val="accent6">
                    <a:lumMod val="75000"/>
                  </a:schemeClr>
                </a:solidFill>
              </a:rPr>
              <a:t> </a:t>
            </a:r>
            <a:r>
              <a:rPr lang="en" sz="2400" b="1" dirty="0" smtClean="0">
                <a:solidFill>
                  <a:schemeClr val="accent6">
                    <a:lumMod val="75000"/>
                  </a:schemeClr>
                </a:solidFill>
              </a:rPr>
              <a:t>diseases</a:t>
            </a:r>
            <a:r>
              <a:rPr lang="en" sz="2400" b="1" dirty="0">
                <a:solidFill>
                  <a:schemeClr val="accent6">
                    <a:lumMod val="75000"/>
                  </a:schemeClr>
                </a:solidFill>
              </a:rPr>
              <a:t>, primarily in COPD ) </a:t>
            </a:r>
          </a:p>
          <a:p>
            <a:pPr marL="0" indent="0">
              <a:buNone/>
              <a:defRPr/>
            </a:pPr>
            <a:endParaRPr lang="ru-RU" sz="2400" dirty="0">
              <a:latin typeface="Calibri" pitchFamily="34" charset="0"/>
            </a:endParaRPr>
          </a:p>
        </p:txBody>
      </p:sp>
    </p:spTree>
    <p:extLst>
      <p:ext uri="{BB962C8B-B14F-4D97-AF65-F5344CB8AC3E}">
        <p14:creationId xmlns:p14="http://schemas.microsoft.com/office/powerpoint/2010/main" val="2548059033"/>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Title 1"/>
          <p:cNvSpPr>
            <a:spLocks noGrp="1"/>
          </p:cNvSpPr>
          <p:nvPr>
            <p:ph type="title"/>
          </p:nvPr>
        </p:nvSpPr>
        <p:spPr>
          <a:xfrm>
            <a:off x="1652887" y="367736"/>
            <a:ext cx="9851725" cy="1280890"/>
          </a:xfrm>
        </p:spPr>
        <p:txBody>
          <a:bodyPr>
            <a:normAutofit fontScale="90000"/>
          </a:bodyPr>
          <a:lstStyle/>
          <a:p>
            <a:r>
              <a:rPr lang="en" altLang="en-US" sz="4000" b="1" dirty="0">
                <a:solidFill>
                  <a:schemeClr val="accent6">
                    <a:lumMod val="75000"/>
                  </a:schemeClr>
                </a:solidFill>
              </a:rPr>
              <a:t>THERAPY OF </a:t>
            </a:r>
            <a:r>
              <a:rPr lang="en" altLang="en-US" sz="4000" b="1" dirty="0" smtClean="0">
                <a:solidFill>
                  <a:schemeClr val="accent6">
                    <a:lumMod val="75000"/>
                  </a:schemeClr>
                </a:solidFill>
              </a:rPr>
              <a:t>PULMONARY</a:t>
            </a:r>
            <a:r>
              <a:rPr lang="sr-Latn-RS" altLang="en-US" sz="4000" b="1" dirty="0" smtClean="0">
                <a:solidFill>
                  <a:schemeClr val="accent6">
                    <a:lumMod val="75000"/>
                  </a:schemeClr>
                </a:solidFill>
              </a:rPr>
              <a:t> </a:t>
            </a:r>
            <a:r>
              <a:rPr lang="en" altLang="en-US" sz="4000" b="1" dirty="0" smtClean="0">
                <a:solidFill>
                  <a:schemeClr val="accent6">
                    <a:lumMod val="75000"/>
                  </a:schemeClr>
                </a:solidFill>
              </a:rPr>
              <a:t>THROMBOEMBOLISM</a:t>
            </a:r>
            <a:endParaRPr lang="sr-Latn-CS" altLang="en-US" sz="4000" b="1" dirty="0">
              <a:solidFill>
                <a:schemeClr val="accent6">
                  <a:lumMod val="75000"/>
                </a:schemeClr>
              </a:solidFill>
            </a:endParaRPr>
          </a:p>
        </p:txBody>
      </p:sp>
      <p:sp>
        <p:nvSpPr>
          <p:cNvPr id="3" name="Content Placeholder 2"/>
          <p:cNvSpPr>
            <a:spLocks noGrp="1"/>
          </p:cNvSpPr>
          <p:nvPr>
            <p:ph idx="1"/>
          </p:nvPr>
        </p:nvSpPr>
        <p:spPr>
          <a:xfrm>
            <a:off x="1905548" y="2013959"/>
            <a:ext cx="8915400" cy="3777622"/>
          </a:xfrm>
        </p:spPr>
        <p:txBody>
          <a:bodyPr/>
          <a:lstStyle/>
          <a:p>
            <a:pPr>
              <a:defRPr/>
            </a:pPr>
            <a:endParaRPr lang="ru-RU" sz="2800" b="1" dirty="0">
              <a:solidFill>
                <a:srgbClr val="FFFF00"/>
              </a:solidFill>
              <a:latin typeface="Calibri" pitchFamily="34" charset="0"/>
            </a:endParaRPr>
          </a:p>
          <a:p>
            <a:pPr>
              <a:buFont typeface="Arial" panose="020B0604020202020204" pitchFamily="34" charset="0"/>
              <a:buChar char="•"/>
              <a:defRPr/>
            </a:pPr>
            <a:r>
              <a:rPr lang="en" sz="2400" b="1" dirty="0">
                <a:solidFill>
                  <a:schemeClr val="accent6">
                    <a:lumMod val="75000"/>
                  </a:schemeClr>
                </a:solidFill>
              </a:rPr>
              <a:t>Timely diagnosis and treatment </a:t>
            </a:r>
            <a:r>
              <a:rPr lang="sr-Latn-RS" sz="2400" b="1" dirty="0" smtClean="0">
                <a:solidFill>
                  <a:schemeClr val="accent6">
                    <a:lumMod val="75000"/>
                  </a:schemeClr>
                </a:solidFill>
              </a:rPr>
              <a:t>could reduce </a:t>
            </a:r>
            <a:r>
              <a:rPr lang="en" sz="2400" b="1" dirty="0" smtClean="0">
                <a:solidFill>
                  <a:schemeClr val="accent6">
                    <a:lumMod val="75000"/>
                  </a:schemeClr>
                </a:solidFill>
              </a:rPr>
              <a:t>mortality </a:t>
            </a:r>
            <a:r>
              <a:rPr lang="en" sz="2400" b="1" dirty="0">
                <a:solidFill>
                  <a:schemeClr val="accent6">
                    <a:lumMod val="75000"/>
                  </a:schemeClr>
                </a:solidFill>
              </a:rPr>
              <a:t>in </a:t>
            </a:r>
            <a:r>
              <a:rPr lang="en" sz="2400" b="1" dirty="0" smtClean="0">
                <a:solidFill>
                  <a:schemeClr val="accent6">
                    <a:lumMod val="75000"/>
                  </a:schemeClr>
                </a:solidFill>
              </a:rPr>
              <a:t>P</a:t>
            </a:r>
            <a:r>
              <a:rPr lang="sr-Latn-RS" sz="2400" b="1" dirty="0" smtClean="0">
                <a:solidFill>
                  <a:schemeClr val="accent6">
                    <a:lumMod val="75000"/>
                  </a:schemeClr>
                </a:solidFill>
              </a:rPr>
              <a:t>T</a:t>
            </a:r>
            <a:r>
              <a:rPr lang="en" sz="2400" b="1" dirty="0" smtClean="0">
                <a:solidFill>
                  <a:schemeClr val="accent6">
                    <a:lumMod val="75000"/>
                  </a:schemeClr>
                </a:solidFill>
              </a:rPr>
              <a:t>E by </a:t>
            </a:r>
            <a:r>
              <a:rPr lang="en" sz="2400" b="1" dirty="0">
                <a:solidFill>
                  <a:schemeClr val="accent6">
                    <a:lumMod val="75000"/>
                  </a:schemeClr>
                </a:solidFill>
              </a:rPr>
              <a:t>1-10%</a:t>
            </a:r>
          </a:p>
          <a:p>
            <a:pPr marL="0" indent="0">
              <a:buNone/>
              <a:defRPr/>
            </a:pPr>
            <a:endParaRPr lang="ru-RU" sz="2400" b="1" dirty="0">
              <a:solidFill>
                <a:schemeClr val="accent6">
                  <a:lumMod val="75000"/>
                </a:schemeClr>
              </a:solidFill>
            </a:endParaRPr>
          </a:p>
          <a:p>
            <a:pPr>
              <a:buFont typeface="Arial" panose="020B0604020202020204" pitchFamily="34" charset="0"/>
              <a:buChar char="•"/>
              <a:defRPr/>
            </a:pPr>
            <a:r>
              <a:rPr lang="en" sz="2400" b="1" dirty="0">
                <a:solidFill>
                  <a:schemeClr val="accent6">
                    <a:lumMod val="75000"/>
                  </a:schemeClr>
                </a:solidFill>
                <a:cs typeface="Calibri" panose="020F0502020204030204" pitchFamily="34" charset="0"/>
              </a:rPr>
              <a:t>It is imperative to </a:t>
            </a:r>
            <a:r>
              <a:rPr lang="en" sz="2400" b="1" dirty="0">
                <a:solidFill>
                  <a:srgbClr val="002060"/>
                </a:solidFill>
                <a:cs typeface="Calibri" panose="020F0502020204030204" pitchFamily="34" charset="0"/>
              </a:rPr>
              <a:t>start therapy as soon as possible</a:t>
            </a:r>
            <a:endParaRPr lang="sr-Latn-CS" sz="2400" b="1" dirty="0">
              <a:solidFill>
                <a:srgbClr val="002060"/>
              </a:solidFill>
              <a:cs typeface="Calibri" panose="020F0502020204030204" pitchFamily="34" charset="0"/>
            </a:endParaRPr>
          </a:p>
        </p:txBody>
      </p:sp>
    </p:spTree>
    <p:extLst>
      <p:ext uri="{BB962C8B-B14F-4D97-AF65-F5344CB8AC3E}">
        <p14:creationId xmlns:p14="http://schemas.microsoft.com/office/powerpoint/2010/main" val="1717657840"/>
      </p:ext>
    </p:extLst>
  </p:cSld>
  <p:clrMapOvr>
    <a:masterClrMapping/>
  </p:clrMapOvr>
  <p:transition spd="slow"/>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Title 1"/>
          <p:cNvSpPr>
            <a:spLocks noGrp="1"/>
          </p:cNvSpPr>
          <p:nvPr>
            <p:ph type="title"/>
          </p:nvPr>
        </p:nvSpPr>
        <p:spPr>
          <a:xfrm>
            <a:off x="1510380" y="0"/>
            <a:ext cx="8743950" cy="1143000"/>
          </a:xfrm>
        </p:spPr>
        <p:txBody>
          <a:bodyPr>
            <a:normAutofit fontScale="90000"/>
          </a:bodyPr>
          <a:lstStyle/>
          <a:p>
            <a:r>
              <a:rPr lang="en" altLang="en-US" sz="4000" dirty="0">
                <a:latin typeface="Calibri" panose="020F0502020204030204" pitchFamily="34" charset="0"/>
                <a:cs typeface="Calibri" panose="020F0502020204030204" pitchFamily="34" charset="0"/>
              </a:rPr>
              <a:t> </a:t>
            </a:r>
            <a:r>
              <a:rPr lang="ru-RU" altLang="en-US" sz="4000" dirty="0">
                <a:latin typeface="Calibri" panose="020F0502020204030204" pitchFamily="34" charset="0"/>
                <a:cs typeface="Calibri" panose="020F0502020204030204" pitchFamily="34" charset="0"/>
              </a:rPr>
              <a:t/>
            </a:r>
            <a:br>
              <a:rPr lang="ru-RU" altLang="en-US" sz="4000" dirty="0">
                <a:latin typeface="Calibri" panose="020F0502020204030204" pitchFamily="34" charset="0"/>
                <a:cs typeface="Calibri" panose="020F0502020204030204" pitchFamily="34" charset="0"/>
              </a:rPr>
            </a:br>
            <a:r>
              <a:rPr lang="en" altLang="en-US" sz="4000" b="1" dirty="0">
                <a:solidFill>
                  <a:schemeClr val="accent6">
                    <a:lumMod val="75000"/>
                  </a:schemeClr>
                </a:solidFill>
                <a:cs typeface="Calibri" panose="020F0502020204030204" pitchFamily="34" charset="0"/>
              </a:rPr>
              <a:t>TREATMENT IN THE ACUTE PHASE</a:t>
            </a:r>
            <a:r>
              <a:rPr lang="ru-RU" altLang="en-US" sz="4000" dirty="0">
                <a:solidFill>
                  <a:srgbClr val="FFFF00"/>
                </a:solidFill>
                <a:latin typeface="Calibri" panose="020F0502020204030204" pitchFamily="34" charset="0"/>
                <a:cs typeface="Calibri" panose="020F0502020204030204" pitchFamily="34" charset="0"/>
              </a:rPr>
              <a:t/>
            </a:r>
            <a:br>
              <a:rPr lang="ru-RU" altLang="en-US" sz="4000" dirty="0">
                <a:solidFill>
                  <a:srgbClr val="FFFF00"/>
                </a:solidFill>
                <a:latin typeface="Calibri" panose="020F0502020204030204" pitchFamily="34" charset="0"/>
                <a:cs typeface="Calibri" panose="020F0502020204030204" pitchFamily="34" charset="0"/>
              </a:rPr>
            </a:br>
            <a:endParaRPr lang="en-US" altLang="en-US" sz="4000" dirty="0">
              <a:solidFill>
                <a:srgbClr val="FFFF00"/>
              </a:solidFill>
              <a:latin typeface="Calibri" panose="020F0502020204030204" pitchFamily="34" charset="0"/>
              <a:cs typeface="Calibri" panose="020F0502020204030204" pitchFamily="34" charset="0"/>
            </a:endParaRPr>
          </a:p>
        </p:txBody>
      </p:sp>
      <p:sp>
        <p:nvSpPr>
          <p:cNvPr id="3" name="Content Placeholder 2"/>
          <p:cNvSpPr>
            <a:spLocks noGrp="1"/>
          </p:cNvSpPr>
          <p:nvPr>
            <p:ph idx="1"/>
          </p:nvPr>
        </p:nvSpPr>
        <p:spPr>
          <a:xfrm>
            <a:off x="1724027" y="1196974"/>
            <a:ext cx="8530304" cy="4571437"/>
          </a:xfrm>
          <a:solidFill>
            <a:schemeClr val="accent5">
              <a:lumMod val="60000"/>
              <a:lumOff val="40000"/>
            </a:schemeClr>
          </a:solidFill>
        </p:spPr>
        <p:txBody>
          <a:bodyPr>
            <a:noAutofit/>
          </a:bodyPr>
          <a:lstStyle/>
          <a:p>
            <a:pPr>
              <a:spcBef>
                <a:spcPts val="0"/>
              </a:spcBef>
              <a:buClr>
                <a:srgbClr val="FFFF00"/>
              </a:buClr>
              <a:defRPr/>
            </a:pPr>
            <a:r>
              <a:rPr lang="en" sz="2400" b="1" dirty="0" smtClean="0">
                <a:solidFill>
                  <a:schemeClr val="accent6">
                    <a:lumMod val="75000"/>
                  </a:schemeClr>
                </a:solidFill>
                <a:cs typeface="Calibri" panose="020F0502020204030204" pitchFamily="34" charset="0"/>
              </a:rPr>
              <a:t>Hemodynamic and respiratory support</a:t>
            </a:r>
          </a:p>
          <a:p>
            <a:pPr marL="514350" indent="-514350">
              <a:spcBef>
                <a:spcPts val="0"/>
              </a:spcBef>
              <a:buClr>
                <a:srgbClr val="FFFFFF"/>
              </a:buClr>
              <a:buFont typeface="+mj-lt"/>
              <a:buAutoNum type="arabicPeriod"/>
              <a:defRPr/>
            </a:pPr>
            <a:r>
              <a:rPr lang="en" sz="2400" b="1" dirty="0">
                <a:solidFill>
                  <a:schemeClr val="accent6">
                    <a:lumMod val="75000"/>
                  </a:schemeClr>
                </a:solidFill>
                <a:cs typeface="Calibri" panose="020F0502020204030204" pitchFamily="34" charset="0"/>
              </a:rPr>
              <a:t>Oxygen therapy and ventilation</a:t>
            </a:r>
          </a:p>
          <a:p>
            <a:pPr marL="514350" indent="-514350">
              <a:spcBef>
                <a:spcPts val="0"/>
              </a:spcBef>
              <a:buClr>
                <a:srgbClr val="FFFFFF"/>
              </a:buClr>
              <a:buFont typeface="+mj-lt"/>
              <a:buAutoNum type="arabicPeriod"/>
              <a:defRPr/>
            </a:pPr>
            <a:r>
              <a:rPr lang="en" sz="2400" b="1" dirty="0">
                <a:solidFill>
                  <a:schemeClr val="accent6">
                    <a:lumMod val="75000"/>
                  </a:schemeClr>
                </a:solidFill>
                <a:cs typeface="Calibri" panose="020F0502020204030204" pitchFamily="34" charset="0"/>
              </a:rPr>
              <a:t>Pharmacological treatment of acute RV insufficiency</a:t>
            </a:r>
            <a:endParaRPr lang="sr-Cyrl-RS" sz="2400" b="1" dirty="0">
              <a:solidFill>
                <a:schemeClr val="accent6">
                  <a:lumMod val="75000"/>
                </a:schemeClr>
              </a:solidFill>
              <a:cs typeface="Calibri" panose="020F0502020204030204" pitchFamily="34" charset="0"/>
            </a:endParaRPr>
          </a:p>
          <a:p>
            <a:pPr marL="514350" indent="-514350">
              <a:spcBef>
                <a:spcPts val="0"/>
              </a:spcBef>
              <a:buClr>
                <a:srgbClr val="FFFFFF"/>
              </a:buClr>
              <a:buFont typeface="+mj-lt"/>
              <a:buAutoNum type="arabicPeriod"/>
              <a:defRPr/>
            </a:pPr>
            <a:r>
              <a:rPr lang="en" sz="2400" b="1" dirty="0">
                <a:solidFill>
                  <a:schemeClr val="accent6">
                    <a:lumMod val="75000"/>
                  </a:schemeClr>
                </a:solidFill>
                <a:cs typeface="Calibri" panose="020F0502020204030204" pitchFamily="34" charset="0"/>
              </a:rPr>
              <a:t>Mechanical support of circulation and oxygenation </a:t>
            </a:r>
            <a:endParaRPr lang="en-US" sz="2400" b="1" dirty="0">
              <a:solidFill>
                <a:schemeClr val="accent6">
                  <a:lumMod val="75000"/>
                </a:schemeClr>
              </a:solidFill>
              <a:cs typeface="Calibri" panose="020F0502020204030204" pitchFamily="34" charset="0"/>
            </a:endParaRPr>
          </a:p>
          <a:p>
            <a:pPr>
              <a:spcBef>
                <a:spcPts val="0"/>
              </a:spcBef>
              <a:buClr>
                <a:srgbClr val="FFFF00"/>
              </a:buClr>
              <a:defRPr/>
            </a:pPr>
            <a:r>
              <a:rPr lang="en" sz="2400" b="1" dirty="0" smtClean="0">
                <a:solidFill>
                  <a:schemeClr val="accent6">
                    <a:lumMod val="75000"/>
                  </a:schemeClr>
                </a:solidFill>
                <a:cs typeface="Calibri" panose="020F0502020204030204" pitchFamily="34" charset="0"/>
              </a:rPr>
              <a:t>Initial anticoagulation</a:t>
            </a:r>
          </a:p>
          <a:p>
            <a:pPr marL="514350" indent="-514350">
              <a:spcBef>
                <a:spcPts val="0"/>
              </a:spcBef>
              <a:buClr>
                <a:srgbClr val="FFFFFF"/>
              </a:buClr>
              <a:buFont typeface="+mj-lt"/>
              <a:buAutoNum type="arabicPeriod"/>
              <a:defRPr/>
            </a:pPr>
            <a:r>
              <a:rPr lang="en" sz="2400" b="1" dirty="0">
                <a:solidFill>
                  <a:schemeClr val="accent6">
                    <a:lumMod val="75000"/>
                  </a:schemeClr>
                </a:solidFill>
                <a:cs typeface="Calibri" panose="020F0502020204030204" pitchFamily="34" charset="0"/>
              </a:rPr>
              <a:t>Parenteral anticoagulation</a:t>
            </a:r>
          </a:p>
          <a:p>
            <a:pPr marL="514350" indent="-514350">
              <a:spcBef>
                <a:spcPts val="0"/>
              </a:spcBef>
              <a:buClr>
                <a:srgbClr val="FFFFFF"/>
              </a:buClr>
              <a:buFont typeface="+mj-lt"/>
              <a:buAutoNum type="arabicPeriod"/>
              <a:defRPr/>
            </a:pPr>
            <a:r>
              <a:rPr lang="en" sz="2400" b="1" dirty="0">
                <a:solidFill>
                  <a:schemeClr val="accent6">
                    <a:lumMod val="75000"/>
                  </a:schemeClr>
                </a:solidFill>
                <a:cs typeface="Calibri" panose="020F0502020204030204" pitchFamily="34" charset="0"/>
              </a:rPr>
              <a:t>Non -vitamin K antagonists (oral anticoagulants)</a:t>
            </a:r>
            <a:endParaRPr lang="sr-Latn-RS" sz="2400" b="1" dirty="0">
              <a:solidFill>
                <a:schemeClr val="accent6">
                  <a:lumMod val="75000"/>
                </a:schemeClr>
              </a:solidFill>
              <a:cs typeface="Calibri" panose="020F0502020204030204" pitchFamily="34" charset="0"/>
            </a:endParaRPr>
          </a:p>
          <a:p>
            <a:pPr marL="514350" indent="-514350">
              <a:spcBef>
                <a:spcPts val="0"/>
              </a:spcBef>
              <a:buClr>
                <a:srgbClr val="FFFFFF"/>
              </a:buClr>
              <a:buFont typeface="+mj-lt"/>
              <a:buAutoNum type="arabicPeriod"/>
              <a:defRPr/>
            </a:pPr>
            <a:r>
              <a:rPr lang="en" sz="2400" b="1" dirty="0">
                <a:solidFill>
                  <a:schemeClr val="accent6">
                    <a:lumMod val="75000"/>
                  </a:schemeClr>
                </a:solidFill>
                <a:cs typeface="Calibri" panose="020F0502020204030204" pitchFamily="34" charset="0"/>
              </a:rPr>
              <a:t>Vitamin K antagonists</a:t>
            </a:r>
            <a:endParaRPr lang="ru-RU" sz="2400" b="1" dirty="0" smtClean="0">
              <a:solidFill>
                <a:schemeClr val="accent6">
                  <a:lumMod val="75000"/>
                </a:schemeClr>
              </a:solidFill>
              <a:cs typeface="Calibri" panose="020F0502020204030204" pitchFamily="34" charset="0"/>
            </a:endParaRPr>
          </a:p>
          <a:p>
            <a:pPr>
              <a:spcBef>
                <a:spcPts val="0"/>
              </a:spcBef>
              <a:buClr>
                <a:srgbClr val="FFFF00"/>
              </a:buClr>
              <a:defRPr/>
            </a:pPr>
            <a:r>
              <a:rPr lang="en" sz="2400" b="1" dirty="0" smtClean="0">
                <a:solidFill>
                  <a:schemeClr val="accent6">
                    <a:lumMod val="75000"/>
                  </a:schemeClr>
                </a:solidFill>
                <a:cs typeface="Calibri" panose="020F0502020204030204" pitchFamily="34" charset="0"/>
              </a:rPr>
              <a:t>Reperfusion treatment</a:t>
            </a:r>
          </a:p>
          <a:p>
            <a:pPr marL="514350" indent="-514350">
              <a:spcBef>
                <a:spcPts val="0"/>
              </a:spcBef>
              <a:buClr>
                <a:srgbClr val="FFFFFF"/>
              </a:buClr>
              <a:buFont typeface="+mj-lt"/>
              <a:buAutoNum type="arabicPeriod"/>
              <a:defRPr/>
            </a:pPr>
            <a:r>
              <a:rPr lang="en" sz="2400" b="1" dirty="0">
                <a:solidFill>
                  <a:schemeClr val="accent6">
                    <a:lumMod val="75000"/>
                  </a:schemeClr>
                </a:solidFill>
                <a:cs typeface="Calibri" panose="020F0502020204030204" pitchFamily="34" charset="0"/>
              </a:rPr>
              <a:t>Systemic thrombolysis</a:t>
            </a:r>
          </a:p>
          <a:p>
            <a:pPr marL="514350" indent="-514350">
              <a:spcBef>
                <a:spcPts val="0"/>
              </a:spcBef>
              <a:buClr>
                <a:srgbClr val="FFFFFF"/>
              </a:buClr>
              <a:buFont typeface="+mj-lt"/>
              <a:buAutoNum type="arabicPeriod"/>
              <a:defRPr/>
            </a:pPr>
            <a:r>
              <a:rPr lang="en" sz="2400" b="1" dirty="0">
                <a:solidFill>
                  <a:schemeClr val="accent6">
                    <a:lumMod val="75000"/>
                  </a:schemeClr>
                </a:solidFill>
                <a:cs typeface="Calibri" panose="020F0502020204030204" pitchFamily="34" charset="0"/>
              </a:rPr>
              <a:t>Direct treatment with a percutaneous catheter</a:t>
            </a:r>
          </a:p>
          <a:p>
            <a:pPr marL="514350" indent="-514350">
              <a:spcBef>
                <a:spcPts val="0"/>
              </a:spcBef>
              <a:buClr>
                <a:srgbClr val="FFFFFF"/>
              </a:buClr>
              <a:buFont typeface="+mj-lt"/>
              <a:buAutoNum type="arabicPeriod"/>
              <a:defRPr/>
            </a:pPr>
            <a:r>
              <a:rPr lang="en" sz="2400" b="1" dirty="0">
                <a:solidFill>
                  <a:schemeClr val="accent6">
                    <a:lumMod val="75000"/>
                  </a:schemeClr>
                </a:solidFill>
                <a:cs typeface="Calibri" panose="020F0502020204030204" pitchFamily="34" charset="0"/>
              </a:rPr>
              <a:t>Surgical embolectomy</a:t>
            </a:r>
          </a:p>
        </p:txBody>
      </p:sp>
    </p:spTree>
    <p:extLst>
      <p:ext uri="{BB962C8B-B14F-4D97-AF65-F5344CB8AC3E}">
        <p14:creationId xmlns:p14="http://schemas.microsoft.com/office/powerpoint/2010/main" val="2165290749"/>
      </p:ext>
    </p:extLst>
  </p:cSld>
  <p:clrMapOvr>
    <a:masterClrMapping/>
  </p:clrMapOvr>
  <p:transition spd="slow"/>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Title 1"/>
          <p:cNvSpPr>
            <a:spLocks noGrp="1"/>
          </p:cNvSpPr>
          <p:nvPr>
            <p:ph type="title"/>
          </p:nvPr>
        </p:nvSpPr>
        <p:spPr>
          <a:xfrm>
            <a:off x="1661433" y="102817"/>
            <a:ext cx="8911687" cy="1280890"/>
          </a:xfrm>
        </p:spPr>
        <p:txBody>
          <a:bodyPr>
            <a:normAutofit fontScale="90000"/>
          </a:bodyPr>
          <a:lstStyle/>
          <a:p>
            <a:r>
              <a:rPr lang="en" altLang="en-US" sz="4000" dirty="0">
                <a:latin typeface="Calibri" panose="020F0502020204030204" pitchFamily="34" charset="0"/>
                <a:cs typeface="Calibri" panose="020F0502020204030204" pitchFamily="34" charset="0"/>
              </a:rPr>
              <a:t> </a:t>
            </a:r>
            <a:r>
              <a:rPr lang="ru-RU" altLang="en-US" sz="4000" dirty="0">
                <a:latin typeface="Calibri" panose="020F0502020204030204" pitchFamily="34" charset="0"/>
                <a:cs typeface="Calibri" panose="020F0502020204030204" pitchFamily="34" charset="0"/>
              </a:rPr>
              <a:t/>
            </a:r>
            <a:br>
              <a:rPr lang="ru-RU" altLang="en-US" sz="4000" dirty="0">
                <a:latin typeface="Calibri" panose="020F0502020204030204" pitchFamily="34" charset="0"/>
                <a:cs typeface="Calibri" panose="020F0502020204030204" pitchFamily="34" charset="0"/>
              </a:rPr>
            </a:br>
            <a:r>
              <a:rPr lang="en" altLang="en-US" sz="4000" b="1" dirty="0">
                <a:solidFill>
                  <a:schemeClr val="accent6">
                    <a:lumMod val="75000"/>
                  </a:schemeClr>
                </a:solidFill>
                <a:cs typeface="Calibri" panose="020F0502020204030204" pitchFamily="34" charset="0"/>
              </a:rPr>
              <a:t>1. Oxygen therapy and ventilation</a:t>
            </a:r>
            <a:r>
              <a:rPr lang="ru-RU" altLang="en-US" sz="4000" b="1" dirty="0">
                <a:solidFill>
                  <a:schemeClr val="accent6">
                    <a:lumMod val="75000"/>
                  </a:schemeClr>
                </a:solidFill>
                <a:cs typeface="Calibri" panose="020F0502020204030204" pitchFamily="34" charset="0"/>
              </a:rPr>
              <a:t/>
            </a:r>
            <a:br>
              <a:rPr lang="ru-RU" altLang="en-US" sz="4000" b="1" dirty="0">
                <a:solidFill>
                  <a:schemeClr val="accent6">
                    <a:lumMod val="75000"/>
                  </a:schemeClr>
                </a:solidFill>
                <a:cs typeface="Calibri" panose="020F0502020204030204" pitchFamily="34" charset="0"/>
              </a:rPr>
            </a:br>
            <a:endParaRPr lang="en-US" altLang="en-US" sz="4000" b="1" dirty="0">
              <a:solidFill>
                <a:schemeClr val="accent6">
                  <a:lumMod val="75000"/>
                </a:schemeClr>
              </a:solidFill>
              <a:cs typeface="Calibri" panose="020F0502020204030204" pitchFamily="34" charset="0"/>
            </a:endParaRPr>
          </a:p>
        </p:txBody>
      </p:sp>
      <p:sp>
        <p:nvSpPr>
          <p:cNvPr id="3" name="Content Placeholder 2"/>
          <p:cNvSpPr>
            <a:spLocks noGrp="1"/>
          </p:cNvSpPr>
          <p:nvPr>
            <p:ph idx="1"/>
          </p:nvPr>
        </p:nvSpPr>
        <p:spPr/>
        <p:txBody>
          <a:bodyPr>
            <a:noAutofit/>
          </a:bodyPr>
          <a:lstStyle/>
          <a:p>
            <a:pPr>
              <a:defRPr/>
            </a:pPr>
            <a:r>
              <a:rPr lang="en" sz="2400" b="1" dirty="0">
                <a:solidFill>
                  <a:schemeClr val="accent6">
                    <a:lumMod val="75000"/>
                  </a:schemeClr>
                </a:solidFill>
                <a:cs typeface="Calibri" panose="020F0502020204030204" pitchFamily="34" charset="0"/>
              </a:rPr>
              <a:t>Oxygenation with high flow of oxygen</a:t>
            </a:r>
          </a:p>
          <a:p>
            <a:pPr>
              <a:defRPr/>
            </a:pPr>
            <a:endParaRPr lang="sr-Cyrl-RS" sz="2400" b="1" dirty="0">
              <a:solidFill>
                <a:schemeClr val="accent6">
                  <a:lumMod val="75000"/>
                </a:schemeClr>
              </a:solidFill>
              <a:cs typeface="Calibri" panose="020F0502020204030204" pitchFamily="34" charset="0"/>
            </a:endParaRPr>
          </a:p>
          <a:p>
            <a:pPr>
              <a:defRPr/>
            </a:pPr>
            <a:r>
              <a:rPr lang="en" sz="2400" b="1" dirty="0">
                <a:solidFill>
                  <a:schemeClr val="accent6">
                    <a:lumMod val="75000"/>
                  </a:schemeClr>
                </a:solidFill>
                <a:cs typeface="Calibri" panose="020F0502020204030204" pitchFamily="34" charset="0"/>
              </a:rPr>
              <a:t>In case of extreme instability (cardiac arrest), mechanical ventilation (non-invasive or invasive)</a:t>
            </a:r>
          </a:p>
          <a:p>
            <a:pPr marL="0" indent="0">
              <a:buNone/>
              <a:defRPr/>
            </a:pPr>
            <a:r>
              <a:rPr lang="en" sz="2400" b="1" dirty="0">
                <a:solidFill>
                  <a:schemeClr val="accent6">
                    <a:lumMod val="75000"/>
                  </a:schemeClr>
                </a:solidFill>
                <a:cs typeface="Calibri" panose="020F0502020204030204" pitchFamily="34" charset="0"/>
              </a:rPr>
              <a:t>     </a:t>
            </a:r>
          </a:p>
          <a:p>
            <a:pPr marL="0" indent="0">
              <a:buNone/>
              <a:defRPr/>
            </a:pPr>
            <a:r>
              <a:rPr lang="en" sz="2400" b="1" dirty="0">
                <a:solidFill>
                  <a:srgbClr val="002060"/>
                </a:solidFill>
                <a:cs typeface="Calibri" panose="020F0502020204030204" pitchFamily="34" charset="0"/>
              </a:rPr>
              <a:t>NEED TO KNOW: correction of hypoxemia is not possible </a:t>
            </a:r>
            <a:r>
              <a:rPr lang="en" sz="2400" b="1" dirty="0" smtClean="0">
                <a:solidFill>
                  <a:srgbClr val="002060"/>
                </a:solidFill>
                <a:cs typeface="Calibri" panose="020F0502020204030204" pitchFamily="34" charset="0"/>
              </a:rPr>
              <a:t>without</a:t>
            </a:r>
            <a:r>
              <a:rPr lang="sr-Latn-RS" sz="2400" b="1" dirty="0" smtClean="0">
                <a:solidFill>
                  <a:srgbClr val="002060"/>
                </a:solidFill>
                <a:cs typeface="Calibri" panose="020F0502020204030204" pitchFamily="34" charset="0"/>
              </a:rPr>
              <a:t> </a:t>
            </a:r>
            <a:r>
              <a:rPr lang="en" sz="2400" b="1" dirty="0" smtClean="0">
                <a:solidFill>
                  <a:srgbClr val="002060"/>
                </a:solidFill>
                <a:cs typeface="Calibri" panose="020F0502020204030204" pitchFamily="34" charset="0"/>
              </a:rPr>
              <a:t>simultaneous </a:t>
            </a:r>
            <a:r>
              <a:rPr lang="en" sz="2400" b="1" dirty="0">
                <a:solidFill>
                  <a:srgbClr val="002060"/>
                </a:solidFill>
                <a:cs typeface="Calibri" panose="020F0502020204030204" pitchFamily="34" charset="0"/>
              </a:rPr>
              <a:t>pulmonary reperfusion!</a:t>
            </a:r>
            <a:r>
              <a:rPr lang="ru-RU" sz="2400" b="1" dirty="0">
                <a:solidFill>
                  <a:srgbClr val="002060"/>
                </a:solidFill>
                <a:cs typeface="Calibri" panose="020F0502020204030204" pitchFamily="34" charset="0"/>
              </a:rPr>
              <a:t/>
            </a:r>
            <a:br>
              <a:rPr lang="ru-RU" sz="2400" b="1" dirty="0">
                <a:solidFill>
                  <a:srgbClr val="002060"/>
                </a:solidFill>
                <a:cs typeface="Calibri" panose="020F0502020204030204" pitchFamily="34" charset="0"/>
              </a:rPr>
            </a:br>
            <a:endParaRPr lang="en-US" sz="2400" b="1" dirty="0">
              <a:solidFill>
                <a:srgbClr val="002060"/>
              </a:solidFill>
              <a:cs typeface="Calibri" panose="020F0502020204030204" pitchFamily="34" charset="0"/>
            </a:endParaRPr>
          </a:p>
        </p:txBody>
      </p:sp>
    </p:spTree>
    <p:extLst>
      <p:ext uri="{BB962C8B-B14F-4D97-AF65-F5344CB8AC3E}">
        <p14:creationId xmlns:p14="http://schemas.microsoft.com/office/powerpoint/2010/main" val="4122108483"/>
      </p:ext>
    </p:extLst>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a:xfrm>
            <a:off x="1309688" y="1071563"/>
            <a:ext cx="9144001" cy="1143000"/>
          </a:xfrm>
        </p:spPr>
        <p:txBody>
          <a:bodyPr>
            <a:normAutofit/>
          </a:bodyPr>
          <a:lstStyle/>
          <a:p>
            <a:pPr>
              <a:defRPr/>
            </a:pPr>
            <a:r>
              <a:rPr lang="en" dirty="0" smtClean="0">
                <a:solidFill>
                  <a:schemeClr val="tx1"/>
                </a:solidFill>
                <a:cs typeface="Arial" pitchFamily="34" charset="0"/>
              </a:rPr>
              <a:t> </a:t>
            </a:r>
            <a:r>
              <a:rPr lang="en" b="1" dirty="0" smtClean="0">
                <a:solidFill>
                  <a:schemeClr val="tx1"/>
                </a:solidFill>
                <a:cs typeface="Arial" pitchFamily="34" charset="0"/>
              </a:rPr>
              <a:t>Types of respiratory </a:t>
            </a:r>
            <a:r>
              <a:rPr lang="sr-Latn-RS" b="1" dirty="0" smtClean="0">
                <a:solidFill>
                  <a:schemeClr val="tx1"/>
                </a:solidFill>
                <a:cs typeface="Arial" pitchFamily="34" charset="0"/>
              </a:rPr>
              <a:t>failure</a:t>
            </a:r>
            <a:endParaRPr lang="en-US" b="1" dirty="0">
              <a:solidFill>
                <a:schemeClr val="tx1"/>
              </a:solidFill>
              <a:cs typeface="Arial" pitchFamily="34" charset="0"/>
            </a:endParaRPr>
          </a:p>
        </p:txBody>
      </p:sp>
      <p:sp>
        <p:nvSpPr>
          <p:cNvPr id="7171" name="Rectangle 3"/>
          <p:cNvSpPr>
            <a:spLocks noGrp="1" noChangeArrowheads="1"/>
          </p:cNvSpPr>
          <p:nvPr>
            <p:ph type="body" idx="1"/>
          </p:nvPr>
        </p:nvSpPr>
        <p:spPr>
          <a:xfrm>
            <a:off x="1666876" y="1857375"/>
            <a:ext cx="9001125" cy="4389438"/>
          </a:xfrm>
        </p:spPr>
        <p:txBody>
          <a:bodyPr/>
          <a:lstStyle/>
          <a:p>
            <a:pPr eaLnBrk="1" hangingPunct="1"/>
            <a:r>
              <a:rPr lang="en" sz="2800" b="1" dirty="0">
                <a:cs typeface="Arial" panose="020B0604020202020204" pitchFamily="34" charset="0"/>
              </a:rPr>
              <a:t>Partial </a:t>
            </a:r>
            <a:r>
              <a:rPr lang="en" sz="2800" b="1" dirty="0" smtClean="0">
                <a:cs typeface="Arial" panose="020B0604020202020204" pitchFamily="34" charset="0"/>
              </a:rPr>
              <a:t>respirator</a:t>
            </a:r>
            <a:r>
              <a:rPr lang="sr-Latn-RS" sz="2800" b="1" dirty="0">
                <a:cs typeface="Arial" panose="020B0604020202020204" pitchFamily="34" charset="0"/>
              </a:rPr>
              <a:t>y</a:t>
            </a:r>
            <a:r>
              <a:rPr lang="en" sz="2800" b="1" dirty="0" smtClean="0">
                <a:cs typeface="Arial" panose="020B0604020202020204" pitchFamily="34" charset="0"/>
              </a:rPr>
              <a:t> </a:t>
            </a:r>
            <a:r>
              <a:rPr lang="sr-Latn-RS" sz="2800" b="1" dirty="0" smtClean="0">
                <a:cs typeface="Arial" panose="020B0604020202020204" pitchFamily="34" charset="0"/>
              </a:rPr>
              <a:t>failure</a:t>
            </a:r>
            <a:r>
              <a:rPr lang="en" sz="2800" b="1" dirty="0" smtClean="0">
                <a:cs typeface="Arial" panose="020B0604020202020204" pitchFamily="34" charset="0"/>
              </a:rPr>
              <a:t> </a:t>
            </a:r>
            <a:r>
              <a:rPr lang="en" sz="2800" b="1" dirty="0">
                <a:cs typeface="Arial" panose="020B0604020202020204" pitchFamily="34" charset="0"/>
              </a:rPr>
              <a:t>- Type I</a:t>
            </a:r>
          </a:p>
          <a:p>
            <a:pPr eaLnBrk="1" hangingPunct="1">
              <a:buFont typeface="Wingdings" panose="05000000000000000000" pitchFamily="2" charset="2"/>
              <a:buNone/>
            </a:pPr>
            <a:r>
              <a:rPr lang="en" dirty="0" smtClean="0"/>
              <a:t>  </a:t>
            </a:r>
            <a:r>
              <a:rPr lang="en" sz="2000" dirty="0">
                <a:cs typeface="Arial" panose="020B0604020202020204" pitchFamily="34" charset="0"/>
              </a:rPr>
              <a:t>- </a:t>
            </a:r>
            <a:r>
              <a:rPr lang="en" sz="2400" dirty="0">
                <a:cs typeface="Arial" panose="020B0604020202020204" pitchFamily="34" charset="0"/>
              </a:rPr>
              <a:t>Hypoxemia </a:t>
            </a:r>
          </a:p>
          <a:p>
            <a:pPr eaLnBrk="1" hangingPunct="1">
              <a:buFont typeface="Wingdings" panose="05000000000000000000" pitchFamily="2" charset="2"/>
              <a:buNone/>
            </a:pPr>
            <a:r>
              <a:rPr lang="en" sz="2400" dirty="0">
                <a:cs typeface="Arial" panose="020B0604020202020204" pitchFamily="34" charset="0"/>
              </a:rPr>
              <a:t> </a:t>
            </a:r>
            <a:r>
              <a:rPr lang="en" sz="2400" dirty="0" smtClean="0">
                <a:cs typeface="Arial" panose="020B0604020202020204" pitchFamily="34" charset="0"/>
              </a:rPr>
              <a:t> - </a:t>
            </a:r>
            <a:r>
              <a:rPr lang="en" sz="2400" dirty="0">
                <a:cs typeface="Arial" panose="020B0604020202020204" pitchFamily="34" charset="0"/>
              </a:rPr>
              <a:t>PaCO </a:t>
            </a:r>
            <a:r>
              <a:rPr lang="en" sz="2400" baseline="-25000" dirty="0">
                <a:cs typeface="Arial" panose="020B0604020202020204" pitchFamily="34" charset="0"/>
              </a:rPr>
              <a:t>2</a:t>
            </a:r>
            <a:r>
              <a:rPr lang="en" sz="2400" dirty="0">
                <a:cs typeface="Arial" panose="020B0604020202020204" pitchFamily="34" charset="0"/>
              </a:rPr>
              <a:t> within normal limits</a:t>
            </a:r>
            <a:endParaRPr lang="sr-Latn-CS" sz="2400" dirty="0">
              <a:cs typeface="Arial" panose="020B0604020202020204" pitchFamily="34" charset="0"/>
            </a:endParaRPr>
          </a:p>
          <a:p>
            <a:pPr eaLnBrk="1" hangingPunct="1">
              <a:buFont typeface="Wingdings" panose="05000000000000000000" pitchFamily="2" charset="2"/>
              <a:buNone/>
            </a:pPr>
            <a:endParaRPr lang="sr-Latn-CS" dirty="0" smtClean="0"/>
          </a:p>
          <a:p>
            <a:pPr eaLnBrk="1" hangingPunct="1"/>
            <a:r>
              <a:rPr lang="en" sz="2800" b="1" dirty="0">
                <a:cs typeface="Arial" panose="020B0604020202020204" pitchFamily="34" charset="0"/>
              </a:rPr>
              <a:t>Global </a:t>
            </a:r>
            <a:r>
              <a:rPr lang="en" sz="2800" b="1" dirty="0" smtClean="0">
                <a:cs typeface="Arial" panose="020B0604020202020204" pitchFamily="34" charset="0"/>
              </a:rPr>
              <a:t>respiratory </a:t>
            </a:r>
            <a:r>
              <a:rPr lang="en" sz="2800" b="1" dirty="0">
                <a:cs typeface="Arial" panose="020B0604020202020204" pitchFamily="34" charset="0"/>
              </a:rPr>
              <a:t>failure - Type II</a:t>
            </a:r>
          </a:p>
          <a:p>
            <a:pPr eaLnBrk="1" hangingPunct="1">
              <a:buFont typeface="Wingdings" panose="05000000000000000000" pitchFamily="2" charset="2"/>
              <a:buNone/>
            </a:pPr>
            <a:r>
              <a:rPr lang="en" dirty="0" smtClean="0">
                <a:solidFill>
                  <a:srgbClr val="FFFF00"/>
                </a:solidFill>
              </a:rPr>
              <a:t>  </a:t>
            </a:r>
            <a:r>
              <a:rPr lang="en" sz="2400" dirty="0">
                <a:cs typeface="Arial" panose="020B0604020202020204" pitchFamily="34" charset="0"/>
              </a:rPr>
              <a:t>- Hypoxemia</a:t>
            </a:r>
            <a:endParaRPr lang="sr-Latn-CS" sz="2400" dirty="0">
              <a:cs typeface="Arial" panose="020B0604020202020204" pitchFamily="34" charset="0"/>
            </a:endParaRPr>
          </a:p>
          <a:p>
            <a:pPr eaLnBrk="1" hangingPunct="1">
              <a:buFont typeface="Wingdings" panose="05000000000000000000" pitchFamily="2" charset="2"/>
              <a:buNone/>
            </a:pPr>
            <a:r>
              <a:rPr lang="en" sz="2400" dirty="0">
                <a:cs typeface="Arial" panose="020B0604020202020204" pitchFamily="34" charset="0"/>
              </a:rPr>
              <a:t> </a:t>
            </a:r>
            <a:r>
              <a:rPr lang="sr-Latn-RS" sz="2400" dirty="0">
                <a:cs typeface="Arial" panose="020B0604020202020204" pitchFamily="34" charset="0"/>
              </a:rPr>
              <a:t> </a:t>
            </a:r>
            <a:r>
              <a:rPr lang="en" sz="2400" dirty="0" smtClean="0">
                <a:cs typeface="Arial" panose="020B0604020202020204" pitchFamily="34" charset="0"/>
              </a:rPr>
              <a:t>- </a:t>
            </a:r>
            <a:r>
              <a:rPr lang="en" sz="2400" dirty="0">
                <a:cs typeface="Arial" panose="020B0604020202020204" pitchFamily="34" charset="0"/>
              </a:rPr>
              <a:t>Hypercapnia (PaCO </a:t>
            </a:r>
            <a:r>
              <a:rPr lang="en" sz="2400" baseline="-25000" dirty="0">
                <a:cs typeface="Arial" panose="020B0604020202020204" pitchFamily="34" charset="0"/>
              </a:rPr>
              <a:t>2</a:t>
            </a:r>
            <a:r>
              <a:rPr lang="en" sz="2400" dirty="0">
                <a:cs typeface="Arial" panose="020B0604020202020204" pitchFamily="34" charset="0"/>
              </a:rPr>
              <a:t> &gt; 6 kPa)</a:t>
            </a:r>
            <a:endParaRPr lang="en-US" sz="2400" dirty="0">
              <a:cs typeface="Arial" panose="020B0604020202020204" pitchFamily="34" charset="0"/>
            </a:endParaRPr>
          </a:p>
        </p:txBody>
      </p:sp>
    </p:spTree>
    <p:extLst>
      <p:ext uri="{BB962C8B-B14F-4D97-AF65-F5344CB8AC3E}">
        <p14:creationId xmlns:p14="http://schemas.microsoft.com/office/powerpoint/2010/main" val="2866625398"/>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Content Placeholder 2"/>
          <p:cNvSpPr>
            <a:spLocks noGrp="1"/>
          </p:cNvSpPr>
          <p:nvPr>
            <p:ph idx="1"/>
          </p:nvPr>
        </p:nvSpPr>
        <p:spPr>
          <a:xfrm>
            <a:off x="1200151" y="260351"/>
            <a:ext cx="9864725" cy="792163"/>
          </a:xfrm>
        </p:spPr>
        <p:txBody>
          <a:bodyPr>
            <a:noAutofit/>
          </a:bodyPr>
          <a:lstStyle/>
          <a:p>
            <a:pPr marL="0" indent="0" algn="ctr">
              <a:spcBef>
                <a:spcPct val="0"/>
              </a:spcBef>
              <a:buNone/>
            </a:pPr>
            <a:r>
              <a:rPr lang="en" altLang="en-US" sz="2800" b="1" dirty="0" smtClean="0">
                <a:solidFill>
                  <a:schemeClr val="accent6">
                    <a:lumMod val="75000"/>
                  </a:schemeClr>
                </a:solidFill>
                <a:latin typeface="+mj-lt"/>
                <a:cs typeface="Calibri" panose="020F0502020204030204" pitchFamily="34" charset="0"/>
              </a:rPr>
              <a:t>2. Pharmacological treatment of acute RV </a:t>
            </a:r>
            <a:r>
              <a:rPr lang="sr-Latn-RS" altLang="en-US" sz="2800" b="1" dirty="0" smtClean="0">
                <a:solidFill>
                  <a:schemeClr val="accent6">
                    <a:lumMod val="75000"/>
                  </a:schemeClr>
                </a:solidFill>
                <a:latin typeface="+mj-lt"/>
                <a:cs typeface="Calibri" panose="020F0502020204030204" pitchFamily="34" charset="0"/>
              </a:rPr>
              <a:t>i</a:t>
            </a:r>
            <a:r>
              <a:rPr lang="en" altLang="en-US" sz="2800" b="1" dirty="0" smtClean="0">
                <a:solidFill>
                  <a:schemeClr val="accent6">
                    <a:lumMod val="75000"/>
                  </a:schemeClr>
                </a:solidFill>
                <a:latin typeface="+mj-lt"/>
                <a:cs typeface="Calibri" panose="020F0502020204030204" pitchFamily="34" charset="0"/>
              </a:rPr>
              <a:t>nsufficiency</a:t>
            </a:r>
            <a:endParaRPr lang="en-US" altLang="en-US" sz="2800" b="1" dirty="0" smtClean="0">
              <a:solidFill>
                <a:schemeClr val="accent6">
                  <a:lumMod val="75000"/>
                </a:schemeClr>
              </a:solidFill>
              <a:latin typeface="+mj-lt"/>
            </a:endParaRPr>
          </a:p>
        </p:txBody>
      </p:sp>
      <p:graphicFrame>
        <p:nvGraphicFramePr>
          <p:cNvPr id="4" name="Table 3"/>
          <p:cNvGraphicFramePr>
            <a:graphicFrameLocks noGrp="1"/>
          </p:cNvGraphicFramePr>
          <p:nvPr/>
        </p:nvGraphicFramePr>
        <p:xfrm>
          <a:off x="1200150" y="981076"/>
          <a:ext cx="9864726" cy="5775391"/>
        </p:xfrm>
        <a:graphic>
          <a:graphicData uri="http://schemas.openxmlformats.org/drawingml/2006/table">
            <a:tbl>
              <a:tblPr firstRow="1" bandRow="1">
                <a:tableStyleId>{7DF18680-E054-41AD-8BC1-D1AEF772440D}</a:tableStyleId>
              </a:tblPr>
              <a:tblGrid>
                <a:gridCol w="3528259"/>
                <a:gridCol w="3048225"/>
                <a:gridCol w="3288242"/>
              </a:tblGrid>
              <a:tr h="370727">
                <a:tc>
                  <a:txBody>
                    <a:bodyPr/>
                    <a:lstStyle/>
                    <a:p>
                      <a:pPr algn="l" fontAlgn="base"/>
                      <a:r>
                        <a:rPr lang="en" sz="1800" b="1" dirty="0">
                          <a:effectLst/>
                          <a:latin typeface="Calibri" panose="020F0502020204030204" pitchFamily="34" charset="0"/>
                          <a:cs typeface="Calibri" panose="020F0502020204030204" pitchFamily="34" charset="0"/>
                        </a:rPr>
                        <a:t>Strategy</a:t>
                      </a:r>
                    </a:p>
                  </a:txBody>
                  <a:tcPr marL="91437" marR="91437" marT="45706" marB="45706" anchor="ctr">
                    <a:solidFill>
                      <a:schemeClr val="accent6">
                        <a:lumMod val="75000"/>
                        <a:lumOff val="25000"/>
                      </a:schemeClr>
                    </a:solidFill>
                  </a:tcPr>
                </a:tc>
                <a:tc>
                  <a:txBody>
                    <a:bodyPr/>
                    <a:lstStyle/>
                    <a:p>
                      <a:pPr algn="l" fontAlgn="base"/>
                      <a:r>
                        <a:rPr lang="en" sz="1800" b="1" dirty="0">
                          <a:effectLst/>
                          <a:latin typeface="Calibri" panose="020F0502020204030204" pitchFamily="34" charset="0"/>
                          <a:cs typeface="Calibri" panose="020F0502020204030204" pitchFamily="34" charset="0"/>
                        </a:rPr>
                        <a:t>Properties and use</a:t>
                      </a:r>
                    </a:p>
                  </a:txBody>
                  <a:tcPr marL="91437" marR="91437" marT="45706" marB="45706" anchor="ctr">
                    <a:solidFill>
                      <a:schemeClr val="accent6">
                        <a:lumMod val="75000"/>
                        <a:lumOff val="25000"/>
                      </a:schemeClr>
                    </a:solidFill>
                  </a:tcPr>
                </a:tc>
                <a:tc>
                  <a:txBody>
                    <a:bodyPr/>
                    <a:lstStyle/>
                    <a:p>
                      <a:pPr algn="l" fontAlgn="base"/>
                      <a:r>
                        <a:rPr lang="en" sz="1800" b="1" i="0" kern="1200" dirty="0" smtClean="0">
                          <a:solidFill>
                            <a:schemeClr val="lt1"/>
                          </a:solidFill>
                          <a:effectLst/>
                          <a:latin typeface="Calibri" panose="020F0502020204030204" pitchFamily="34" charset="0"/>
                          <a:ea typeface="+mn-ea"/>
                          <a:cs typeface="Calibri" panose="020F0502020204030204" pitchFamily="34" charset="0"/>
                        </a:rPr>
                        <a:t>Warnings</a:t>
                      </a:r>
                      <a:endParaRPr lang="sr-Cyrl-RS" sz="1800" b="1" dirty="0">
                        <a:effectLst/>
                        <a:latin typeface="Calibri" panose="020F0502020204030204" pitchFamily="34" charset="0"/>
                        <a:cs typeface="Calibri" panose="020F0502020204030204" pitchFamily="34" charset="0"/>
                      </a:endParaRPr>
                    </a:p>
                  </a:txBody>
                  <a:tcPr marL="91437" marR="91437" marT="45706" marB="45706" anchor="ctr">
                    <a:solidFill>
                      <a:schemeClr val="accent6">
                        <a:lumMod val="75000"/>
                        <a:lumOff val="25000"/>
                      </a:schemeClr>
                    </a:solidFill>
                  </a:tcPr>
                </a:tc>
              </a:tr>
              <a:tr h="370727">
                <a:tc>
                  <a:txBody>
                    <a:bodyPr/>
                    <a:lstStyle/>
                    <a:p>
                      <a:r>
                        <a:rPr lang="en" sz="1800" b="1" i="0" kern="1200" dirty="0" smtClean="0">
                          <a:solidFill>
                            <a:schemeClr val="dk1"/>
                          </a:solidFill>
                          <a:effectLst/>
                          <a:latin typeface="Calibri" panose="020F0502020204030204" pitchFamily="34" charset="0"/>
                          <a:ea typeface="+mn-ea"/>
                          <a:cs typeface="Calibri" panose="020F0502020204030204" pitchFamily="34" charset="0"/>
                        </a:rPr>
                        <a:t>Volume optimization</a:t>
                      </a:r>
                      <a:r>
                        <a:rPr lang="en" sz="1800" b="0" i="0" kern="1200" dirty="0" smtClean="0">
                          <a:solidFill>
                            <a:schemeClr val="dk1"/>
                          </a:solidFill>
                          <a:effectLst/>
                          <a:latin typeface="Calibri" panose="020F0502020204030204" pitchFamily="34" charset="0"/>
                          <a:ea typeface="+mn-ea"/>
                          <a:cs typeface="Calibri" panose="020F0502020204030204" pitchFamily="34" charset="0"/>
                        </a:rPr>
                        <a:t> </a:t>
                      </a:r>
                      <a:endParaRPr lang="en-US" sz="1800" dirty="0">
                        <a:latin typeface="Calibri" panose="020F0502020204030204" pitchFamily="34" charset="0"/>
                        <a:cs typeface="Calibri" panose="020F0502020204030204" pitchFamily="34" charset="0"/>
                      </a:endParaRPr>
                    </a:p>
                  </a:txBody>
                  <a:tcPr marL="91437" marR="91437" marT="45706" marB="45706"/>
                </a:tc>
                <a:tc>
                  <a:txBody>
                    <a:bodyPr/>
                    <a:lstStyle/>
                    <a:p>
                      <a:endParaRPr lang="en-US" sz="1800" dirty="0">
                        <a:latin typeface="Calibri" panose="020F0502020204030204" pitchFamily="34" charset="0"/>
                        <a:cs typeface="Calibri" panose="020F0502020204030204" pitchFamily="34" charset="0"/>
                      </a:endParaRPr>
                    </a:p>
                  </a:txBody>
                  <a:tcPr marL="91437" marR="91437" marT="45706" marB="45706"/>
                </a:tc>
                <a:tc>
                  <a:txBody>
                    <a:bodyPr/>
                    <a:lstStyle/>
                    <a:p>
                      <a:endParaRPr lang="en-US" sz="1800" dirty="0">
                        <a:latin typeface="Calibri" panose="020F0502020204030204" pitchFamily="34" charset="0"/>
                        <a:cs typeface="Calibri" panose="020F0502020204030204" pitchFamily="34" charset="0"/>
                      </a:endParaRPr>
                    </a:p>
                  </a:txBody>
                  <a:tcPr marL="91437" marR="91437" marT="45706" marB="45706"/>
                </a:tc>
              </a:tr>
              <a:tr h="1462946">
                <a:tc>
                  <a:txBody>
                    <a:bodyPr/>
                    <a:lstStyle/>
                    <a:p>
                      <a:r>
                        <a:rPr lang="en" sz="1800" b="0" i="0" kern="1200" dirty="0" smtClean="0">
                          <a:solidFill>
                            <a:schemeClr val="dk1"/>
                          </a:solidFill>
                          <a:effectLst/>
                          <a:latin typeface="Calibri" panose="020F0502020204030204" pitchFamily="34" charset="0"/>
                          <a:ea typeface="+mn-ea"/>
                          <a:cs typeface="Calibri" panose="020F0502020204030204" pitchFamily="34" charset="0"/>
                        </a:rPr>
                        <a:t>Cautious loading, saline or lactated Ringer, ≤ 500 ml over 15–30 min </a:t>
                      </a:r>
                      <a:endParaRPr lang="en-US" sz="1800" dirty="0">
                        <a:latin typeface="Calibri" panose="020F0502020204030204" pitchFamily="34" charset="0"/>
                        <a:cs typeface="Calibri" panose="020F0502020204030204" pitchFamily="34" charset="0"/>
                      </a:endParaRPr>
                    </a:p>
                  </a:txBody>
                  <a:tcPr marL="91437" marR="91437" marT="45706" marB="45706"/>
                </a:tc>
                <a:tc>
                  <a:txBody>
                    <a:bodyPr/>
                    <a:lstStyle/>
                    <a:p>
                      <a:r>
                        <a:rPr lang="en" sz="1800" b="0" i="0" kern="1200" dirty="0" smtClean="0">
                          <a:solidFill>
                            <a:schemeClr val="dk1"/>
                          </a:solidFill>
                          <a:effectLst/>
                          <a:latin typeface="Calibri" panose="020F0502020204030204" pitchFamily="34" charset="0"/>
                          <a:ea typeface="+mn-ea"/>
                          <a:cs typeface="Calibri" panose="020F0502020204030204" pitchFamily="34" charset="0"/>
                        </a:rPr>
                        <a:t>Consider in patients with normal and low central venous pressure (eg, due to concomitant hypovolemia)</a:t>
                      </a:r>
                      <a:endParaRPr lang="en-US" sz="1800" dirty="0">
                        <a:latin typeface="Calibri" panose="020F0502020204030204" pitchFamily="34" charset="0"/>
                        <a:cs typeface="Calibri" panose="020F0502020204030204" pitchFamily="34" charset="0"/>
                      </a:endParaRPr>
                    </a:p>
                  </a:txBody>
                  <a:tcPr marL="91437" marR="91437" marT="45706" marB="45706"/>
                </a:tc>
                <a:tc>
                  <a:txBody>
                    <a:bodyPr/>
                    <a:lstStyle/>
                    <a:p>
                      <a:r>
                        <a:rPr lang="en" sz="1800" b="0" i="0" kern="1200" dirty="0" smtClean="0">
                          <a:solidFill>
                            <a:schemeClr val="dk1"/>
                          </a:solidFill>
                          <a:effectLst/>
                          <a:latin typeface="Calibri" panose="020F0502020204030204" pitchFamily="34" charset="0"/>
                          <a:ea typeface="+mn-ea"/>
                          <a:cs typeface="Calibri" panose="020F0502020204030204" pitchFamily="34" charset="0"/>
                        </a:rPr>
                        <a:t>About the load</a:t>
                      </a:r>
                      <a:r>
                        <a:rPr lang="en" sz="1800" b="0" i="0" kern="1200" baseline="0" dirty="0" smtClean="0">
                          <a:solidFill>
                            <a:schemeClr val="dk1"/>
                          </a:solidFill>
                          <a:effectLst/>
                          <a:latin typeface="Calibri" panose="020F0502020204030204" pitchFamily="34" charset="0"/>
                          <a:ea typeface="+mn-ea"/>
                          <a:cs typeface="Calibri" panose="020F0502020204030204" pitchFamily="34" charset="0"/>
                        </a:rPr>
                        <a:t> volume </a:t>
                      </a:r>
                      <a:r>
                        <a:rPr lang="en" sz="1800" b="0" i="0" kern="1200" dirty="0" smtClean="0">
                          <a:solidFill>
                            <a:schemeClr val="dk1"/>
                          </a:solidFill>
                          <a:effectLst/>
                          <a:latin typeface="Calibri" panose="020F0502020204030204" pitchFamily="34" charset="0"/>
                          <a:ea typeface="+mn-ea"/>
                          <a:cs typeface="Calibri" panose="020F0502020204030204" pitchFamily="34" charset="0"/>
                        </a:rPr>
                        <a:t>can </a:t>
                      </a:r>
                      <a:r>
                        <a:rPr lang="en" sz="1800" b="0" i="0" kern="1200" baseline="0" dirty="0" smtClean="0">
                          <a:solidFill>
                            <a:schemeClr val="dk1"/>
                          </a:solidFill>
                          <a:effectLst/>
                          <a:latin typeface="Calibri" panose="020F0502020204030204" pitchFamily="34" charset="0"/>
                          <a:ea typeface="+mn-ea"/>
                          <a:cs typeface="Calibri" panose="020F0502020204030204" pitchFamily="34" charset="0"/>
                        </a:rPr>
                        <a:t>overdistend </a:t>
                      </a:r>
                      <a:r>
                        <a:rPr lang="en" sz="1800" b="0" i="0" kern="1200" dirty="0" smtClean="0">
                          <a:solidFill>
                            <a:schemeClr val="dk1"/>
                          </a:solidFill>
                          <a:effectLst/>
                          <a:latin typeface="Calibri" panose="020F0502020204030204" pitchFamily="34" charset="0"/>
                          <a:ea typeface="+mn-ea"/>
                          <a:cs typeface="Calibri" panose="020F0502020204030204" pitchFamily="34" charset="0"/>
                        </a:rPr>
                        <a:t>the RV, worsen ventricular interdependence, and reduce </a:t>
                      </a:r>
                      <a:r>
                        <a:rPr lang="en" sz="1800" b="0" i="0" kern="1200" baseline="0" dirty="0" smtClean="0">
                          <a:solidFill>
                            <a:schemeClr val="dk1"/>
                          </a:solidFill>
                          <a:effectLst/>
                          <a:latin typeface="Calibri" panose="020F0502020204030204" pitchFamily="34" charset="0"/>
                          <a:ea typeface="+mn-ea"/>
                          <a:cs typeface="Calibri" panose="020F0502020204030204" pitchFamily="34" charset="0"/>
                        </a:rPr>
                        <a:t>stroke volume</a:t>
                      </a:r>
                      <a:endParaRPr lang="sr-Latn-RS" sz="1800" b="0" i="0" kern="1200" dirty="0" smtClean="0">
                        <a:solidFill>
                          <a:schemeClr val="dk1"/>
                        </a:solidFill>
                        <a:effectLst/>
                        <a:latin typeface="Calibri" panose="020F0502020204030204" pitchFamily="34" charset="0"/>
                        <a:ea typeface="+mn-ea"/>
                        <a:cs typeface="Calibri" panose="020F0502020204030204" pitchFamily="34" charset="0"/>
                      </a:endParaRPr>
                    </a:p>
                  </a:txBody>
                  <a:tcPr marL="91437" marR="91437" marT="45706" marB="45706"/>
                </a:tc>
              </a:tr>
              <a:tr h="370727">
                <a:tc>
                  <a:txBody>
                    <a:bodyPr/>
                    <a:lstStyle/>
                    <a:p>
                      <a:r>
                        <a:rPr lang="en" sz="1800" b="1" i="0" kern="1200" dirty="0" smtClean="0">
                          <a:solidFill>
                            <a:schemeClr val="dk1"/>
                          </a:solidFill>
                          <a:effectLst/>
                          <a:latin typeface="Calibri" panose="020F0502020204030204" pitchFamily="34" charset="0"/>
                          <a:ea typeface="+mn-ea"/>
                          <a:cs typeface="Calibri" panose="020F0502020204030204" pitchFamily="34" charset="0"/>
                        </a:rPr>
                        <a:t>Vasopressors and inotropes</a:t>
                      </a:r>
                      <a:r>
                        <a:rPr lang="en" sz="1800" b="0" i="0" kern="1200" dirty="0" smtClean="0">
                          <a:solidFill>
                            <a:schemeClr val="dk1"/>
                          </a:solidFill>
                          <a:effectLst/>
                          <a:latin typeface="Calibri" panose="020F0502020204030204" pitchFamily="34" charset="0"/>
                          <a:ea typeface="+mn-ea"/>
                          <a:cs typeface="Calibri" panose="020F0502020204030204" pitchFamily="34" charset="0"/>
                        </a:rPr>
                        <a:t> </a:t>
                      </a:r>
                      <a:endParaRPr lang="en-US" sz="1800" dirty="0">
                        <a:latin typeface="Calibri" panose="020F0502020204030204" pitchFamily="34" charset="0"/>
                        <a:cs typeface="Calibri" panose="020F0502020204030204" pitchFamily="34" charset="0"/>
                      </a:endParaRPr>
                    </a:p>
                  </a:txBody>
                  <a:tcPr marL="91437" marR="91437" marT="45706" marB="45706"/>
                </a:tc>
                <a:tc>
                  <a:txBody>
                    <a:bodyPr/>
                    <a:lstStyle/>
                    <a:p>
                      <a:endParaRPr lang="en-US" sz="1800" dirty="0">
                        <a:latin typeface="Calibri" panose="020F0502020204030204" pitchFamily="34" charset="0"/>
                        <a:cs typeface="Calibri" panose="020F0502020204030204" pitchFamily="34" charset="0"/>
                      </a:endParaRPr>
                    </a:p>
                  </a:txBody>
                  <a:tcPr marL="91437" marR="91437" marT="45706" marB="45706"/>
                </a:tc>
                <a:tc>
                  <a:txBody>
                    <a:bodyPr/>
                    <a:lstStyle/>
                    <a:p>
                      <a:endParaRPr lang="en-US" sz="1800" dirty="0">
                        <a:latin typeface="Calibri" panose="020F0502020204030204" pitchFamily="34" charset="0"/>
                        <a:cs typeface="Calibri" panose="020F0502020204030204" pitchFamily="34" charset="0"/>
                      </a:endParaRPr>
                    </a:p>
                  </a:txBody>
                  <a:tcPr marL="91437" marR="91437" marT="45706" marB="45706"/>
                </a:tc>
              </a:tr>
              <a:tr h="1737252">
                <a:tc>
                  <a:txBody>
                    <a:bodyPr/>
                    <a:lstStyle/>
                    <a:p>
                      <a:r>
                        <a:rPr lang="en" sz="1800" b="0" i="0" kern="1200" dirty="0" smtClean="0">
                          <a:solidFill>
                            <a:schemeClr val="dk1"/>
                          </a:solidFill>
                          <a:effectLst/>
                          <a:latin typeface="Calibri" panose="020F0502020204030204" pitchFamily="34" charset="0"/>
                          <a:ea typeface="+mn-ea"/>
                          <a:cs typeface="Calibri" panose="020F0502020204030204" pitchFamily="34" charset="0"/>
                        </a:rPr>
                        <a:t>Norepinephrine, 0.2–1.0 µg / kg / min *</a:t>
                      </a:r>
                      <a:endParaRPr lang="en-US" sz="1800" dirty="0">
                        <a:latin typeface="Calibri" panose="020F0502020204030204" pitchFamily="34" charset="0"/>
                        <a:cs typeface="Calibri" panose="020F0502020204030204" pitchFamily="34" charset="0"/>
                      </a:endParaRPr>
                    </a:p>
                  </a:txBody>
                  <a:tcPr marL="91437" marR="91437" marT="45706" marB="45706"/>
                </a:tc>
                <a:tc>
                  <a:txBody>
                    <a:bodyPr/>
                    <a:lstStyle/>
                    <a:p>
                      <a:r>
                        <a:rPr lang="en" sz="1800" b="0" i="0" kern="1200" dirty="0" smtClean="0">
                          <a:solidFill>
                            <a:schemeClr val="dk1"/>
                          </a:solidFill>
                          <a:effectLst/>
                          <a:latin typeface="Calibri" panose="020F0502020204030204" pitchFamily="34" charset="0"/>
                          <a:ea typeface="+mn-ea"/>
                          <a:cs typeface="Calibri" panose="020F0502020204030204" pitchFamily="34" charset="0"/>
                        </a:rPr>
                        <a:t>Increases contractility</a:t>
                      </a:r>
                      <a:r>
                        <a:rPr lang="en" sz="1800" b="0" i="0" kern="1200" baseline="0" dirty="0" smtClean="0">
                          <a:solidFill>
                            <a:schemeClr val="dk1"/>
                          </a:solidFill>
                          <a:effectLst/>
                          <a:latin typeface="Calibri" panose="020F0502020204030204" pitchFamily="34" charset="0"/>
                          <a:ea typeface="+mn-ea"/>
                          <a:cs typeface="Calibri" panose="020F0502020204030204" pitchFamily="34" charset="0"/>
                        </a:rPr>
                        <a:t> </a:t>
                      </a:r>
                      <a:r>
                        <a:rPr lang="en" sz="1800" b="0" i="0" kern="1200" dirty="0" smtClean="0">
                          <a:solidFill>
                            <a:schemeClr val="dk1"/>
                          </a:solidFill>
                          <a:effectLst/>
                          <a:latin typeface="Calibri" panose="020F0502020204030204" pitchFamily="34" charset="0"/>
                          <a:ea typeface="+mn-ea"/>
                          <a:cs typeface="Calibri" panose="020F0502020204030204" pitchFamily="34" charset="0"/>
                        </a:rPr>
                        <a:t>RV and systemic blood </a:t>
                      </a:r>
                      <a:r>
                        <a:rPr lang="en" sz="1800" b="0" i="0" kern="1200" baseline="0" dirty="0" smtClean="0">
                          <a:solidFill>
                            <a:schemeClr val="dk1"/>
                          </a:solidFill>
                          <a:effectLst/>
                          <a:latin typeface="Calibri" panose="020F0502020204030204" pitchFamily="34" charset="0"/>
                          <a:ea typeface="+mn-ea"/>
                          <a:cs typeface="Calibri" panose="020F0502020204030204" pitchFamily="34" charset="0"/>
                        </a:rPr>
                        <a:t>pressure </a:t>
                      </a:r>
                      <a:r>
                        <a:rPr lang="en" sz="1800" b="0" i="0" kern="1200" dirty="0" smtClean="0">
                          <a:solidFill>
                            <a:schemeClr val="dk1"/>
                          </a:solidFill>
                          <a:effectLst/>
                          <a:latin typeface="Calibri" panose="020F0502020204030204" pitchFamily="34" charset="0"/>
                          <a:ea typeface="+mn-ea"/>
                          <a:cs typeface="Calibri" panose="020F0502020204030204" pitchFamily="34" charset="0"/>
                        </a:rPr>
                        <a:t>, promotes positive ventricular interactions and restores the coronary perfusion gradient</a:t>
                      </a:r>
                      <a:endParaRPr lang="en-US" sz="1800" dirty="0">
                        <a:latin typeface="Calibri" panose="020F0502020204030204" pitchFamily="34" charset="0"/>
                        <a:cs typeface="Calibri" panose="020F0502020204030204" pitchFamily="34" charset="0"/>
                      </a:endParaRPr>
                    </a:p>
                  </a:txBody>
                  <a:tcPr marL="91437" marR="91437" marT="45706" marB="45706"/>
                </a:tc>
                <a:tc>
                  <a:txBody>
                    <a:bodyPr/>
                    <a:lstStyle/>
                    <a:p>
                      <a:r>
                        <a:rPr lang="en" sz="1800" b="0" i="0" kern="1200" dirty="0" smtClean="0">
                          <a:solidFill>
                            <a:schemeClr val="dk1"/>
                          </a:solidFill>
                          <a:effectLst/>
                          <a:latin typeface="Calibri" panose="020F0502020204030204" pitchFamily="34" charset="0"/>
                          <a:ea typeface="+mn-ea"/>
                          <a:cs typeface="Calibri" panose="020F0502020204030204" pitchFamily="34" charset="0"/>
                        </a:rPr>
                        <a:t>Excessive vasoconstriction can impair tissue perfusion</a:t>
                      </a:r>
                      <a:endParaRPr lang="en-US" sz="1800" dirty="0">
                        <a:latin typeface="Calibri" panose="020F0502020204030204" pitchFamily="34" charset="0"/>
                        <a:cs typeface="Calibri" panose="020F0502020204030204" pitchFamily="34" charset="0"/>
                      </a:endParaRPr>
                    </a:p>
                  </a:txBody>
                  <a:tcPr marL="91437" marR="91437" marT="45706" marB="45706"/>
                </a:tc>
              </a:tr>
              <a:tr h="1462946">
                <a:tc>
                  <a:txBody>
                    <a:bodyPr/>
                    <a:lstStyle/>
                    <a:p>
                      <a:r>
                        <a:rPr lang="en" sz="1800" b="0" i="0" kern="1200" dirty="0" smtClean="0">
                          <a:solidFill>
                            <a:schemeClr val="dk1"/>
                          </a:solidFill>
                          <a:effectLst/>
                          <a:latin typeface="Calibri" panose="020F0502020204030204" pitchFamily="34" charset="0"/>
                          <a:ea typeface="+mn-ea"/>
                          <a:cs typeface="Calibri" panose="020F0502020204030204" pitchFamily="34" charset="0"/>
                        </a:rPr>
                        <a:t>Dobutamine, 2–20 µg / kg / min</a:t>
                      </a:r>
                      <a:endParaRPr lang="sr-Cyrl-RS" sz="1800" b="0" i="0" kern="1200" dirty="0" smtClean="0">
                        <a:solidFill>
                          <a:schemeClr val="dk1"/>
                        </a:solidFill>
                        <a:effectLst/>
                        <a:latin typeface="Calibri" panose="020F0502020204030204" pitchFamily="34" charset="0"/>
                        <a:ea typeface="+mn-ea"/>
                        <a:cs typeface="Calibri" panose="020F0502020204030204" pitchFamily="34" charset="0"/>
                      </a:endParaRPr>
                    </a:p>
                    <a:p>
                      <a:endParaRPr lang="sr-Cyrl-RS" sz="1800" b="0" i="0" kern="1200" dirty="0" smtClean="0">
                        <a:solidFill>
                          <a:schemeClr val="dk1"/>
                        </a:solidFill>
                        <a:effectLst/>
                        <a:latin typeface="Calibri" panose="020F0502020204030204" pitchFamily="34" charset="0"/>
                        <a:ea typeface="+mn-ea"/>
                        <a:cs typeface="Calibri" panose="020F0502020204030204" pitchFamily="34" charset="0"/>
                      </a:endParaRPr>
                    </a:p>
                    <a:p>
                      <a:endParaRPr lang="sr-Cyrl-RS" sz="1800" b="0" i="0" kern="1200" dirty="0" smtClean="0">
                        <a:solidFill>
                          <a:schemeClr val="dk1"/>
                        </a:solidFill>
                        <a:effectLst/>
                        <a:latin typeface="Calibri" panose="020F0502020204030204" pitchFamily="34" charset="0"/>
                        <a:ea typeface="+mn-ea"/>
                        <a:cs typeface="Calibri" panose="020F0502020204030204" pitchFamily="34" charset="0"/>
                      </a:endParaRPr>
                    </a:p>
                    <a:p>
                      <a:r>
                        <a:rPr lang="en" sz="1800" b="0" i="0" kern="1200" dirty="0" smtClean="0">
                          <a:solidFill>
                            <a:schemeClr val="dk1"/>
                          </a:solidFill>
                          <a:effectLst/>
                          <a:latin typeface="Calibri" panose="020F0502020204030204" pitchFamily="34" charset="0"/>
                          <a:ea typeface="+mn-ea"/>
                          <a:cs typeface="Calibri" panose="020F0502020204030204" pitchFamily="34" charset="0"/>
                        </a:rPr>
                        <a:t>*Epinephrine is used in cardiac arrest</a:t>
                      </a:r>
                      <a:endParaRPr lang="en-US" sz="1800" dirty="0">
                        <a:latin typeface="Calibri" panose="020F0502020204030204" pitchFamily="34" charset="0"/>
                        <a:cs typeface="Calibri" panose="020F0502020204030204" pitchFamily="34" charset="0"/>
                      </a:endParaRPr>
                    </a:p>
                  </a:txBody>
                  <a:tcPr marL="91437" marR="91437" marT="45706" marB="45706"/>
                </a:tc>
                <a:tc>
                  <a:txBody>
                    <a:bodyPr/>
                    <a:lstStyle/>
                    <a:p>
                      <a:r>
                        <a:rPr lang="en" sz="1800" b="0" i="0" kern="1200" dirty="0" smtClean="0">
                          <a:solidFill>
                            <a:schemeClr val="dk1"/>
                          </a:solidFill>
                          <a:effectLst/>
                          <a:latin typeface="Calibri" panose="020F0502020204030204" pitchFamily="34" charset="0"/>
                          <a:ea typeface="+mn-ea"/>
                          <a:cs typeface="Calibri" panose="020F0502020204030204" pitchFamily="34" charset="0"/>
                        </a:rPr>
                        <a:t>Increases</a:t>
                      </a:r>
                      <a:r>
                        <a:rPr lang="en" sz="1800" b="0" i="0" kern="1200" baseline="0" dirty="0" smtClean="0">
                          <a:solidFill>
                            <a:schemeClr val="dk1"/>
                          </a:solidFill>
                          <a:effectLst/>
                          <a:latin typeface="Calibri" panose="020F0502020204030204" pitchFamily="34" charset="0"/>
                          <a:ea typeface="+mn-ea"/>
                          <a:cs typeface="Calibri" panose="020F0502020204030204" pitchFamily="34" charset="0"/>
                        </a:rPr>
                        <a:t> </a:t>
                      </a:r>
                      <a:r>
                        <a:rPr lang="en" sz="1800" b="0" i="0" kern="1200" dirty="0" smtClean="0">
                          <a:solidFill>
                            <a:schemeClr val="dk1"/>
                          </a:solidFill>
                          <a:effectLst/>
                          <a:latin typeface="Calibri" panose="020F0502020204030204" pitchFamily="34" charset="0"/>
                          <a:ea typeface="+mn-ea"/>
                          <a:cs typeface="Calibri" panose="020F0502020204030204" pitchFamily="34" charset="0"/>
                        </a:rPr>
                        <a:t>contractility</a:t>
                      </a:r>
                      <a:r>
                        <a:rPr lang="en" sz="1800" b="0" i="0" kern="1200" baseline="0" dirty="0" smtClean="0">
                          <a:solidFill>
                            <a:schemeClr val="dk1"/>
                          </a:solidFill>
                          <a:effectLst/>
                          <a:latin typeface="Calibri" panose="020F0502020204030204" pitchFamily="34" charset="0"/>
                          <a:ea typeface="+mn-ea"/>
                          <a:cs typeface="Calibri" panose="020F0502020204030204" pitchFamily="34" charset="0"/>
                        </a:rPr>
                        <a:t> RV </a:t>
                      </a:r>
                      <a:r>
                        <a:rPr lang="en" sz="1800" b="0" i="0" kern="1200" dirty="0" smtClean="0">
                          <a:solidFill>
                            <a:schemeClr val="dk1"/>
                          </a:solidFill>
                          <a:effectLst/>
                          <a:latin typeface="Calibri" panose="020F0502020204030204" pitchFamily="34" charset="0"/>
                          <a:ea typeface="+mn-ea"/>
                          <a:cs typeface="Calibri" panose="020F0502020204030204" pitchFamily="34" charset="0"/>
                        </a:rPr>
                        <a:t>, lowers filling pressures</a:t>
                      </a:r>
                      <a:endParaRPr lang="en-US" sz="1800" dirty="0">
                        <a:latin typeface="Calibri" panose="020F0502020204030204" pitchFamily="34" charset="0"/>
                        <a:cs typeface="Calibri" panose="020F0502020204030204" pitchFamily="34" charset="0"/>
                      </a:endParaRPr>
                    </a:p>
                  </a:txBody>
                  <a:tcPr marL="91437" marR="91437" marT="45706" marB="45706"/>
                </a:tc>
                <a:tc>
                  <a:txBody>
                    <a:bodyPr/>
                    <a:lstStyle/>
                    <a:p>
                      <a:r>
                        <a:rPr lang="en" sz="1800" b="0" i="0" kern="1200" dirty="0" smtClean="0">
                          <a:solidFill>
                            <a:schemeClr val="dk1"/>
                          </a:solidFill>
                          <a:effectLst/>
                          <a:latin typeface="Calibri" panose="020F0502020204030204" pitchFamily="34" charset="0"/>
                          <a:ea typeface="+mn-ea"/>
                          <a:cs typeface="Calibri" panose="020F0502020204030204" pitchFamily="34" charset="0"/>
                        </a:rPr>
                        <a:t>May worsen arterial hypotension if used alone, without a vasopressor; may cause or worsen arrhythmias</a:t>
                      </a:r>
                      <a:endParaRPr lang="en-US" sz="1800" dirty="0">
                        <a:latin typeface="Calibri" panose="020F0502020204030204" pitchFamily="34" charset="0"/>
                        <a:cs typeface="Calibri" panose="020F0502020204030204" pitchFamily="34" charset="0"/>
                      </a:endParaRPr>
                    </a:p>
                  </a:txBody>
                  <a:tcPr marL="91437" marR="91437" marT="45706" marB="45706"/>
                </a:tc>
              </a:tr>
            </a:tbl>
          </a:graphicData>
        </a:graphic>
      </p:graphicFrame>
    </p:spTree>
    <p:extLst>
      <p:ext uri="{BB962C8B-B14F-4D97-AF65-F5344CB8AC3E}">
        <p14:creationId xmlns:p14="http://schemas.microsoft.com/office/powerpoint/2010/main" val="4103026772"/>
      </p:ext>
    </p:extLst>
  </p:cSld>
  <p:clrMapOvr>
    <a:masterClrMapping/>
  </p:clrMapOvr>
  <p:transition spd="slow"/>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90739" y="269712"/>
            <a:ext cx="9624790" cy="1143000"/>
          </a:xfrm>
        </p:spPr>
        <p:txBody>
          <a:bodyPr>
            <a:normAutofit/>
          </a:bodyPr>
          <a:lstStyle/>
          <a:p>
            <a:pPr>
              <a:defRPr/>
            </a:pPr>
            <a:r>
              <a:rPr lang="en" sz="2800" b="1" dirty="0">
                <a:solidFill>
                  <a:schemeClr val="accent6">
                    <a:lumMod val="75000"/>
                  </a:schemeClr>
                </a:solidFill>
                <a:cs typeface="Calibri" panose="020F0502020204030204" pitchFamily="34" charset="0"/>
              </a:rPr>
              <a:t>3. Mechanical support of circulation and oxygenation</a:t>
            </a:r>
            <a:endParaRPr lang="en-US" sz="2800" b="1" dirty="0">
              <a:solidFill>
                <a:schemeClr val="accent6">
                  <a:lumMod val="75000"/>
                </a:schemeClr>
              </a:solidFill>
            </a:endParaRPr>
          </a:p>
        </p:txBody>
      </p:sp>
      <p:graphicFrame>
        <p:nvGraphicFramePr>
          <p:cNvPr id="4" name="Table 3"/>
          <p:cNvGraphicFramePr>
            <a:graphicFrameLocks noGrp="1"/>
          </p:cNvGraphicFramePr>
          <p:nvPr>
            <p:extLst>
              <p:ext uri="{D42A27DB-BD31-4B8C-83A1-F6EECF244321}">
                <p14:modId xmlns:p14="http://schemas.microsoft.com/office/powerpoint/2010/main" val="172845290"/>
              </p:ext>
            </p:extLst>
          </p:nvPr>
        </p:nvGraphicFramePr>
        <p:xfrm>
          <a:off x="1200150" y="1341439"/>
          <a:ext cx="9864726" cy="3017837"/>
        </p:xfrm>
        <a:graphic>
          <a:graphicData uri="http://schemas.openxmlformats.org/drawingml/2006/table">
            <a:tbl>
              <a:tblPr firstRow="1" bandRow="1">
                <a:tableStyleId>{7DF18680-E054-41AD-8BC1-D1AEF772440D}</a:tableStyleId>
              </a:tblPr>
              <a:tblGrid>
                <a:gridCol w="3528259"/>
                <a:gridCol w="2592191"/>
                <a:gridCol w="3744276"/>
              </a:tblGrid>
              <a:tr h="365774">
                <a:tc>
                  <a:txBody>
                    <a:bodyPr/>
                    <a:lstStyle/>
                    <a:p>
                      <a:pPr algn="l" fontAlgn="base"/>
                      <a:r>
                        <a:rPr lang="en" sz="1800" b="1" dirty="0">
                          <a:effectLst/>
                          <a:latin typeface="Calibri" panose="020F0502020204030204" pitchFamily="34" charset="0"/>
                          <a:cs typeface="Calibri" panose="020F0502020204030204" pitchFamily="34" charset="0"/>
                        </a:rPr>
                        <a:t>Strategy</a:t>
                      </a:r>
                    </a:p>
                  </a:txBody>
                  <a:tcPr marL="91437" marR="91437" marT="45708" marB="45708" anchor="ctr">
                    <a:solidFill>
                      <a:schemeClr val="accent6">
                        <a:lumMod val="75000"/>
                        <a:lumOff val="25000"/>
                      </a:schemeClr>
                    </a:solidFill>
                  </a:tcPr>
                </a:tc>
                <a:tc>
                  <a:txBody>
                    <a:bodyPr/>
                    <a:lstStyle/>
                    <a:p>
                      <a:pPr algn="l" fontAlgn="base"/>
                      <a:r>
                        <a:rPr lang="en" sz="1800" b="1" dirty="0">
                          <a:effectLst/>
                          <a:latin typeface="Calibri" panose="020F0502020204030204" pitchFamily="34" charset="0"/>
                          <a:cs typeface="Calibri" panose="020F0502020204030204" pitchFamily="34" charset="0"/>
                        </a:rPr>
                        <a:t>Properties and use</a:t>
                      </a:r>
                    </a:p>
                  </a:txBody>
                  <a:tcPr marL="91437" marR="91437" marT="45708" marB="45708" anchor="ctr">
                    <a:solidFill>
                      <a:schemeClr val="accent6">
                        <a:lumMod val="75000"/>
                        <a:lumOff val="25000"/>
                      </a:schemeClr>
                    </a:solidFill>
                  </a:tcPr>
                </a:tc>
                <a:tc>
                  <a:txBody>
                    <a:bodyPr/>
                    <a:lstStyle/>
                    <a:p>
                      <a:pPr algn="l" fontAlgn="base"/>
                      <a:r>
                        <a:rPr lang="en" sz="1800" b="1" i="0" kern="1200" dirty="0" smtClean="0">
                          <a:solidFill>
                            <a:schemeClr val="lt1"/>
                          </a:solidFill>
                          <a:effectLst/>
                          <a:latin typeface="Calibri" panose="020F0502020204030204" pitchFamily="34" charset="0"/>
                          <a:ea typeface="+mn-ea"/>
                          <a:cs typeface="Calibri" panose="020F0502020204030204" pitchFamily="34" charset="0"/>
                        </a:rPr>
                        <a:t>Warnings</a:t>
                      </a:r>
                      <a:endParaRPr lang="sr-Cyrl-RS" sz="1800" b="1" dirty="0">
                        <a:effectLst/>
                        <a:latin typeface="Calibri" panose="020F0502020204030204" pitchFamily="34" charset="0"/>
                        <a:cs typeface="Calibri" panose="020F0502020204030204" pitchFamily="34" charset="0"/>
                      </a:endParaRPr>
                    </a:p>
                  </a:txBody>
                  <a:tcPr marL="91437" marR="91437" marT="45708" marB="45708" anchor="ctr">
                    <a:solidFill>
                      <a:schemeClr val="accent6">
                        <a:lumMod val="75000"/>
                        <a:lumOff val="25000"/>
                      </a:schemeClr>
                    </a:solidFill>
                  </a:tcPr>
                </a:tc>
              </a:tr>
              <a:tr h="640133">
                <a:tc>
                  <a:txBody>
                    <a:bodyPr/>
                    <a:lstStyle/>
                    <a:p>
                      <a:r>
                        <a:rPr lang="en" sz="1800" b="1" i="0" kern="1200" dirty="0" smtClean="0">
                          <a:solidFill>
                            <a:schemeClr val="dk1"/>
                          </a:solidFill>
                          <a:effectLst/>
                          <a:latin typeface="Calibri" panose="020F0502020204030204" pitchFamily="34" charset="0"/>
                          <a:ea typeface="+mn-ea"/>
                          <a:cs typeface="Calibri" panose="020F0502020204030204" pitchFamily="34" charset="0"/>
                        </a:rPr>
                        <a:t>Mechanical support of circulation</a:t>
                      </a:r>
                      <a:r>
                        <a:rPr lang="en" sz="1800" b="0" i="0" kern="1200" dirty="0" smtClean="0">
                          <a:solidFill>
                            <a:schemeClr val="dk1"/>
                          </a:solidFill>
                          <a:effectLst/>
                          <a:latin typeface="Calibri" panose="020F0502020204030204" pitchFamily="34" charset="0"/>
                          <a:ea typeface="+mn-ea"/>
                          <a:cs typeface="Calibri" panose="020F0502020204030204" pitchFamily="34" charset="0"/>
                        </a:rPr>
                        <a:t> </a:t>
                      </a:r>
                      <a:endParaRPr lang="en-US" sz="1800" dirty="0">
                        <a:latin typeface="Calibri" panose="020F0502020204030204" pitchFamily="34" charset="0"/>
                        <a:cs typeface="Calibri" panose="020F0502020204030204" pitchFamily="34" charset="0"/>
                      </a:endParaRPr>
                    </a:p>
                  </a:txBody>
                  <a:tcPr marL="91437" marR="91437" marT="45708" marB="45708"/>
                </a:tc>
                <a:tc>
                  <a:txBody>
                    <a:bodyPr/>
                    <a:lstStyle/>
                    <a:p>
                      <a:endParaRPr lang="en-US" sz="1800" dirty="0">
                        <a:latin typeface="Calibri" panose="020F0502020204030204" pitchFamily="34" charset="0"/>
                        <a:cs typeface="Calibri" panose="020F0502020204030204" pitchFamily="34" charset="0"/>
                      </a:endParaRPr>
                    </a:p>
                  </a:txBody>
                  <a:tcPr marL="91437" marR="91437" marT="45708" marB="45708"/>
                </a:tc>
                <a:tc>
                  <a:txBody>
                    <a:bodyPr/>
                    <a:lstStyle/>
                    <a:p>
                      <a:endParaRPr lang="en-US" sz="1800" dirty="0">
                        <a:latin typeface="Calibri" panose="020F0502020204030204" pitchFamily="34" charset="0"/>
                        <a:cs typeface="Calibri" panose="020F0502020204030204" pitchFamily="34" charset="0"/>
                      </a:endParaRPr>
                    </a:p>
                  </a:txBody>
                  <a:tcPr marL="91437" marR="91437" marT="45708" marB="45708"/>
                </a:tc>
              </a:tr>
              <a:tr h="2011930">
                <a:tc>
                  <a:txBody>
                    <a:bodyPr/>
                    <a:lstStyle/>
                    <a:p>
                      <a:r>
                        <a:rPr lang="en" sz="1800" b="0" i="0" kern="1200" dirty="0" smtClean="0">
                          <a:solidFill>
                            <a:schemeClr val="dk1"/>
                          </a:solidFill>
                          <a:effectLst/>
                          <a:latin typeface="Calibri" panose="020F0502020204030204" pitchFamily="34" charset="0"/>
                          <a:ea typeface="+mn-ea"/>
                          <a:cs typeface="Calibri" panose="020F0502020204030204" pitchFamily="34" charset="0"/>
                        </a:rPr>
                        <a:t>Veno-arterial </a:t>
                      </a:r>
                      <a:r>
                        <a:rPr lang="en" sz="1800" dirty="0" smtClean="0">
                          <a:latin typeface="Calibri" panose="020F0502020204030204" pitchFamily="34" charset="0"/>
                          <a:cs typeface="Calibri" panose="020F0502020204030204" pitchFamily="34" charset="0"/>
                        </a:rPr>
                        <a:t>ECMO* </a:t>
                      </a:r>
                      <a:r>
                        <a:rPr lang="en" sz="1800" b="0" i="0" kern="1200" dirty="0" smtClean="0">
                          <a:solidFill>
                            <a:schemeClr val="dk1"/>
                          </a:solidFill>
                          <a:effectLst/>
                          <a:latin typeface="Calibri" panose="020F0502020204030204" pitchFamily="34" charset="0"/>
                          <a:ea typeface="+mn-ea"/>
                          <a:cs typeface="Calibri" panose="020F0502020204030204" pitchFamily="34" charset="0"/>
                        </a:rPr>
                        <a:t>/ extracorporeal life support</a:t>
                      </a:r>
                      <a:endParaRPr lang="sr-Latn-RS" sz="1800" b="0" i="0" kern="1200" dirty="0" smtClean="0">
                        <a:solidFill>
                          <a:schemeClr val="dk1"/>
                        </a:solidFill>
                        <a:effectLst/>
                        <a:latin typeface="Calibri" panose="020F0502020204030204" pitchFamily="34" charset="0"/>
                        <a:ea typeface="+mn-ea"/>
                        <a:cs typeface="Calibri" panose="020F0502020204030204" pitchFamily="34" charset="0"/>
                      </a:endParaRPr>
                    </a:p>
                    <a:p>
                      <a:endParaRPr lang="sr-Latn-RS" sz="1800" b="0" i="0" kern="1200" dirty="0" smtClean="0">
                        <a:solidFill>
                          <a:schemeClr val="dk1"/>
                        </a:solidFill>
                        <a:effectLst/>
                        <a:latin typeface="Calibri" panose="020F0502020204030204" pitchFamily="34" charset="0"/>
                        <a:ea typeface="+mn-ea"/>
                        <a:cs typeface="Calibri" panose="020F0502020204030204" pitchFamily="34" charset="0"/>
                      </a:endParaRPr>
                    </a:p>
                    <a:p>
                      <a:endParaRPr lang="sr-Latn-RS" sz="1800" b="0" i="0" kern="1200" dirty="0" smtClean="0">
                        <a:solidFill>
                          <a:schemeClr val="dk1"/>
                        </a:solidFill>
                        <a:effectLst/>
                        <a:latin typeface="Calibri" panose="020F0502020204030204" pitchFamily="34" charset="0"/>
                        <a:ea typeface="+mn-ea"/>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 sz="1800" b="0" i="0" dirty="0" smtClean="0">
                          <a:effectLst/>
                          <a:latin typeface="Calibri" panose="020F0502020204030204" pitchFamily="34" charset="0"/>
                          <a:cs typeface="Calibri" panose="020F0502020204030204" pitchFamily="34" charset="0"/>
                        </a:rPr>
                        <a:t>* </a:t>
                      </a:r>
                      <a:r>
                        <a:rPr lang="en" sz="1800" b="1" i="0" dirty="0" smtClean="0">
                          <a:effectLst/>
                          <a:latin typeface="Calibri" panose="020F0502020204030204" pitchFamily="34" charset="0"/>
                          <a:cs typeface="Calibri" panose="020F0502020204030204" pitchFamily="34" charset="0"/>
                        </a:rPr>
                        <a:t>E</a:t>
                      </a:r>
                      <a:r>
                        <a:rPr lang="en" sz="1800" b="1" dirty="0" smtClean="0">
                          <a:latin typeface="Calibri" panose="020F0502020204030204" pitchFamily="34" charset="0"/>
                          <a:cs typeface="Calibri" panose="020F0502020204030204" pitchFamily="34" charset="0"/>
                        </a:rPr>
                        <a:t>CMO </a:t>
                      </a:r>
                      <a:r>
                        <a:rPr lang="en" sz="1800" b="1" i="0" dirty="0" smtClean="0">
                          <a:effectLst/>
                          <a:latin typeface="Calibri" panose="020F0502020204030204" pitchFamily="34" charset="0"/>
                          <a:cs typeface="Calibri" panose="020F0502020204030204" pitchFamily="34" charset="0"/>
                        </a:rPr>
                        <a:t>= extracorporeal membrane oxygenation</a:t>
                      </a:r>
                      <a:endParaRPr lang="en-US" sz="1800" b="1" dirty="0" smtClean="0">
                        <a:latin typeface="Calibri" panose="020F0502020204030204" pitchFamily="34" charset="0"/>
                        <a:cs typeface="Calibri" panose="020F0502020204030204" pitchFamily="34" charset="0"/>
                      </a:endParaRPr>
                    </a:p>
                  </a:txBody>
                  <a:tcPr marL="91437" marR="91437" marT="45708" marB="45708"/>
                </a:tc>
                <a:tc>
                  <a:txBody>
                    <a:bodyPr/>
                    <a:lstStyle/>
                    <a:p>
                      <a:r>
                        <a:rPr lang="en" sz="1800" b="0" i="0" kern="1200" dirty="0" smtClean="0">
                          <a:solidFill>
                            <a:schemeClr val="dk1"/>
                          </a:solidFill>
                          <a:effectLst/>
                          <a:latin typeface="Calibri" panose="020F0502020204030204" pitchFamily="34" charset="0"/>
                          <a:ea typeface="+mn-ea"/>
                          <a:cs typeface="Calibri" panose="020F0502020204030204" pitchFamily="34" charset="0"/>
                        </a:rPr>
                        <a:t>Quick short-term support in combination with an oxygenator</a:t>
                      </a:r>
                      <a:endParaRPr lang="en-US" sz="1800" dirty="0">
                        <a:latin typeface="Calibri" panose="020F0502020204030204" pitchFamily="34" charset="0"/>
                        <a:cs typeface="Calibri" panose="020F0502020204030204" pitchFamily="34" charset="0"/>
                      </a:endParaRPr>
                    </a:p>
                  </a:txBody>
                  <a:tcPr marL="91437" marR="91437" marT="45708" marB="45708"/>
                </a:tc>
                <a:tc>
                  <a:txBody>
                    <a:bodyPr/>
                    <a:lstStyle/>
                    <a:p>
                      <a:r>
                        <a:rPr lang="en" sz="1800" b="0" i="0" kern="1200" dirty="0" smtClean="0">
                          <a:solidFill>
                            <a:schemeClr val="dk1"/>
                          </a:solidFill>
                          <a:effectLst/>
                          <a:latin typeface="Calibri" panose="020F0502020204030204" pitchFamily="34" charset="0"/>
                          <a:ea typeface="+mn-ea"/>
                          <a:cs typeface="Calibri" panose="020F0502020204030204" pitchFamily="34" charset="0"/>
                        </a:rPr>
                        <a:t>Complications with long-term use (&gt; 5–10 days), including bleeding and infection; no clinical benefit if not combined with surgical embolectomy; requires an experienced team</a:t>
                      </a:r>
                      <a:endParaRPr lang="sr-Latn-RS" sz="1800" b="0" i="0" kern="1200" dirty="0" smtClean="0">
                        <a:solidFill>
                          <a:schemeClr val="dk1"/>
                        </a:solidFill>
                        <a:effectLst/>
                        <a:latin typeface="Calibri" panose="020F0502020204030204" pitchFamily="34" charset="0"/>
                        <a:ea typeface="+mn-ea"/>
                        <a:cs typeface="Calibri" panose="020F0502020204030204" pitchFamily="34" charset="0"/>
                      </a:endParaRPr>
                    </a:p>
                  </a:txBody>
                  <a:tcPr marL="91437" marR="91437" marT="45708" marB="45708"/>
                </a:tc>
              </a:tr>
            </a:tbl>
          </a:graphicData>
        </a:graphic>
      </p:graphicFrame>
    </p:spTree>
    <p:extLst>
      <p:ext uri="{BB962C8B-B14F-4D97-AF65-F5344CB8AC3E}">
        <p14:creationId xmlns:p14="http://schemas.microsoft.com/office/powerpoint/2010/main" val="2599853290"/>
      </p:ext>
    </p:extLst>
  </p:cSld>
  <p:clrMapOvr>
    <a:masterClrMapping/>
  </p:clrMapOvr>
  <p:transition spd="slow"/>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Title 1"/>
          <p:cNvSpPr>
            <a:spLocks noGrp="1"/>
          </p:cNvSpPr>
          <p:nvPr>
            <p:ph type="title"/>
          </p:nvPr>
        </p:nvSpPr>
        <p:spPr>
          <a:xfrm>
            <a:off x="1737788" y="0"/>
            <a:ext cx="8911687" cy="1280890"/>
          </a:xfrm>
        </p:spPr>
        <p:txBody>
          <a:bodyPr>
            <a:normAutofit fontScale="90000"/>
          </a:bodyPr>
          <a:lstStyle/>
          <a:p>
            <a:r>
              <a:rPr lang="en" altLang="en-US" sz="4000" dirty="0">
                <a:latin typeface="Calibri" panose="020F0502020204030204" pitchFamily="34" charset="0"/>
              </a:rPr>
              <a:t> </a:t>
            </a:r>
            <a:r>
              <a:rPr lang="en-US" altLang="en-US" sz="4000" dirty="0">
                <a:latin typeface="Calibri" panose="020F0502020204030204" pitchFamily="34" charset="0"/>
              </a:rPr>
              <a:t/>
            </a:r>
            <a:br>
              <a:rPr lang="en-US" altLang="en-US" sz="4000" dirty="0">
                <a:latin typeface="Calibri" panose="020F0502020204030204" pitchFamily="34" charset="0"/>
              </a:rPr>
            </a:br>
            <a:r>
              <a:rPr lang="en" altLang="en-US" sz="4000" b="1" dirty="0">
                <a:solidFill>
                  <a:schemeClr val="accent6">
                    <a:lumMod val="75000"/>
                  </a:schemeClr>
                </a:solidFill>
              </a:rPr>
              <a:t>ANTICOAGULANT THERAPY</a:t>
            </a:r>
            <a:r>
              <a:rPr lang="en-US" altLang="en-US" sz="4000" b="1" dirty="0">
                <a:solidFill>
                  <a:schemeClr val="accent6">
                    <a:lumMod val="75000"/>
                  </a:schemeClr>
                </a:solidFill>
              </a:rPr>
              <a:t/>
            </a:r>
            <a:br>
              <a:rPr lang="en-US" altLang="en-US" sz="4000" b="1" dirty="0">
                <a:solidFill>
                  <a:schemeClr val="accent6">
                    <a:lumMod val="75000"/>
                  </a:schemeClr>
                </a:solidFill>
              </a:rPr>
            </a:br>
            <a:endParaRPr lang="sr-Latn-CS" altLang="en-US" sz="4000" b="1" dirty="0">
              <a:solidFill>
                <a:schemeClr val="accent6">
                  <a:lumMod val="75000"/>
                </a:schemeClr>
              </a:solidFill>
            </a:endParaRPr>
          </a:p>
        </p:txBody>
      </p:sp>
      <p:sp>
        <p:nvSpPr>
          <p:cNvPr id="110595" name="Content Placeholder 2"/>
          <p:cNvSpPr>
            <a:spLocks noGrp="1"/>
          </p:cNvSpPr>
          <p:nvPr>
            <p:ph idx="1"/>
          </p:nvPr>
        </p:nvSpPr>
        <p:spPr>
          <a:xfrm>
            <a:off x="1631951" y="1981200"/>
            <a:ext cx="9123363" cy="4114800"/>
          </a:xfrm>
        </p:spPr>
        <p:txBody>
          <a:bodyPr>
            <a:normAutofit/>
          </a:bodyPr>
          <a:lstStyle/>
          <a:p>
            <a:pPr marL="0" indent="0">
              <a:spcBef>
                <a:spcPct val="0"/>
              </a:spcBef>
              <a:buNone/>
            </a:pPr>
            <a:r>
              <a:rPr lang="en" altLang="en-US" sz="2400" b="1" dirty="0">
                <a:solidFill>
                  <a:schemeClr val="accent6">
                    <a:lumMod val="75000"/>
                  </a:schemeClr>
                </a:solidFill>
                <a:cs typeface="Calibri" panose="020F0502020204030204" pitchFamily="34" charset="0"/>
              </a:rPr>
              <a:t>The first choice in the treatment of acute venous </a:t>
            </a:r>
            <a:r>
              <a:rPr lang="en" altLang="en-US" sz="2400" b="1" dirty="0" smtClean="0">
                <a:solidFill>
                  <a:schemeClr val="accent6">
                    <a:lumMod val="75000"/>
                  </a:schemeClr>
                </a:solidFill>
                <a:cs typeface="Calibri" panose="020F0502020204030204" pitchFamily="34" charset="0"/>
              </a:rPr>
              <a:t>thromboembolism</a:t>
            </a:r>
            <a:r>
              <a:rPr lang="sr-Latn-RS" altLang="en-US" sz="2400" b="1" dirty="0" smtClean="0">
                <a:solidFill>
                  <a:schemeClr val="accent6">
                    <a:lumMod val="75000"/>
                  </a:schemeClr>
                </a:solidFill>
                <a:cs typeface="Calibri" panose="020F0502020204030204" pitchFamily="34" charset="0"/>
              </a:rPr>
              <a:t> </a:t>
            </a:r>
            <a:r>
              <a:rPr lang="en" altLang="en-US" sz="2400" b="1" dirty="0" smtClean="0">
                <a:solidFill>
                  <a:schemeClr val="accent6">
                    <a:lumMod val="75000"/>
                  </a:schemeClr>
                </a:solidFill>
                <a:cs typeface="Calibri" panose="020F0502020204030204" pitchFamily="34" charset="0"/>
              </a:rPr>
              <a:t>and </a:t>
            </a:r>
            <a:r>
              <a:rPr lang="en" altLang="en-US" sz="2400" b="1" dirty="0">
                <a:solidFill>
                  <a:schemeClr val="accent6">
                    <a:lumMod val="75000"/>
                  </a:schemeClr>
                </a:solidFill>
                <a:cs typeface="Calibri" panose="020F0502020204030204" pitchFamily="34" charset="0"/>
              </a:rPr>
              <a:t>it should be started as soon as </a:t>
            </a:r>
            <a:r>
              <a:rPr lang="sr-Latn-RS" altLang="en-US" sz="2400" b="1" dirty="0" smtClean="0">
                <a:solidFill>
                  <a:schemeClr val="accent6">
                    <a:lumMod val="75000"/>
                  </a:schemeClr>
                </a:solidFill>
                <a:cs typeface="Calibri" panose="020F0502020204030204" pitchFamily="34" charset="0"/>
              </a:rPr>
              <a:t>PTE is </a:t>
            </a:r>
            <a:r>
              <a:rPr lang="en" altLang="en-US" sz="2400" b="1" dirty="0" smtClean="0">
                <a:solidFill>
                  <a:schemeClr val="accent6">
                    <a:lumMod val="75000"/>
                  </a:schemeClr>
                </a:solidFill>
                <a:cs typeface="Calibri" panose="020F0502020204030204" pitchFamily="34" charset="0"/>
              </a:rPr>
              <a:t>suspect</a:t>
            </a:r>
            <a:r>
              <a:rPr lang="sr-Latn-RS" altLang="en-US" sz="2400" b="1" dirty="0" smtClean="0">
                <a:solidFill>
                  <a:schemeClr val="accent6">
                    <a:lumMod val="75000"/>
                  </a:schemeClr>
                </a:solidFill>
                <a:cs typeface="Calibri" panose="020F0502020204030204" pitchFamily="34" charset="0"/>
              </a:rPr>
              <a:t>ed</a:t>
            </a:r>
            <a:r>
              <a:rPr lang="en" altLang="en-US" sz="2400" b="1" dirty="0" smtClean="0">
                <a:solidFill>
                  <a:schemeClr val="accent6">
                    <a:lumMod val="75000"/>
                  </a:schemeClr>
                </a:solidFill>
                <a:cs typeface="Calibri" panose="020F0502020204030204" pitchFamily="34" charset="0"/>
              </a:rPr>
              <a:t>,</a:t>
            </a:r>
            <a:r>
              <a:rPr lang="sr-Latn-RS" altLang="en-US" sz="2400" b="1" dirty="0" smtClean="0">
                <a:solidFill>
                  <a:schemeClr val="accent6">
                    <a:lumMod val="75000"/>
                  </a:schemeClr>
                </a:solidFill>
                <a:cs typeface="Calibri" panose="020F0502020204030204" pitchFamily="34" charset="0"/>
              </a:rPr>
              <a:t> </a:t>
            </a:r>
            <a:r>
              <a:rPr lang="en" altLang="en-US" sz="2400" b="1" u="sng" dirty="0" smtClean="0">
                <a:solidFill>
                  <a:schemeClr val="accent6">
                    <a:lumMod val="75000"/>
                  </a:schemeClr>
                </a:solidFill>
                <a:cs typeface="Calibri" panose="020F0502020204030204" pitchFamily="34" charset="0"/>
              </a:rPr>
              <a:t>unless </a:t>
            </a:r>
            <a:r>
              <a:rPr lang="en" altLang="en-US" sz="2400" b="1" u="sng" dirty="0">
                <a:solidFill>
                  <a:schemeClr val="accent6">
                    <a:lumMod val="75000"/>
                  </a:schemeClr>
                </a:solidFill>
                <a:cs typeface="Calibri" panose="020F0502020204030204" pitchFamily="34" charset="0"/>
              </a:rPr>
              <a:t>contraindicated</a:t>
            </a:r>
          </a:p>
          <a:p>
            <a:pPr marL="0" indent="0">
              <a:spcBef>
                <a:spcPct val="0"/>
              </a:spcBef>
              <a:buNone/>
            </a:pPr>
            <a:endParaRPr lang="en-US" altLang="en-US" sz="2400" b="1" dirty="0">
              <a:solidFill>
                <a:schemeClr val="accent6">
                  <a:lumMod val="75000"/>
                </a:schemeClr>
              </a:solidFill>
              <a:cs typeface="Calibri" panose="020F0502020204030204" pitchFamily="34" charset="0"/>
            </a:endParaRPr>
          </a:p>
          <a:p>
            <a:pPr marL="0" indent="0">
              <a:spcBef>
                <a:spcPct val="0"/>
              </a:spcBef>
              <a:buNone/>
            </a:pPr>
            <a:r>
              <a:rPr lang="en" altLang="en-US" sz="2400" b="1" dirty="0">
                <a:solidFill>
                  <a:schemeClr val="accent6">
                    <a:lumMod val="75000"/>
                  </a:schemeClr>
                </a:solidFill>
                <a:cs typeface="Calibri" panose="020F0502020204030204" pitchFamily="34" charset="0"/>
              </a:rPr>
              <a:t>If </a:t>
            </a:r>
            <a:r>
              <a:rPr lang="en" altLang="en-US" sz="2400" b="1" dirty="0" smtClean="0">
                <a:solidFill>
                  <a:schemeClr val="accent6">
                    <a:lumMod val="75000"/>
                  </a:schemeClr>
                </a:solidFill>
                <a:cs typeface="Calibri" panose="020F0502020204030204" pitchFamily="34" charset="0"/>
              </a:rPr>
              <a:t>P</a:t>
            </a:r>
            <a:r>
              <a:rPr lang="sr-Latn-RS" altLang="en-US" sz="2400" b="1" dirty="0" smtClean="0">
                <a:solidFill>
                  <a:schemeClr val="accent6">
                    <a:lumMod val="75000"/>
                  </a:schemeClr>
                </a:solidFill>
                <a:cs typeface="Calibri" panose="020F0502020204030204" pitchFamily="34" charset="0"/>
              </a:rPr>
              <a:t>T</a:t>
            </a:r>
            <a:r>
              <a:rPr lang="en" altLang="en-US" sz="2400" b="1" dirty="0" smtClean="0">
                <a:solidFill>
                  <a:schemeClr val="accent6">
                    <a:lumMod val="75000"/>
                  </a:schemeClr>
                </a:solidFill>
                <a:cs typeface="Calibri" panose="020F0502020204030204" pitchFamily="34" charset="0"/>
              </a:rPr>
              <a:t>E </a:t>
            </a:r>
            <a:r>
              <a:rPr lang="en" altLang="en-US" sz="2400" b="1" dirty="0">
                <a:solidFill>
                  <a:schemeClr val="accent6">
                    <a:lumMod val="75000"/>
                  </a:schemeClr>
                </a:solidFill>
                <a:cs typeface="Calibri" panose="020F0502020204030204" pitchFamily="34" charset="0"/>
              </a:rPr>
              <a:t>is subsequently ruled out, anticoagulation can be discontinued</a:t>
            </a:r>
          </a:p>
          <a:p>
            <a:pPr marL="0" indent="0">
              <a:spcBef>
                <a:spcPct val="0"/>
              </a:spcBef>
              <a:buNone/>
            </a:pPr>
            <a:endParaRPr lang="en-US" altLang="en-US" sz="2400" b="1" dirty="0">
              <a:solidFill>
                <a:schemeClr val="accent6">
                  <a:lumMod val="75000"/>
                </a:schemeClr>
              </a:solidFill>
              <a:cs typeface="Calibri" panose="020F0502020204030204" pitchFamily="34" charset="0"/>
            </a:endParaRPr>
          </a:p>
          <a:p>
            <a:pPr marL="0" indent="0">
              <a:spcBef>
                <a:spcPct val="0"/>
              </a:spcBef>
              <a:buNone/>
            </a:pPr>
            <a:r>
              <a:rPr lang="en" altLang="en-US" sz="2400" b="1" dirty="0">
                <a:solidFill>
                  <a:schemeClr val="accent6">
                    <a:lumMod val="75000"/>
                  </a:schemeClr>
                </a:solidFill>
                <a:cs typeface="Calibri" panose="020F0502020204030204" pitchFamily="34" charset="0"/>
              </a:rPr>
              <a:t>In patients </a:t>
            </a:r>
            <a:r>
              <a:rPr lang="sr-Latn-RS" altLang="en-US" sz="2400" b="1" dirty="0" smtClean="0">
                <a:solidFill>
                  <a:schemeClr val="accent6">
                    <a:lumMod val="75000"/>
                  </a:schemeClr>
                </a:solidFill>
                <a:cs typeface="Calibri" panose="020F0502020204030204" pitchFamily="34" charset="0"/>
              </a:rPr>
              <a:t>have</a:t>
            </a:r>
            <a:r>
              <a:rPr lang="en" altLang="en-US" sz="2400" b="1" dirty="0" smtClean="0">
                <a:solidFill>
                  <a:schemeClr val="accent6">
                    <a:lumMod val="75000"/>
                  </a:schemeClr>
                </a:solidFill>
                <a:cs typeface="Calibri" panose="020F0502020204030204" pitchFamily="34" charset="0"/>
              </a:rPr>
              <a:t> </a:t>
            </a:r>
            <a:r>
              <a:rPr lang="en" altLang="en-US" sz="2400" b="1" dirty="0">
                <a:solidFill>
                  <a:schemeClr val="accent6">
                    <a:lumMod val="75000"/>
                  </a:schemeClr>
                </a:solidFill>
                <a:cs typeface="Calibri" panose="020F0502020204030204" pitchFamily="34" charset="0"/>
              </a:rPr>
              <a:t>confirmed </a:t>
            </a:r>
            <a:r>
              <a:rPr lang="en" altLang="en-US" sz="2400" b="1" dirty="0" smtClean="0">
                <a:solidFill>
                  <a:schemeClr val="accent6">
                    <a:lumMod val="75000"/>
                  </a:schemeClr>
                </a:solidFill>
                <a:cs typeface="Calibri" panose="020F0502020204030204" pitchFamily="34" charset="0"/>
              </a:rPr>
              <a:t>P</a:t>
            </a:r>
            <a:r>
              <a:rPr lang="sr-Latn-RS" altLang="en-US" sz="2400" b="1" dirty="0" smtClean="0">
                <a:solidFill>
                  <a:schemeClr val="accent6">
                    <a:lumMod val="75000"/>
                  </a:schemeClr>
                </a:solidFill>
                <a:cs typeface="Calibri" panose="020F0502020204030204" pitchFamily="34" charset="0"/>
              </a:rPr>
              <a:t>T</a:t>
            </a:r>
            <a:r>
              <a:rPr lang="en" altLang="en-US" sz="2400" b="1" dirty="0" smtClean="0">
                <a:solidFill>
                  <a:schemeClr val="accent6">
                    <a:lumMod val="75000"/>
                  </a:schemeClr>
                </a:solidFill>
                <a:cs typeface="Calibri" panose="020F0502020204030204" pitchFamily="34" charset="0"/>
              </a:rPr>
              <a:t>E</a:t>
            </a:r>
            <a:r>
              <a:rPr lang="en" altLang="en-US" sz="2400" b="1" dirty="0">
                <a:solidFill>
                  <a:schemeClr val="accent6">
                    <a:lumMod val="75000"/>
                  </a:schemeClr>
                </a:solidFill>
                <a:cs typeface="Calibri" panose="020F0502020204030204" pitchFamily="34" charset="0"/>
              </a:rPr>
              <a:t>, anticoagulation should be continued for </a:t>
            </a:r>
            <a:r>
              <a:rPr lang="en" altLang="en-US" sz="2400" b="1" dirty="0">
                <a:solidFill>
                  <a:srgbClr val="002060"/>
                </a:solidFill>
                <a:cs typeface="Calibri" panose="020F0502020204030204" pitchFamily="34" charset="0"/>
              </a:rPr>
              <a:t>at least 3 months</a:t>
            </a:r>
          </a:p>
          <a:p>
            <a:pPr marL="0" indent="0">
              <a:spcBef>
                <a:spcPct val="0"/>
              </a:spcBef>
              <a:buNone/>
            </a:pPr>
            <a:endParaRPr lang="en-US" altLang="en-US" sz="2800" dirty="0">
              <a:latin typeface="Calibri" panose="020F0502020204030204" pitchFamily="34" charset="0"/>
              <a:cs typeface="Calibri" panose="020F0502020204030204" pitchFamily="34" charset="0"/>
            </a:endParaRPr>
          </a:p>
          <a:p>
            <a:pPr marL="0" indent="0">
              <a:buNone/>
            </a:pPr>
            <a:endParaRPr lang="ru-RU" altLang="en-US" sz="2800" dirty="0">
              <a:latin typeface="Calibri" panose="020F0502020204030204" pitchFamily="34" charset="0"/>
              <a:cs typeface="Calibri" panose="020F0502020204030204" pitchFamily="34" charset="0"/>
            </a:endParaRPr>
          </a:p>
          <a:p>
            <a:pPr marL="0" indent="0">
              <a:buNone/>
            </a:pPr>
            <a:endParaRPr lang="sr-Latn-CS" altLang="en-US" sz="2800" dirty="0">
              <a:latin typeface="Calibri" panose="020F0502020204030204" pitchFamily="34" charset="0"/>
            </a:endParaRPr>
          </a:p>
        </p:txBody>
      </p:sp>
    </p:spTree>
    <p:extLst>
      <p:ext uri="{BB962C8B-B14F-4D97-AF65-F5344CB8AC3E}">
        <p14:creationId xmlns:p14="http://schemas.microsoft.com/office/powerpoint/2010/main" val="3329033869"/>
      </p:ext>
    </p:extLst>
  </p:cSld>
  <p:clrMapOvr>
    <a:masterClrMapping/>
  </p:clrMapOvr>
  <p:transition spd="slow"/>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3" name="Content Placeholder 2"/>
          <p:cNvSpPr>
            <a:spLocks noGrp="1"/>
          </p:cNvSpPr>
          <p:nvPr>
            <p:ph idx="1"/>
          </p:nvPr>
        </p:nvSpPr>
        <p:spPr>
          <a:xfrm>
            <a:off x="1455739" y="1981200"/>
            <a:ext cx="9464675" cy="4114800"/>
          </a:xfrm>
          <a:solidFill>
            <a:schemeClr val="accent5">
              <a:lumMod val="60000"/>
              <a:lumOff val="40000"/>
            </a:schemeClr>
          </a:solidFill>
        </p:spPr>
        <p:txBody>
          <a:bodyPr>
            <a:normAutofit fontScale="55000" lnSpcReduction="20000"/>
          </a:bodyPr>
          <a:lstStyle/>
          <a:p>
            <a:pPr marL="0" indent="0">
              <a:buNone/>
            </a:pPr>
            <a:endParaRPr lang="sr-Latn-RS" altLang="en-US" sz="3200" b="1" dirty="0" smtClean="0">
              <a:solidFill>
                <a:schemeClr val="accent6">
                  <a:lumMod val="75000"/>
                </a:schemeClr>
              </a:solidFill>
              <a:cs typeface="Calibri" panose="020F0502020204030204" pitchFamily="34" charset="0"/>
            </a:endParaRPr>
          </a:p>
          <a:p>
            <a:pPr marL="0" indent="0">
              <a:buNone/>
            </a:pPr>
            <a:r>
              <a:rPr lang="en" altLang="en-US" sz="3200" b="1" dirty="0" smtClean="0">
                <a:solidFill>
                  <a:schemeClr val="accent6">
                    <a:lumMod val="75000"/>
                  </a:schemeClr>
                </a:solidFill>
                <a:cs typeface="Calibri" panose="020F0502020204030204" pitchFamily="34" charset="0"/>
              </a:rPr>
              <a:t>A </a:t>
            </a:r>
            <a:r>
              <a:rPr lang="en" altLang="en-US" sz="3200" b="1" dirty="0">
                <a:solidFill>
                  <a:schemeClr val="accent6">
                    <a:lumMod val="75000"/>
                  </a:schemeClr>
                </a:solidFill>
                <a:cs typeface="Calibri" panose="020F0502020204030204" pitchFamily="34" charset="0"/>
              </a:rPr>
              <a:t>rapid anticoagulant effect is achieved </a:t>
            </a:r>
            <a:r>
              <a:rPr lang="en" altLang="en-US" sz="3200" b="1" i="1" dirty="0">
                <a:solidFill>
                  <a:srgbClr val="002060"/>
                </a:solidFill>
                <a:cs typeface="Calibri" panose="020F0502020204030204" pitchFamily="34" charset="0"/>
              </a:rPr>
              <a:t>by parenteral</a:t>
            </a:r>
            <a:r>
              <a:rPr lang="en" altLang="en-US" sz="3200" b="1" i="1" dirty="0">
                <a:solidFill>
                  <a:schemeClr val="accent6">
                    <a:lumMod val="75000"/>
                  </a:schemeClr>
                </a:solidFill>
                <a:cs typeface="Calibri" panose="020F0502020204030204" pitchFamily="34" charset="0"/>
              </a:rPr>
              <a:t> </a:t>
            </a:r>
            <a:r>
              <a:rPr lang="en" altLang="en-US" sz="3200" b="1" dirty="0">
                <a:solidFill>
                  <a:schemeClr val="accent6">
                    <a:lumMod val="75000"/>
                  </a:schemeClr>
                </a:solidFill>
                <a:cs typeface="Calibri" panose="020F0502020204030204" pitchFamily="34" charset="0"/>
              </a:rPr>
              <a:t>administration</a:t>
            </a:r>
          </a:p>
          <a:p>
            <a:pPr marL="0" indent="0">
              <a:buNone/>
            </a:pPr>
            <a:r>
              <a:rPr lang="en" altLang="en-US" sz="3200" b="1" dirty="0">
                <a:solidFill>
                  <a:schemeClr val="accent6">
                    <a:lumMod val="75000"/>
                  </a:schemeClr>
                </a:solidFill>
                <a:cs typeface="Calibri" panose="020F0502020204030204" pitchFamily="34" charset="0"/>
              </a:rPr>
              <a:t>      iv.   unfractionated heparin </a:t>
            </a:r>
            <a:r>
              <a:rPr lang="en" altLang="en-US" sz="3200" b="1" dirty="0" smtClean="0">
                <a:solidFill>
                  <a:schemeClr val="accent6">
                    <a:lumMod val="75000"/>
                  </a:schemeClr>
                </a:solidFill>
                <a:cs typeface="Calibri" panose="020F0502020204030204" pitchFamily="34" charset="0"/>
              </a:rPr>
              <a:t>(UFH) </a:t>
            </a:r>
            <a:endParaRPr lang="ru-RU" altLang="en-US" sz="3200" b="1" dirty="0">
              <a:solidFill>
                <a:schemeClr val="accent6">
                  <a:lumMod val="75000"/>
                </a:schemeClr>
              </a:solidFill>
              <a:cs typeface="Calibri" panose="020F0502020204030204" pitchFamily="34" charset="0"/>
            </a:endParaRPr>
          </a:p>
          <a:p>
            <a:pPr marL="0" indent="0">
              <a:buClr>
                <a:srgbClr val="FFFF00"/>
              </a:buClr>
              <a:buNone/>
            </a:pPr>
            <a:r>
              <a:rPr lang="sr-Latn-RS" altLang="en-US" sz="3200" b="1" dirty="0" smtClean="0">
                <a:solidFill>
                  <a:schemeClr val="accent6">
                    <a:lumMod val="75000"/>
                  </a:schemeClr>
                </a:solidFill>
                <a:cs typeface="Calibri" panose="020F0502020204030204" pitchFamily="34" charset="0"/>
              </a:rPr>
              <a:t>      </a:t>
            </a:r>
            <a:r>
              <a:rPr lang="en" altLang="en-US" sz="3200" b="1" dirty="0" smtClean="0">
                <a:solidFill>
                  <a:schemeClr val="accent6">
                    <a:lumMod val="75000"/>
                  </a:schemeClr>
                </a:solidFill>
                <a:cs typeface="Calibri" panose="020F0502020204030204" pitchFamily="34" charset="0"/>
              </a:rPr>
              <a:t>sc.   </a:t>
            </a:r>
            <a:r>
              <a:rPr lang="en" altLang="en-US" sz="3200" b="1" dirty="0">
                <a:solidFill>
                  <a:schemeClr val="accent6">
                    <a:lumMod val="75000"/>
                  </a:schemeClr>
                </a:solidFill>
                <a:cs typeface="Calibri" panose="020F0502020204030204" pitchFamily="34" charset="0"/>
              </a:rPr>
              <a:t>low molecular weight heparin </a:t>
            </a:r>
            <a:r>
              <a:rPr lang="en" altLang="en-US" sz="3200" b="1" dirty="0" smtClean="0">
                <a:solidFill>
                  <a:schemeClr val="accent6">
                    <a:lumMod val="75000"/>
                  </a:schemeClr>
                </a:solidFill>
                <a:cs typeface="Calibri" panose="020F0502020204030204" pitchFamily="34" charset="0"/>
              </a:rPr>
              <a:t>(LMWH)</a:t>
            </a:r>
            <a:endParaRPr lang="en" altLang="en-US" sz="3200" b="1" dirty="0">
              <a:solidFill>
                <a:schemeClr val="accent6">
                  <a:lumMod val="75000"/>
                </a:schemeClr>
              </a:solidFill>
              <a:cs typeface="Calibri" panose="020F0502020204030204" pitchFamily="34" charset="0"/>
            </a:endParaRPr>
          </a:p>
          <a:p>
            <a:pPr marL="0" indent="0">
              <a:buNone/>
            </a:pPr>
            <a:r>
              <a:rPr lang="en" altLang="en-US" sz="3200" b="1" dirty="0">
                <a:solidFill>
                  <a:schemeClr val="accent6">
                    <a:lumMod val="75000"/>
                  </a:schemeClr>
                </a:solidFill>
                <a:cs typeface="Calibri" panose="020F0502020204030204" pitchFamily="34" charset="0"/>
              </a:rPr>
              <a:t>             </a:t>
            </a:r>
            <a:r>
              <a:rPr lang="sr-Latn-RS" altLang="en-US" sz="3200" b="1" dirty="0" smtClean="0">
                <a:solidFill>
                  <a:schemeClr val="accent6">
                    <a:lumMod val="75000"/>
                  </a:schemeClr>
                </a:solidFill>
                <a:cs typeface="Calibri" panose="020F0502020204030204" pitchFamily="34" charset="0"/>
              </a:rPr>
              <a:t> </a:t>
            </a:r>
            <a:r>
              <a:rPr lang="en" altLang="en-US" sz="3200" b="1" dirty="0" smtClean="0">
                <a:solidFill>
                  <a:schemeClr val="accent6">
                    <a:lumMod val="75000"/>
                  </a:schemeClr>
                </a:solidFill>
                <a:cs typeface="Calibri" panose="020F0502020204030204" pitchFamily="34" charset="0"/>
              </a:rPr>
              <a:t>and fondaparinux</a:t>
            </a:r>
            <a:endParaRPr lang="en-US" altLang="en-US" sz="3200" b="1" dirty="0">
              <a:solidFill>
                <a:schemeClr val="accent6">
                  <a:lumMod val="75000"/>
                </a:schemeClr>
              </a:solidFill>
              <a:cs typeface="Calibri" panose="020F0502020204030204" pitchFamily="34" charset="0"/>
            </a:endParaRPr>
          </a:p>
          <a:p>
            <a:pPr marL="0" indent="0">
              <a:buNone/>
            </a:pPr>
            <a:r>
              <a:rPr lang="en" altLang="en-US" sz="3200" b="1" dirty="0">
                <a:solidFill>
                  <a:schemeClr val="accent6">
                    <a:lumMod val="75000"/>
                  </a:schemeClr>
                </a:solidFill>
                <a:cs typeface="Calibri" panose="020F0502020204030204" pitchFamily="34" charset="0"/>
              </a:rPr>
              <a:t>In the continuation of the treatment, it is switched to an oral anticoagulant </a:t>
            </a:r>
            <a:r>
              <a:rPr lang="en" altLang="en-US" sz="3200" b="1" dirty="0" smtClean="0">
                <a:solidFill>
                  <a:schemeClr val="accent6">
                    <a:lumMod val="75000"/>
                  </a:schemeClr>
                </a:solidFill>
                <a:cs typeface="Calibri" panose="020F0502020204030204" pitchFamily="34" charset="0"/>
              </a:rPr>
              <a:t>therapy</a:t>
            </a:r>
            <a:endParaRPr lang="en" altLang="en-US" sz="3200" b="1" dirty="0">
              <a:solidFill>
                <a:schemeClr val="accent6">
                  <a:lumMod val="75000"/>
                </a:schemeClr>
              </a:solidFill>
              <a:cs typeface="Calibri" panose="020F0502020204030204" pitchFamily="34" charset="0"/>
            </a:endParaRPr>
          </a:p>
          <a:p>
            <a:pPr marL="0" indent="0">
              <a:buNone/>
            </a:pPr>
            <a:endParaRPr lang="ru-RU" altLang="en-US" sz="3200" dirty="0" smtClean="0">
              <a:solidFill>
                <a:srgbClr val="FFFF00"/>
              </a:solidFill>
              <a:latin typeface="Calibri" panose="020F0502020204030204" pitchFamily="34" charset="0"/>
              <a:cs typeface="Calibri" panose="020F0502020204030204" pitchFamily="34" charset="0"/>
            </a:endParaRPr>
          </a:p>
          <a:p>
            <a:pPr marL="0" indent="0">
              <a:buClr>
                <a:srgbClr val="FFFF00"/>
              </a:buClr>
              <a:buNone/>
            </a:pPr>
            <a:r>
              <a:rPr lang="en" altLang="en-US" sz="3200" b="1" dirty="0" smtClean="0">
                <a:solidFill>
                  <a:schemeClr val="accent6">
                    <a:lumMod val="75000"/>
                  </a:schemeClr>
                </a:solidFill>
                <a:cs typeface="Calibri" panose="020F0502020204030204" pitchFamily="34" charset="0"/>
              </a:rPr>
              <a:t>Parenteral </a:t>
            </a:r>
            <a:r>
              <a:rPr lang="en" altLang="en-US" sz="3200" b="1" dirty="0">
                <a:solidFill>
                  <a:schemeClr val="accent6">
                    <a:lumMod val="75000"/>
                  </a:schemeClr>
                </a:solidFill>
                <a:cs typeface="Calibri" panose="020F0502020204030204" pitchFamily="34" charset="0"/>
              </a:rPr>
              <a:t>anticoagulant therapy with unfractionated heparin, LMWH or fondaparinux should be carried out for </a:t>
            </a:r>
            <a:r>
              <a:rPr lang="en" altLang="en-US" sz="3200" b="1" dirty="0">
                <a:solidFill>
                  <a:srgbClr val="002060"/>
                </a:solidFill>
                <a:cs typeface="Calibri" panose="020F0502020204030204" pitchFamily="34" charset="0"/>
              </a:rPr>
              <a:t>at least 5 days </a:t>
            </a:r>
            <a:r>
              <a:rPr lang="en" altLang="en-US" sz="3200" b="1" dirty="0">
                <a:solidFill>
                  <a:schemeClr val="accent6">
                    <a:lumMod val="75000"/>
                  </a:schemeClr>
                </a:solidFill>
                <a:cs typeface="Calibri" panose="020F0502020204030204" pitchFamily="34" charset="0"/>
              </a:rPr>
              <a:t>with the introduction of oral anticoagulant therapy</a:t>
            </a:r>
          </a:p>
          <a:p>
            <a:pPr marL="0" indent="0">
              <a:buClr>
                <a:srgbClr val="FFFF00"/>
              </a:buClr>
              <a:buNone/>
            </a:pPr>
            <a:endParaRPr lang="en-US" altLang="en-US" sz="2600" dirty="0">
              <a:latin typeface="Calibri" panose="020F0502020204030204" pitchFamily="34" charset="0"/>
              <a:cs typeface="Calibri" panose="020F0502020204030204" pitchFamily="34" charset="0"/>
            </a:endParaRPr>
          </a:p>
          <a:p>
            <a:pPr marL="0" indent="0">
              <a:buClr>
                <a:srgbClr val="FFFF00"/>
              </a:buClr>
              <a:buNone/>
            </a:pPr>
            <a:endParaRPr lang="en-US" altLang="en-US" sz="2800" dirty="0">
              <a:latin typeface="Calibri" panose="020F0502020204030204" pitchFamily="34" charset="0"/>
              <a:cs typeface="Calibri" panose="020F0502020204030204" pitchFamily="34" charset="0"/>
            </a:endParaRPr>
          </a:p>
          <a:p>
            <a:pPr marL="0" indent="0">
              <a:buClr>
                <a:srgbClr val="FFFF00"/>
              </a:buClr>
              <a:buNone/>
            </a:pPr>
            <a:r>
              <a:rPr lang="en" altLang="en-US" sz="2800" dirty="0">
                <a:latin typeface="Calibri" panose="020F0502020204030204" pitchFamily="34" charset="0"/>
                <a:cs typeface="Calibri" panose="020F0502020204030204" pitchFamily="34" charset="0"/>
              </a:rPr>
              <a:t>   </a:t>
            </a:r>
          </a:p>
        </p:txBody>
      </p:sp>
      <p:sp>
        <p:nvSpPr>
          <p:cNvPr id="112644" name="Oval 1"/>
          <p:cNvSpPr>
            <a:spLocks noChangeArrowheads="1"/>
          </p:cNvSpPr>
          <p:nvPr/>
        </p:nvSpPr>
        <p:spPr bwMode="auto">
          <a:xfrm>
            <a:off x="1709158" y="2598366"/>
            <a:ext cx="642865" cy="376016"/>
          </a:xfrm>
          <a:prstGeom prst="ellipse">
            <a:avLst/>
          </a:prstGeom>
          <a:noFill/>
          <a:ln w="28575" algn="ctr">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kumimoji="1" sz="2400">
                <a:solidFill>
                  <a:schemeClr val="tx1"/>
                </a:solidFill>
                <a:latin typeface="Times New Roman" panose="02020603050405020304" pitchFamily="18" charset="0"/>
                <a:ea typeface="Gulim" pitchFamily="34" charset="-127"/>
              </a:defRPr>
            </a:lvl1pPr>
            <a:lvl2pPr marL="742950" indent="-285750" eaLnBrk="0" hangingPunct="0">
              <a:defRPr kumimoji="1" sz="2400">
                <a:solidFill>
                  <a:schemeClr val="tx1"/>
                </a:solidFill>
                <a:latin typeface="Times New Roman" panose="02020603050405020304" pitchFamily="18" charset="0"/>
                <a:ea typeface="Gulim" pitchFamily="34" charset="-127"/>
              </a:defRPr>
            </a:lvl2pPr>
            <a:lvl3pPr marL="1143000" indent="-228600" eaLnBrk="0" hangingPunct="0">
              <a:defRPr kumimoji="1" sz="2400">
                <a:solidFill>
                  <a:schemeClr val="tx1"/>
                </a:solidFill>
                <a:latin typeface="Times New Roman" panose="02020603050405020304" pitchFamily="18" charset="0"/>
                <a:ea typeface="Gulim" pitchFamily="34" charset="-127"/>
              </a:defRPr>
            </a:lvl3pPr>
            <a:lvl4pPr marL="1600200" indent="-228600" eaLnBrk="0" hangingPunct="0">
              <a:defRPr kumimoji="1" sz="2400">
                <a:solidFill>
                  <a:schemeClr val="tx1"/>
                </a:solidFill>
                <a:latin typeface="Times New Roman" panose="02020603050405020304" pitchFamily="18" charset="0"/>
                <a:ea typeface="Gulim" pitchFamily="34" charset="-127"/>
              </a:defRPr>
            </a:lvl4pPr>
            <a:lvl5pPr marL="2057400" indent="-228600" eaLnBrk="0" hangingPunct="0">
              <a:defRPr kumimoji="1" sz="2400">
                <a:solidFill>
                  <a:schemeClr val="tx1"/>
                </a:solidFill>
                <a:latin typeface="Times New Roman" panose="02020603050405020304" pitchFamily="18" charset="0"/>
                <a:ea typeface="Gulim"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9pPr>
          </a:lstStyle>
          <a:p>
            <a:pPr eaLnBrk="1" latinLnBrk="1" hangingPunct="1"/>
            <a:endParaRPr lang="en-US" altLang="en-US"/>
          </a:p>
        </p:txBody>
      </p:sp>
      <p:sp>
        <p:nvSpPr>
          <p:cNvPr id="112645" name="Oval 4"/>
          <p:cNvSpPr>
            <a:spLocks noChangeArrowheads="1"/>
          </p:cNvSpPr>
          <p:nvPr/>
        </p:nvSpPr>
        <p:spPr bwMode="auto">
          <a:xfrm>
            <a:off x="1709158" y="2974382"/>
            <a:ext cx="642865" cy="357231"/>
          </a:xfrm>
          <a:prstGeom prst="ellipse">
            <a:avLst/>
          </a:prstGeom>
          <a:noFill/>
          <a:ln w="28575" algn="ctr">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kumimoji="1" sz="2400">
                <a:solidFill>
                  <a:schemeClr val="tx1"/>
                </a:solidFill>
                <a:latin typeface="Times New Roman" panose="02020603050405020304" pitchFamily="18" charset="0"/>
                <a:ea typeface="Gulim" pitchFamily="34" charset="-127"/>
              </a:defRPr>
            </a:lvl1pPr>
            <a:lvl2pPr marL="742950" indent="-285750" eaLnBrk="0" hangingPunct="0">
              <a:defRPr kumimoji="1" sz="2400">
                <a:solidFill>
                  <a:schemeClr val="tx1"/>
                </a:solidFill>
                <a:latin typeface="Times New Roman" panose="02020603050405020304" pitchFamily="18" charset="0"/>
                <a:ea typeface="Gulim" pitchFamily="34" charset="-127"/>
              </a:defRPr>
            </a:lvl2pPr>
            <a:lvl3pPr marL="1143000" indent="-228600" eaLnBrk="0" hangingPunct="0">
              <a:defRPr kumimoji="1" sz="2400">
                <a:solidFill>
                  <a:schemeClr val="tx1"/>
                </a:solidFill>
                <a:latin typeface="Times New Roman" panose="02020603050405020304" pitchFamily="18" charset="0"/>
                <a:ea typeface="Gulim" pitchFamily="34" charset="-127"/>
              </a:defRPr>
            </a:lvl3pPr>
            <a:lvl4pPr marL="1600200" indent="-228600" eaLnBrk="0" hangingPunct="0">
              <a:defRPr kumimoji="1" sz="2400">
                <a:solidFill>
                  <a:schemeClr val="tx1"/>
                </a:solidFill>
                <a:latin typeface="Times New Roman" panose="02020603050405020304" pitchFamily="18" charset="0"/>
                <a:ea typeface="Gulim" pitchFamily="34" charset="-127"/>
              </a:defRPr>
            </a:lvl4pPr>
            <a:lvl5pPr marL="2057400" indent="-228600" eaLnBrk="0" hangingPunct="0">
              <a:defRPr kumimoji="1" sz="2400">
                <a:solidFill>
                  <a:schemeClr val="tx1"/>
                </a:solidFill>
                <a:latin typeface="Times New Roman" panose="02020603050405020304" pitchFamily="18" charset="0"/>
                <a:ea typeface="Gulim"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9pPr>
          </a:lstStyle>
          <a:p>
            <a:pPr eaLnBrk="1" latinLnBrk="1" hangingPunct="1"/>
            <a:endParaRPr lang="en-US" altLang="en-US"/>
          </a:p>
        </p:txBody>
      </p:sp>
      <p:sp>
        <p:nvSpPr>
          <p:cNvPr id="7" name="Title 1"/>
          <p:cNvSpPr>
            <a:spLocks noGrp="1"/>
          </p:cNvSpPr>
          <p:nvPr>
            <p:ph type="title"/>
          </p:nvPr>
        </p:nvSpPr>
        <p:spPr>
          <a:xfrm>
            <a:off x="1640794" y="0"/>
            <a:ext cx="9008682" cy="1280890"/>
          </a:xfrm>
        </p:spPr>
        <p:txBody>
          <a:bodyPr>
            <a:normAutofit fontScale="90000"/>
          </a:bodyPr>
          <a:lstStyle/>
          <a:p>
            <a:r>
              <a:rPr lang="en" altLang="en-US" sz="4000" dirty="0">
                <a:latin typeface="Calibri" panose="020F0502020204030204" pitchFamily="34" charset="0"/>
              </a:rPr>
              <a:t> </a:t>
            </a:r>
            <a:r>
              <a:rPr lang="en-US" altLang="en-US" sz="4000" dirty="0">
                <a:latin typeface="Calibri" panose="020F0502020204030204" pitchFamily="34" charset="0"/>
              </a:rPr>
              <a:t/>
            </a:r>
            <a:br>
              <a:rPr lang="en-US" altLang="en-US" sz="4000" dirty="0">
                <a:latin typeface="Calibri" panose="020F0502020204030204" pitchFamily="34" charset="0"/>
              </a:rPr>
            </a:br>
            <a:r>
              <a:rPr lang="en" altLang="en-US" sz="4000" b="1" dirty="0">
                <a:solidFill>
                  <a:schemeClr val="accent6">
                    <a:lumMod val="75000"/>
                  </a:schemeClr>
                </a:solidFill>
              </a:rPr>
              <a:t>ANTICOAGULANT THERAPY</a:t>
            </a:r>
            <a:r>
              <a:rPr lang="en-US" altLang="en-US" sz="4000" b="1" dirty="0">
                <a:solidFill>
                  <a:schemeClr val="accent6">
                    <a:lumMod val="75000"/>
                  </a:schemeClr>
                </a:solidFill>
              </a:rPr>
              <a:t/>
            </a:r>
            <a:br>
              <a:rPr lang="en-US" altLang="en-US" sz="4000" b="1" dirty="0">
                <a:solidFill>
                  <a:schemeClr val="accent6">
                    <a:lumMod val="75000"/>
                  </a:schemeClr>
                </a:solidFill>
              </a:rPr>
            </a:br>
            <a:endParaRPr lang="sr-Latn-CS" altLang="en-US" sz="4000" b="1" dirty="0">
              <a:solidFill>
                <a:schemeClr val="accent6">
                  <a:lumMod val="75000"/>
                </a:schemeClr>
              </a:solidFill>
            </a:endParaRPr>
          </a:p>
        </p:txBody>
      </p:sp>
    </p:spTree>
    <p:extLst>
      <p:ext uri="{BB962C8B-B14F-4D97-AF65-F5344CB8AC3E}">
        <p14:creationId xmlns:p14="http://schemas.microsoft.com/office/powerpoint/2010/main" val="1479088058"/>
      </p:ext>
    </p:extLst>
  </p:cSld>
  <p:clrMapOvr>
    <a:masterClrMapping/>
  </p:clrMapOvr>
  <p:transition spd="slow"/>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Title 1"/>
          <p:cNvSpPr>
            <a:spLocks noGrp="1"/>
          </p:cNvSpPr>
          <p:nvPr>
            <p:ph type="title"/>
          </p:nvPr>
        </p:nvSpPr>
        <p:spPr>
          <a:xfrm>
            <a:off x="1657884" y="188913"/>
            <a:ext cx="9246549" cy="1143000"/>
          </a:xfrm>
        </p:spPr>
        <p:txBody>
          <a:bodyPr>
            <a:noAutofit/>
          </a:bodyPr>
          <a:lstStyle/>
          <a:p>
            <a:r>
              <a:rPr lang="en" altLang="en-US" b="1" dirty="0">
                <a:solidFill>
                  <a:schemeClr val="accent6">
                    <a:lumMod val="75000"/>
                  </a:schemeClr>
                </a:solidFill>
              </a:rPr>
              <a:t>Administration of unfractionated heparin (UFH)</a:t>
            </a:r>
            <a:endParaRPr lang="sr-Latn-CS" altLang="en-US" b="1" i="1" dirty="0">
              <a:solidFill>
                <a:schemeClr val="accent6">
                  <a:lumMod val="75000"/>
                </a:schemeClr>
              </a:solidFill>
            </a:endParaRPr>
          </a:p>
        </p:txBody>
      </p:sp>
      <p:sp>
        <p:nvSpPr>
          <p:cNvPr id="3" name="Content Placeholder 2"/>
          <p:cNvSpPr>
            <a:spLocks noGrp="1"/>
          </p:cNvSpPr>
          <p:nvPr>
            <p:ph idx="1"/>
          </p:nvPr>
        </p:nvSpPr>
        <p:spPr>
          <a:xfrm>
            <a:off x="1724025" y="1575245"/>
            <a:ext cx="8980488" cy="4114800"/>
          </a:xfrm>
        </p:spPr>
        <p:txBody>
          <a:bodyPr>
            <a:normAutofit fontScale="92500" lnSpcReduction="10000"/>
          </a:bodyPr>
          <a:lstStyle/>
          <a:p>
            <a:pPr marL="0" indent="0">
              <a:buNone/>
              <a:defRPr/>
            </a:pPr>
            <a:r>
              <a:rPr lang="en" sz="2000" b="1" dirty="0" smtClean="0">
                <a:solidFill>
                  <a:schemeClr val="accent6">
                    <a:lumMod val="75000"/>
                  </a:schemeClr>
                </a:solidFill>
              </a:rPr>
              <a:t>In </a:t>
            </a:r>
            <a:r>
              <a:rPr lang="en" sz="2000" b="1" dirty="0">
                <a:solidFill>
                  <a:schemeClr val="accent6">
                    <a:lumMod val="75000"/>
                  </a:schemeClr>
                </a:solidFill>
              </a:rPr>
              <a:t>the form of continuous infusion or intermittent intravenous </a:t>
            </a:r>
            <a:r>
              <a:rPr lang="en" sz="2000" b="1" dirty="0" smtClean="0">
                <a:solidFill>
                  <a:schemeClr val="accent6">
                    <a:lumMod val="75000"/>
                  </a:schemeClr>
                </a:solidFill>
              </a:rPr>
              <a:t>therapy</a:t>
            </a:r>
            <a:r>
              <a:rPr lang="sr-Latn-RS" sz="2000" b="1" dirty="0" smtClean="0">
                <a:solidFill>
                  <a:schemeClr val="accent6">
                    <a:lumMod val="75000"/>
                  </a:schemeClr>
                </a:solidFill>
              </a:rPr>
              <a:t> </a:t>
            </a:r>
            <a:r>
              <a:rPr lang="en" sz="2000" b="1" dirty="0" smtClean="0">
                <a:solidFill>
                  <a:schemeClr val="accent6">
                    <a:lumMod val="75000"/>
                  </a:schemeClr>
                </a:solidFill>
              </a:rPr>
              <a:t>(today </a:t>
            </a:r>
            <a:r>
              <a:rPr lang="en" sz="2000" b="1" dirty="0">
                <a:solidFill>
                  <a:schemeClr val="accent6">
                    <a:lumMod val="75000"/>
                  </a:schemeClr>
                </a:solidFill>
              </a:rPr>
              <a:t>intermittent is not recommended, </a:t>
            </a:r>
            <a:r>
              <a:rPr lang="sr-Latn-RS" sz="2000" b="1" dirty="0" smtClean="0">
                <a:solidFill>
                  <a:schemeClr val="accent6">
                    <a:lumMod val="75000"/>
                  </a:schemeClr>
                </a:solidFill>
              </a:rPr>
              <a:t>due to </a:t>
            </a:r>
            <a:r>
              <a:rPr lang="en" sz="2000" b="1" dirty="0" smtClean="0">
                <a:solidFill>
                  <a:schemeClr val="accent6">
                    <a:lumMod val="75000"/>
                  </a:schemeClr>
                </a:solidFill>
              </a:rPr>
              <a:t>higher </a:t>
            </a:r>
            <a:r>
              <a:rPr lang="en" sz="2000" b="1" dirty="0">
                <a:solidFill>
                  <a:schemeClr val="accent6">
                    <a:lumMod val="75000"/>
                  </a:schemeClr>
                </a:solidFill>
              </a:rPr>
              <a:t>risk of bleeding)</a:t>
            </a:r>
            <a:endParaRPr lang="sr-Latn-RS" sz="2000" b="1" dirty="0">
              <a:solidFill>
                <a:schemeClr val="accent6">
                  <a:lumMod val="75000"/>
                </a:schemeClr>
              </a:solidFill>
            </a:endParaRPr>
          </a:p>
          <a:p>
            <a:pPr marL="0" indent="0">
              <a:buNone/>
              <a:defRPr/>
            </a:pPr>
            <a:r>
              <a:rPr lang="en" sz="2400" b="1" i="1" dirty="0">
                <a:solidFill>
                  <a:schemeClr val="accent6">
                    <a:lumMod val="75000"/>
                  </a:schemeClr>
                </a:solidFill>
                <a:cs typeface="Calibri" panose="020F0502020204030204" pitchFamily="34" charset="0"/>
              </a:rPr>
              <a:t>→ Recommendation:</a:t>
            </a:r>
          </a:p>
          <a:p>
            <a:pPr>
              <a:buFont typeface="Arial" pitchFamily="34" charset="0"/>
              <a:buChar char="•"/>
              <a:defRPr/>
            </a:pPr>
            <a:r>
              <a:rPr lang="en" sz="2000" b="1" dirty="0">
                <a:solidFill>
                  <a:schemeClr val="accent6">
                    <a:lumMod val="75000"/>
                  </a:schemeClr>
                </a:solidFill>
              </a:rPr>
              <a:t>Continuous infusion determined by body </a:t>
            </a:r>
            <a:r>
              <a:rPr lang="en" sz="2000" b="1" dirty="0" smtClean="0">
                <a:solidFill>
                  <a:schemeClr val="accent6">
                    <a:lumMod val="75000"/>
                  </a:schemeClr>
                </a:solidFill>
              </a:rPr>
              <a:t>weight</a:t>
            </a:r>
            <a:endParaRPr lang="ru-RU" sz="2000" b="1" dirty="0">
              <a:solidFill>
                <a:schemeClr val="accent6">
                  <a:lumMod val="75000"/>
                </a:schemeClr>
              </a:solidFill>
            </a:endParaRPr>
          </a:p>
          <a:p>
            <a:pPr>
              <a:buFont typeface="Arial" pitchFamily="34" charset="0"/>
              <a:buChar char="•"/>
              <a:defRPr/>
            </a:pPr>
            <a:r>
              <a:rPr lang="en" sz="2000" b="1" dirty="0">
                <a:solidFill>
                  <a:schemeClr val="accent6">
                    <a:lumMod val="75000"/>
                  </a:schemeClr>
                </a:solidFill>
              </a:rPr>
              <a:t>The dose of heparin is adjusted so that aPTT is maintained 1.5-2.3 times of </a:t>
            </a:r>
            <a:r>
              <a:rPr lang="en" sz="2000" b="1" dirty="0" smtClean="0">
                <a:solidFill>
                  <a:schemeClr val="accent6">
                    <a:lumMod val="75000"/>
                  </a:schemeClr>
                </a:solidFill>
              </a:rPr>
              <a:t>controls </a:t>
            </a:r>
            <a:r>
              <a:rPr lang="en" sz="2000" b="1" dirty="0">
                <a:solidFill>
                  <a:schemeClr val="accent6">
                    <a:lumMod val="75000"/>
                  </a:schemeClr>
                </a:solidFill>
              </a:rPr>
              <a:t>(46-70 seconds)</a:t>
            </a:r>
            <a:endParaRPr lang="sr-Latn-RS" sz="2000" b="1" dirty="0">
              <a:solidFill>
                <a:schemeClr val="accent6">
                  <a:lumMod val="75000"/>
                </a:schemeClr>
              </a:solidFill>
            </a:endParaRPr>
          </a:p>
          <a:p>
            <a:pPr>
              <a:buFont typeface="Arial" pitchFamily="34" charset="0"/>
              <a:buChar char="•"/>
              <a:defRPr/>
            </a:pPr>
            <a:r>
              <a:rPr lang="en" sz="2000" b="1" dirty="0" smtClean="0">
                <a:solidFill>
                  <a:schemeClr val="accent6">
                    <a:lumMod val="75000"/>
                  </a:schemeClr>
                </a:solidFill>
              </a:rPr>
              <a:t>Critical </a:t>
            </a:r>
            <a:r>
              <a:rPr lang="en" sz="2000" b="1" dirty="0">
                <a:solidFill>
                  <a:schemeClr val="accent6">
                    <a:lumMod val="75000"/>
                  </a:schemeClr>
                </a:solidFill>
              </a:rPr>
              <a:t>therapeutic level of heparin should be achieved within the first 24 hours </a:t>
            </a:r>
            <a:r>
              <a:rPr lang="sr-Latn-RS" sz="2000" b="1" dirty="0" smtClean="0">
                <a:solidFill>
                  <a:schemeClr val="accent6">
                    <a:lumMod val="75000"/>
                  </a:schemeClr>
                </a:solidFill>
              </a:rPr>
              <a:t>of the </a:t>
            </a:r>
            <a:r>
              <a:rPr lang="en" sz="2000" b="1" dirty="0" smtClean="0">
                <a:solidFill>
                  <a:schemeClr val="accent6">
                    <a:lumMod val="75000"/>
                  </a:schemeClr>
                </a:solidFill>
              </a:rPr>
              <a:t>treatment</a:t>
            </a:r>
            <a:endParaRPr lang="en" sz="2000" b="1" dirty="0">
              <a:solidFill>
                <a:schemeClr val="accent6">
                  <a:lumMod val="75000"/>
                </a:schemeClr>
              </a:solidFill>
            </a:endParaRPr>
          </a:p>
          <a:p>
            <a:pPr>
              <a:buFont typeface="Arial" pitchFamily="34" charset="0"/>
              <a:buChar char="•"/>
              <a:defRPr/>
            </a:pPr>
            <a:r>
              <a:rPr lang="sr-Latn-RS" sz="2000" b="1" dirty="0" smtClean="0">
                <a:solidFill>
                  <a:schemeClr val="accent6">
                    <a:lumMod val="75000"/>
                  </a:schemeClr>
                </a:solidFill>
                <a:cs typeface="Calibri" panose="020F0502020204030204" pitchFamily="34" charset="0"/>
              </a:rPr>
              <a:t>Failure to achieve e</a:t>
            </a:r>
            <a:r>
              <a:rPr lang="en" sz="2000" b="1" dirty="0" smtClean="0">
                <a:solidFill>
                  <a:schemeClr val="accent6">
                    <a:lumMod val="75000"/>
                  </a:schemeClr>
                </a:solidFill>
                <a:cs typeface="Calibri" panose="020F0502020204030204" pitchFamily="34" charset="0"/>
              </a:rPr>
              <a:t>xten</a:t>
            </a:r>
            <a:r>
              <a:rPr lang="sr-Latn-RS" sz="2000" b="1" dirty="0" smtClean="0">
                <a:solidFill>
                  <a:schemeClr val="accent6">
                    <a:lumMod val="75000"/>
                  </a:schemeClr>
                </a:solidFill>
                <a:cs typeface="Calibri" panose="020F0502020204030204" pitchFamily="34" charset="0"/>
              </a:rPr>
              <a:t>tion of</a:t>
            </a:r>
            <a:r>
              <a:rPr lang="en" sz="2000" b="1" dirty="0" smtClean="0">
                <a:solidFill>
                  <a:schemeClr val="accent6">
                    <a:lumMod val="75000"/>
                  </a:schemeClr>
                </a:solidFill>
                <a:cs typeface="Calibri" panose="020F0502020204030204" pitchFamily="34" charset="0"/>
              </a:rPr>
              <a:t> aPTT </a:t>
            </a:r>
            <a:r>
              <a:rPr lang="en" sz="2000" b="1" dirty="0">
                <a:solidFill>
                  <a:schemeClr val="accent6">
                    <a:lumMod val="75000"/>
                  </a:schemeClr>
                </a:solidFill>
                <a:cs typeface="Calibri" panose="020F0502020204030204" pitchFamily="34" charset="0"/>
              </a:rPr>
              <a:t>1.5 x in relation to the upper control </a:t>
            </a:r>
            <a:r>
              <a:rPr lang="en" sz="2000" b="1" dirty="0" smtClean="0">
                <a:solidFill>
                  <a:schemeClr val="accent6">
                    <a:lumMod val="75000"/>
                  </a:schemeClr>
                </a:solidFill>
                <a:cs typeface="Calibri" panose="020F0502020204030204" pitchFamily="34" charset="0"/>
              </a:rPr>
              <a:t>limit </a:t>
            </a:r>
            <a:r>
              <a:rPr lang="en" sz="2000" b="1" dirty="0">
                <a:solidFill>
                  <a:schemeClr val="accent6">
                    <a:lumMod val="75000"/>
                  </a:schemeClr>
                </a:solidFill>
                <a:cs typeface="Calibri" panose="020F0502020204030204" pitchFamily="34" charset="0"/>
              </a:rPr>
              <a:t>increases the risk of PTE recurrence by 20-25%</a:t>
            </a:r>
            <a:endParaRPr lang="sr-Latn-RS" sz="2000" b="1" dirty="0">
              <a:solidFill>
                <a:schemeClr val="accent6">
                  <a:lumMod val="75000"/>
                </a:schemeClr>
              </a:solidFill>
              <a:cs typeface="Calibri" panose="020F0502020204030204" pitchFamily="34" charset="0"/>
            </a:endParaRPr>
          </a:p>
          <a:p>
            <a:pPr>
              <a:defRPr/>
            </a:pPr>
            <a:r>
              <a:rPr lang="en" sz="2000" b="1" dirty="0">
                <a:solidFill>
                  <a:schemeClr val="accent6">
                    <a:lumMod val="75000"/>
                  </a:schemeClr>
                </a:solidFill>
              </a:rPr>
              <a:t>Heparin is administered for ≥ 4 to 5 days, concurrently with </a:t>
            </a:r>
            <a:r>
              <a:rPr lang="sr-Latn-RS" sz="2000" b="1" dirty="0" smtClean="0">
                <a:solidFill>
                  <a:schemeClr val="accent6">
                    <a:lumMod val="75000"/>
                  </a:schemeClr>
                </a:solidFill>
              </a:rPr>
              <a:t>war</a:t>
            </a:r>
            <a:r>
              <a:rPr lang="en" sz="2000" b="1" dirty="0" smtClean="0">
                <a:solidFill>
                  <a:schemeClr val="accent6">
                    <a:lumMod val="75000"/>
                  </a:schemeClr>
                </a:solidFill>
              </a:rPr>
              <a:t>farin</a:t>
            </a:r>
            <a:r>
              <a:rPr lang="sr-Latn-RS" sz="2000" b="1" dirty="0" smtClean="0">
                <a:solidFill>
                  <a:schemeClr val="accent6">
                    <a:lumMod val="75000"/>
                  </a:schemeClr>
                </a:solidFill>
              </a:rPr>
              <a:t>e</a:t>
            </a:r>
            <a:r>
              <a:rPr lang="en" sz="2000" b="1" dirty="0" smtClean="0">
                <a:solidFill>
                  <a:schemeClr val="accent6">
                    <a:lumMod val="75000"/>
                  </a:schemeClr>
                </a:solidFill>
              </a:rPr>
              <a:t> </a:t>
            </a:r>
            <a:r>
              <a:rPr lang="en" sz="2000" b="1" dirty="0">
                <a:solidFill>
                  <a:schemeClr val="accent6">
                    <a:lumMod val="75000"/>
                  </a:schemeClr>
                </a:solidFill>
              </a:rPr>
              <a:t>and discontinued on day 5 or 6 if INR &gt;2.0 for 2 consecutive days</a:t>
            </a:r>
            <a:endParaRPr lang="sr-Latn-RS" sz="2000" b="1" dirty="0">
              <a:solidFill>
                <a:schemeClr val="accent6">
                  <a:lumMod val="75000"/>
                </a:schemeClr>
              </a:solidFill>
            </a:endParaRPr>
          </a:p>
          <a:p>
            <a:pPr>
              <a:buFont typeface="Arial" pitchFamily="34" charset="0"/>
              <a:buChar char="•"/>
              <a:defRPr/>
            </a:pPr>
            <a:endParaRPr lang="sr-Latn-RS" sz="2000" dirty="0">
              <a:solidFill>
                <a:srgbClr val="FFFF00"/>
              </a:solidFill>
              <a:latin typeface="Calibri" panose="020F0502020204030204" pitchFamily="34" charset="0"/>
              <a:cs typeface="Calibri" panose="020F0502020204030204" pitchFamily="34" charset="0"/>
            </a:endParaRPr>
          </a:p>
          <a:p>
            <a:pPr>
              <a:buFont typeface="Arial" pitchFamily="34" charset="0"/>
              <a:buChar char="•"/>
              <a:defRPr/>
            </a:pPr>
            <a:endParaRPr lang="sr-Cyrl-RS" sz="20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763187272"/>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58925" y="1981200"/>
            <a:ext cx="9290050" cy="4114800"/>
          </a:xfrm>
        </p:spPr>
        <p:txBody>
          <a:bodyPr>
            <a:normAutofit/>
          </a:bodyPr>
          <a:lstStyle/>
          <a:p>
            <a:pPr>
              <a:spcBef>
                <a:spcPts val="0"/>
              </a:spcBef>
              <a:buSzPct val="89000"/>
              <a:defRPr/>
            </a:pPr>
            <a:r>
              <a:rPr lang="en" sz="2000" b="1" i="1" dirty="0">
                <a:solidFill>
                  <a:schemeClr val="accent6">
                    <a:lumMod val="75000"/>
                  </a:schemeClr>
                </a:solidFill>
              </a:rPr>
              <a:t>iv .</a:t>
            </a:r>
            <a:r>
              <a:rPr lang="en" sz="2000" b="1" dirty="0">
                <a:solidFill>
                  <a:schemeClr val="accent6">
                    <a:lumMod val="75000"/>
                  </a:schemeClr>
                </a:solidFill>
              </a:rPr>
              <a:t> heparin </a:t>
            </a:r>
            <a:r>
              <a:rPr lang="en" sz="2000" b="1" i="1" dirty="0" smtClean="0">
                <a:solidFill>
                  <a:schemeClr val="accent6">
                    <a:lumMod val="75000"/>
                  </a:schemeClr>
                </a:solidFill>
              </a:rPr>
              <a:t>bolus</a:t>
            </a:r>
            <a:r>
              <a:rPr lang="en" sz="2000" b="1" dirty="0" smtClean="0">
                <a:solidFill>
                  <a:schemeClr val="accent6">
                    <a:lumMod val="75000"/>
                  </a:schemeClr>
                </a:solidFill>
              </a:rPr>
              <a:t>, </a:t>
            </a:r>
            <a:r>
              <a:rPr lang="en" sz="2000" b="1" dirty="0">
                <a:solidFill>
                  <a:schemeClr val="accent6">
                    <a:lumMod val="75000"/>
                  </a:schemeClr>
                </a:solidFill>
              </a:rPr>
              <a:t>80 IU/kg</a:t>
            </a:r>
            <a:endParaRPr lang="ru-RU" sz="2000" b="1" dirty="0">
              <a:solidFill>
                <a:schemeClr val="accent6">
                  <a:lumMod val="75000"/>
                </a:schemeClr>
              </a:solidFill>
            </a:endParaRPr>
          </a:p>
          <a:p>
            <a:pPr>
              <a:spcBef>
                <a:spcPts val="0"/>
              </a:spcBef>
              <a:buFont typeface="Arial" panose="020B0604020202020204" pitchFamily="34" charset="0"/>
              <a:buChar char="•"/>
              <a:defRPr/>
            </a:pPr>
            <a:r>
              <a:rPr lang="en" sz="2000" b="1" i="1" dirty="0">
                <a:solidFill>
                  <a:schemeClr val="accent6">
                    <a:lumMod val="75000"/>
                  </a:schemeClr>
                </a:solidFill>
              </a:rPr>
              <a:t>maintenance infusion </a:t>
            </a:r>
            <a:r>
              <a:rPr lang="en" sz="2000" b="1" dirty="0">
                <a:solidFill>
                  <a:schemeClr val="accent6">
                    <a:lumMod val="75000"/>
                  </a:schemeClr>
                </a:solidFill>
              </a:rPr>
              <a:t>with 18 </a:t>
            </a:r>
            <a:r>
              <a:rPr lang="en" sz="2000" b="1" dirty="0" smtClean="0">
                <a:solidFill>
                  <a:schemeClr val="accent6">
                    <a:lumMod val="75000"/>
                  </a:schemeClr>
                </a:solidFill>
              </a:rPr>
              <a:t>IU/kg/h </a:t>
            </a:r>
            <a:endParaRPr lang="ru-RU" sz="2000" b="1" dirty="0">
              <a:solidFill>
                <a:schemeClr val="accent6">
                  <a:lumMod val="75000"/>
                </a:schemeClr>
              </a:solidFill>
            </a:endParaRPr>
          </a:p>
          <a:p>
            <a:pPr>
              <a:spcBef>
                <a:spcPts val="0"/>
              </a:spcBef>
              <a:buFont typeface="Arial" panose="020B0604020202020204" pitchFamily="34" charset="0"/>
              <a:buChar char="•"/>
              <a:defRPr/>
            </a:pPr>
            <a:endParaRPr lang="sr-Latn-RS" sz="2000" b="1" dirty="0">
              <a:solidFill>
                <a:schemeClr val="accent6">
                  <a:lumMod val="75000"/>
                </a:schemeClr>
              </a:solidFill>
            </a:endParaRPr>
          </a:p>
          <a:p>
            <a:pPr>
              <a:spcBef>
                <a:spcPts val="0"/>
              </a:spcBef>
              <a:buFont typeface="Arial" panose="020B0604020202020204" pitchFamily="34" charset="0"/>
              <a:buChar char="•"/>
              <a:defRPr/>
            </a:pPr>
            <a:r>
              <a:rPr lang="en" sz="2000" b="1" dirty="0">
                <a:solidFill>
                  <a:schemeClr val="accent6">
                    <a:lumMod val="75000"/>
                  </a:schemeClr>
                </a:solidFill>
              </a:rPr>
              <a:t>check aPTT every 6 hours to maintain a range that corresponds to the therapeutic level of heparin</a:t>
            </a:r>
          </a:p>
          <a:p>
            <a:pPr>
              <a:spcBef>
                <a:spcPts val="0"/>
              </a:spcBef>
              <a:buFont typeface="Arial" panose="020B0604020202020204" pitchFamily="34" charset="0"/>
              <a:buChar char="•"/>
              <a:defRPr/>
            </a:pPr>
            <a:endParaRPr lang="ru-RU" sz="2000" b="1" dirty="0">
              <a:solidFill>
                <a:schemeClr val="accent6">
                  <a:lumMod val="75000"/>
                </a:schemeClr>
              </a:solidFill>
            </a:endParaRPr>
          </a:p>
          <a:p>
            <a:pPr>
              <a:spcBef>
                <a:spcPts val="0"/>
              </a:spcBef>
              <a:buFont typeface="Arial" panose="020B0604020202020204" pitchFamily="34" charset="0"/>
              <a:buChar char="•"/>
              <a:defRPr/>
            </a:pPr>
            <a:r>
              <a:rPr lang="en" sz="2000" b="1" dirty="0">
                <a:solidFill>
                  <a:schemeClr val="accent6">
                    <a:lumMod val="75000"/>
                  </a:schemeClr>
                </a:solidFill>
              </a:rPr>
              <a:t>check platelet count between days 3 and 5</a:t>
            </a:r>
          </a:p>
          <a:p>
            <a:pPr>
              <a:spcBef>
                <a:spcPts val="0"/>
              </a:spcBef>
              <a:buFont typeface="Arial" panose="020B0604020202020204" pitchFamily="34" charset="0"/>
              <a:buChar char="•"/>
              <a:defRPr/>
            </a:pPr>
            <a:endParaRPr lang="ru-RU" sz="2000" b="1" dirty="0">
              <a:solidFill>
                <a:schemeClr val="accent6">
                  <a:lumMod val="75000"/>
                </a:schemeClr>
              </a:solidFill>
            </a:endParaRPr>
          </a:p>
          <a:p>
            <a:pPr>
              <a:spcBef>
                <a:spcPts val="0"/>
              </a:spcBef>
              <a:buFont typeface="Arial" panose="020B0604020202020204" pitchFamily="34" charset="0"/>
              <a:buChar char="•"/>
              <a:defRPr/>
            </a:pPr>
            <a:r>
              <a:rPr lang="en" sz="2000" b="1" dirty="0">
                <a:solidFill>
                  <a:schemeClr val="accent6">
                    <a:lumMod val="75000"/>
                  </a:schemeClr>
                </a:solidFill>
              </a:rPr>
              <a:t>start warfarin on day 1</a:t>
            </a:r>
          </a:p>
          <a:p>
            <a:pPr marL="0" indent="0">
              <a:spcBef>
                <a:spcPts val="0"/>
              </a:spcBef>
              <a:buNone/>
              <a:defRPr/>
            </a:pPr>
            <a:endParaRPr lang="ru-RU" sz="2000" b="1" dirty="0">
              <a:solidFill>
                <a:schemeClr val="accent6">
                  <a:lumMod val="75000"/>
                </a:schemeClr>
              </a:solidFill>
            </a:endParaRPr>
          </a:p>
          <a:p>
            <a:pPr>
              <a:spcBef>
                <a:spcPts val="0"/>
              </a:spcBef>
              <a:buFont typeface="Arial" panose="020B0604020202020204" pitchFamily="34" charset="0"/>
              <a:buChar char="•"/>
              <a:defRPr/>
            </a:pPr>
            <a:r>
              <a:rPr lang="en" sz="2000" b="1" dirty="0">
                <a:solidFill>
                  <a:schemeClr val="accent6">
                    <a:lumMod val="75000"/>
                  </a:schemeClr>
                </a:solidFill>
              </a:rPr>
              <a:t>discontinue heparin after ≥ 4 to 5 days of combination therapy when INR &gt; 2.0 for two consecutive days</a:t>
            </a:r>
            <a:endParaRPr lang="sr-Latn-CS" sz="2000" b="1" dirty="0">
              <a:solidFill>
                <a:schemeClr val="accent6">
                  <a:lumMod val="75000"/>
                </a:schemeClr>
              </a:solidFill>
            </a:endParaRPr>
          </a:p>
          <a:p>
            <a:pPr>
              <a:buFont typeface="Arial" panose="020B0604020202020204" pitchFamily="34" charset="0"/>
              <a:buChar char="•"/>
              <a:defRPr/>
            </a:pPr>
            <a:endParaRPr lang="ru-RU" sz="2400" dirty="0">
              <a:latin typeface="Calibri" pitchFamily="34" charset="0"/>
            </a:endParaRPr>
          </a:p>
        </p:txBody>
      </p:sp>
      <p:sp>
        <p:nvSpPr>
          <p:cNvPr id="5" name="Title 1"/>
          <p:cNvSpPr>
            <a:spLocks noGrp="1"/>
          </p:cNvSpPr>
          <p:nvPr>
            <p:ph type="title"/>
          </p:nvPr>
        </p:nvSpPr>
        <p:spPr>
          <a:xfrm>
            <a:off x="1674975" y="385467"/>
            <a:ext cx="9246549" cy="1143000"/>
          </a:xfrm>
        </p:spPr>
        <p:txBody>
          <a:bodyPr>
            <a:noAutofit/>
          </a:bodyPr>
          <a:lstStyle/>
          <a:p>
            <a:r>
              <a:rPr lang="en" altLang="en-US" b="1" dirty="0">
                <a:solidFill>
                  <a:schemeClr val="accent6">
                    <a:lumMod val="75000"/>
                  </a:schemeClr>
                </a:solidFill>
              </a:rPr>
              <a:t>Administration of unfractionated heparin (UFH)</a:t>
            </a:r>
            <a:endParaRPr lang="sr-Latn-CS" altLang="en-US" b="1" i="1" dirty="0">
              <a:solidFill>
                <a:schemeClr val="accent6">
                  <a:lumMod val="75000"/>
                </a:schemeClr>
              </a:solidFill>
            </a:endParaRPr>
          </a:p>
        </p:txBody>
      </p:sp>
    </p:spTree>
    <p:extLst>
      <p:ext uri="{BB962C8B-B14F-4D97-AF65-F5344CB8AC3E}">
        <p14:creationId xmlns:p14="http://schemas.microsoft.com/office/powerpoint/2010/main" val="2368919581"/>
      </p:ext>
    </p:extLst>
  </p:cSld>
  <p:clrMapOvr>
    <a:masterClrMapping/>
  </p:clrMapOvr>
  <p:transition spd="slow"/>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3" name="Content Placeholder 2"/>
          <p:cNvSpPr>
            <a:spLocks noGrp="1"/>
          </p:cNvSpPr>
          <p:nvPr>
            <p:ph idx="1"/>
          </p:nvPr>
        </p:nvSpPr>
        <p:spPr>
          <a:xfrm>
            <a:off x="2221743" y="1740494"/>
            <a:ext cx="8915400" cy="3777622"/>
          </a:xfrm>
        </p:spPr>
        <p:txBody>
          <a:bodyPr>
            <a:normAutofit fontScale="77500" lnSpcReduction="20000"/>
          </a:bodyPr>
          <a:lstStyle/>
          <a:p>
            <a:pPr>
              <a:buFont typeface="Wingdings" panose="05000000000000000000" pitchFamily="2" charset="2"/>
              <a:buNone/>
            </a:pPr>
            <a:r>
              <a:rPr lang="en" altLang="en-US" sz="2400" b="1" i="1" dirty="0">
                <a:solidFill>
                  <a:schemeClr val="accent6">
                    <a:lumMod val="75000"/>
                  </a:schemeClr>
                </a:solidFill>
                <a:cs typeface="Calibri" panose="020F0502020204030204" pitchFamily="34" charset="0"/>
              </a:rPr>
              <a:t>Monitoring of coagulation parameters is necessary</a:t>
            </a:r>
          </a:p>
          <a:p>
            <a:pPr>
              <a:buFont typeface="Wingdings" panose="05000000000000000000" pitchFamily="2" charset="2"/>
              <a:buNone/>
            </a:pPr>
            <a:endParaRPr lang="sr-Cyrl-CS" altLang="en-US" sz="2400" b="1" i="1" dirty="0">
              <a:solidFill>
                <a:schemeClr val="accent6">
                  <a:lumMod val="75000"/>
                </a:schemeClr>
              </a:solidFill>
            </a:endParaRPr>
          </a:p>
          <a:p>
            <a:r>
              <a:rPr lang="en" altLang="en-US" sz="2400" b="1" dirty="0">
                <a:solidFill>
                  <a:schemeClr val="accent6">
                    <a:lumMod val="75000"/>
                  </a:schemeClr>
                </a:solidFill>
              </a:rPr>
              <a:t>aPTT is determined 6 hours after the start of treatment (iv. bolus) with therapy correction, if necessary</a:t>
            </a:r>
          </a:p>
          <a:p>
            <a:pPr>
              <a:buFont typeface="Wingdings" panose="05000000000000000000" pitchFamily="2" charset="2"/>
              <a:buNone/>
            </a:pPr>
            <a:r>
              <a:rPr lang="en" altLang="en-US" sz="2400" b="1" dirty="0">
                <a:solidFill>
                  <a:schemeClr val="accent6">
                    <a:lumMod val="75000"/>
                  </a:schemeClr>
                </a:solidFill>
              </a:rPr>
              <a:t> </a:t>
            </a:r>
          </a:p>
          <a:p>
            <a:r>
              <a:rPr lang="en" altLang="en-US" sz="2400" b="1" dirty="0">
                <a:solidFill>
                  <a:schemeClr val="accent6">
                    <a:lumMod val="75000"/>
                  </a:schemeClr>
                </a:solidFill>
              </a:rPr>
              <a:t>after each dose correction, aPTT is determined after 6 hours</a:t>
            </a:r>
          </a:p>
          <a:p>
            <a:endParaRPr lang="sr-Cyrl-CS" altLang="en-US" sz="2400" b="1" dirty="0">
              <a:solidFill>
                <a:schemeClr val="accent6">
                  <a:lumMod val="75000"/>
                </a:schemeClr>
              </a:solidFill>
            </a:endParaRPr>
          </a:p>
          <a:p>
            <a:r>
              <a:rPr lang="en" altLang="en-US" sz="2400" b="1" dirty="0">
                <a:solidFill>
                  <a:schemeClr val="accent6">
                    <a:lumMod val="75000"/>
                  </a:schemeClr>
                </a:solidFill>
              </a:rPr>
              <a:t>in the first 24 hours aPTT is determined at 6 hours</a:t>
            </a:r>
          </a:p>
          <a:p>
            <a:endParaRPr lang="sr-Cyrl-CS" altLang="en-US" sz="2400" b="1" dirty="0">
              <a:solidFill>
                <a:schemeClr val="accent6">
                  <a:lumMod val="75000"/>
                </a:schemeClr>
              </a:solidFill>
            </a:endParaRPr>
          </a:p>
          <a:p>
            <a:r>
              <a:rPr lang="en" altLang="en-US" sz="2400" b="1" dirty="0">
                <a:solidFill>
                  <a:schemeClr val="accent6">
                    <a:lumMod val="75000"/>
                  </a:schemeClr>
                </a:solidFill>
              </a:rPr>
              <a:t>when two consecutive aPTT values are in the therapeutic range</a:t>
            </a:r>
            <a:r>
              <a:rPr lang="en" altLang="en-US" sz="2400" b="1" dirty="0" smtClean="0">
                <a:solidFill>
                  <a:schemeClr val="accent6">
                    <a:lumMod val="75000"/>
                  </a:schemeClr>
                </a:solidFill>
              </a:rPr>
              <a:t>,</a:t>
            </a:r>
            <a:r>
              <a:rPr lang="sr-Latn-RS" altLang="en-US" sz="2400" b="1" dirty="0" smtClean="0">
                <a:solidFill>
                  <a:schemeClr val="accent6">
                    <a:lumMod val="75000"/>
                  </a:schemeClr>
                </a:solidFill>
              </a:rPr>
              <a:t> in the following period</a:t>
            </a:r>
            <a:r>
              <a:rPr lang="en" altLang="en-US" sz="2400" b="1" dirty="0" smtClean="0">
                <a:solidFill>
                  <a:schemeClr val="accent6">
                    <a:lumMod val="75000"/>
                  </a:schemeClr>
                </a:solidFill>
              </a:rPr>
              <a:t> </a:t>
            </a:r>
            <a:r>
              <a:rPr lang="en" altLang="en-US" sz="2400" b="1" dirty="0">
                <a:solidFill>
                  <a:schemeClr val="accent6">
                    <a:lumMod val="75000"/>
                  </a:schemeClr>
                </a:solidFill>
              </a:rPr>
              <a:t>it is determined at </a:t>
            </a:r>
            <a:r>
              <a:rPr lang="sr-Latn-RS" altLang="en-US" sz="2400" b="1" dirty="0" smtClean="0">
                <a:solidFill>
                  <a:schemeClr val="accent6">
                    <a:lumMod val="75000"/>
                  </a:schemeClr>
                </a:solidFill>
              </a:rPr>
              <a:t>every </a:t>
            </a:r>
            <a:r>
              <a:rPr lang="en" altLang="en-US" sz="2400" b="1" dirty="0" smtClean="0">
                <a:solidFill>
                  <a:schemeClr val="accent6">
                    <a:lumMod val="75000"/>
                  </a:schemeClr>
                </a:solidFill>
              </a:rPr>
              <a:t>24 </a:t>
            </a:r>
            <a:r>
              <a:rPr lang="en" altLang="en-US" sz="2400" b="1" dirty="0">
                <a:solidFill>
                  <a:schemeClr val="accent6">
                    <a:lumMod val="75000"/>
                  </a:schemeClr>
                </a:solidFill>
              </a:rPr>
              <a:t>hours</a:t>
            </a:r>
            <a:endParaRPr lang="sr-Latn-CS" altLang="en-US" sz="2400" b="1" dirty="0">
              <a:solidFill>
                <a:schemeClr val="accent6">
                  <a:lumMod val="75000"/>
                </a:schemeClr>
              </a:solidFill>
            </a:endParaRPr>
          </a:p>
        </p:txBody>
      </p:sp>
      <p:sp>
        <p:nvSpPr>
          <p:cNvPr id="5" name="Title 1"/>
          <p:cNvSpPr>
            <a:spLocks noGrp="1"/>
          </p:cNvSpPr>
          <p:nvPr>
            <p:ph type="title"/>
          </p:nvPr>
        </p:nvSpPr>
        <p:spPr>
          <a:xfrm>
            <a:off x="1657884" y="376921"/>
            <a:ext cx="9246549" cy="1143000"/>
          </a:xfrm>
        </p:spPr>
        <p:txBody>
          <a:bodyPr>
            <a:noAutofit/>
          </a:bodyPr>
          <a:lstStyle/>
          <a:p>
            <a:r>
              <a:rPr lang="en" altLang="en-US" b="1" dirty="0">
                <a:solidFill>
                  <a:schemeClr val="accent6">
                    <a:lumMod val="75000"/>
                  </a:schemeClr>
                </a:solidFill>
              </a:rPr>
              <a:t>Administration of unfractionated heparin (UFH)</a:t>
            </a:r>
            <a:endParaRPr lang="sr-Latn-CS" altLang="en-US" b="1" i="1" dirty="0">
              <a:solidFill>
                <a:schemeClr val="accent6">
                  <a:lumMod val="75000"/>
                </a:schemeClr>
              </a:solidFill>
            </a:endParaRPr>
          </a:p>
        </p:txBody>
      </p:sp>
    </p:spTree>
    <p:extLst>
      <p:ext uri="{BB962C8B-B14F-4D97-AF65-F5344CB8AC3E}">
        <p14:creationId xmlns:p14="http://schemas.microsoft.com/office/powerpoint/2010/main" val="970524072"/>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Title 1"/>
          <p:cNvSpPr>
            <a:spLocks noGrp="1"/>
          </p:cNvSpPr>
          <p:nvPr>
            <p:ph type="title"/>
          </p:nvPr>
        </p:nvSpPr>
        <p:spPr>
          <a:xfrm>
            <a:off x="1763983" y="419010"/>
            <a:ext cx="8911687" cy="1280890"/>
          </a:xfrm>
        </p:spPr>
        <p:txBody>
          <a:bodyPr>
            <a:normAutofit fontScale="90000"/>
          </a:bodyPr>
          <a:lstStyle/>
          <a:p>
            <a:r>
              <a:rPr lang="en" altLang="en-US" sz="3200" b="1" dirty="0" smtClean="0">
                <a:solidFill>
                  <a:schemeClr val="accent6">
                    <a:lumMod val="75000"/>
                  </a:schemeClr>
                </a:solidFill>
                <a:cs typeface="Calibri" panose="020F0502020204030204" pitchFamily="34" charset="0"/>
              </a:rPr>
              <a:t>Adjusting </a:t>
            </a:r>
            <a:r>
              <a:rPr lang="en" altLang="en-US" sz="3200" b="1" dirty="0">
                <a:solidFill>
                  <a:schemeClr val="accent6">
                    <a:lumMod val="75000"/>
                  </a:schemeClr>
                </a:solidFill>
                <a:cs typeface="Calibri" panose="020F0502020204030204" pitchFamily="34" charset="0"/>
              </a:rPr>
              <a:t>the dose of UFH according to the aPTT value</a:t>
            </a:r>
            <a:r>
              <a:rPr lang="en-US" altLang="en-US" sz="4000" b="1" i="1" dirty="0">
                <a:solidFill>
                  <a:schemeClr val="accent6">
                    <a:lumMod val="75000"/>
                  </a:schemeClr>
                </a:solidFill>
              </a:rPr>
              <a:t/>
            </a:r>
            <a:br>
              <a:rPr lang="en-US" altLang="en-US" sz="4000" b="1" i="1" dirty="0">
                <a:solidFill>
                  <a:schemeClr val="accent6">
                    <a:lumMod val="75000"/>
                  </a:schemeClr>
                </a:solidFill>
              </a:rPr>
            </a:br>
            <a:endParaRPr lang="sr-Latn-CS" altLang="en-US" sz="2400" b="1" dirty="0">
              <a:solidFill>
                <a:schemeClr val="accent6">
                  <a:lumMod val="75000"/>
                </a:schemeClr>
              </a:solidFill>
              <a:cs typeface="Calibri" panose="020F0502020204030204" pitchFamily="34" charset="0"/>
            </a:endParaRPr>
          </a:p>
        </p:txBody>
      </p:sp>
      <p:graphicFrame>
        <p:nvGraphicFramePr>
          <p:cNvPr id="7" name="Table 6"/>
          <p:cNvGraphicFramePr>
            <a:graphicFrameLocks noGrp="1"/>
          </p:cNvGraphicFramePr>
          <p:nvPr>
            <p:extLst>
              <p:ext uri="{D42A27DB-BD31-4B8C-83A1-F6EECF244321}">
                <p14:modId xmlns:p14="http://schemas.microsoft.com/office/powerpoint/2010/main" val="1618930855"/>
              </p:ext>
            </p:extLst>
          </p:nvPr>
        </p:nvGraphicFramePr>
        <p:xfrm>
          <a:off x="2166938" y="2073276"/>
          <a:ext cx="8177212" cy="4041777"/>
        </p:xfrm>
        <a:graphic>
          <a:graphicData uri="http://schemas.openxmlformats.org/drawingml/2006/table">
            <a:tbl>
              <a:tblPr firstRow="1" bandRow="1">
                <a:tableStyleId>{93296810-A885-4BE3-A3E7-6D5BEEA58F35}</a:tableStyleId>
              </a:tblPr>
              <a:tblGrid>
                <a:gridCol w="3189423"/>
                <a:gridCol w="4987789"/>
              </a:tblGrid>
              <a:tr h="700880">
                <a:tc>
                  <a:txBody>
                    <a:bodyPr/>
                    <a:lstStyle/>
                    <a:p>
                      <a:pPr>
                        <a:lnSpc>
                          <a:spcPct val="100000"/>
                        </a:lnSpc>
                        <a:spcBef>
                          <a:spcPts val="0"/>
                        </a:spcBef>
                        <a:spcAft>
                          <a:spcPts val="0"/>
                        </a:spcAft>
                      </a:pPr>
                      <a:r>
                        <a:rPr lang="en" sz="1800" dirty="0" smtClean="0">
                          <a:latin typeface="Calibri" panose="020F0502020204030204" pitchFamily="34" charset="0"/>
                          <a:cs typeface="Calibri" panose="020F0502020204030204" pitchFamily="34" charset="0"/>
                        </a:rPr>
                        <a:t>aPTT</a:t>
                      </a:r>
                      <a:endParaRPr lang="sr-Latn-CS" sz="1800" dirty="0">
                        <a:latin typeface="Calibri" panose="020F0502020204030204" pitchFamily="34" charset="0"/>
                        <a:cs typeface="Calibri" panose="020F0502020204030204" pitchFamily="34" charset="0"/>
                      </a:endParaRPr>
                    </a:p>
                  </a:txBody>
                  <a:tcPr marL="91435" marR="91435" marT="45730" marB="4573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 sz="1800" b="0" dirty="0" smtClean="0">
                          <a:latin typeface="Calibri" panose="020F0502020204030204" pitchFamily="34" charset="0"/>
                          <a:cs typeface="Calibri" panose="020F0502020204030204" pitchFamily="34" charset="0"/>
                        </a:rPr>
                        <a:t>Correction </a:t>
                      </a:r>
                      <a:r>
                        <a:rPr lang="sr-Latn-RS" sz="1800" b="0" dirty="0" smtClean="0">
                          <a:latin typeface="Calibri" panose="020F0502020204030204" pitchFamily="34" charset="0"/>
                          <a:cs typeface="Calibri" panose="020F0502020204030204" pitchFamily="34" charset="0"/>
                        </a:rPr>
                        <a:t>of </a:t>
                      </a:r>
                      <a:r>
                        <a:rPr lang="en" sz="1800" b="0" dirty="0" smtClean="0">
                          <a:latin typeface="Calibri" panose="020F0502020204030204" pitchFamily="34" charset="0"/>
                          <a:cs typeface="Calibri" panose="020F0502020204030204" pitchFamily="34" charset="0"/>
                        </a:rPr>
                        <a:t>iv. dosing</a:t>
                      </a:r>
                      <a:r>
                        <a:rPr lang="en" sz="1800" b="0" baseline="0" dirty="0" smtClean="0">
                          <a:latin typeface="Calibri" panose="020F0502020204030204" pitchFamily="34" charset="0"/>
                          <a:cs typeface="Calibri" panose="020F0502020204030204" pitchFamily="34" charset="0"/>
                        </a:rPr>
                        <a:t> of </a:t>
                      </a:r>
                      <a:r>
                        <a:rPr lang="sr-Latn-RS" sz="1800" b="0" baseline="0" dirty="0" smtClean="0">
                          <a:latin typeface="Calibri" panose="020F0502020204030204" pitchFamily="34" charset="0"/>
                          <a:cs typeface="Calibri" panose="020F0502020204030204" pitchFamily="34" charset="0"/>
                        </a:rPr>
                        <a:t>un</a:t>
                      </a:r>
                      <a:r>
                        <a:rPr lang="en" sz="1800" b="0" baseline="0" dirty="0" smtClean="0">
                          <a:latin typeface="Calibri" panose="020F0502020204030204" pitchFamily="34" charset="0"/>
                          <a:cs typeface="Calibri" panose="020F0502020204030204" pitchFamily="34" charset="0"/>
                        </a:rPr>
                        <a:t>fractionated heparin according to aPTT value - dose change </a:t>
                      </a:r>
                      <a:endParaRPr lang="sr-Latn-CS" sz="1800" b="0" dirty="0">
                        <a:latin typeface="Calibri" panose="020F0502020204030204" pitchFamily="34" charset="0"/>
                        <a:cs typeface="Calibri" panose="020F0502020204030204" pitchFamily="34" charset="0"/>
                      </a:endParaRPr>
                    </a:p>
                  </a:txBody>
                  <a:tcPr marL="91435" marR="91435" marT="45730" marB="45730"/>
                </a:tc>
              </a:tr>
              <a:tr h="6402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 sz="1800" b="0" dirty="0" smtClean="0">
                          <a:solidFill>
                            <a:schemeClr val="bg2">
                              <a:lumMod val="50000"/>
                            </a:schemeClr>
                          </a:solidFill>
                          <a:latin typeface="Calibri" pitchFamily="34" charset="0"/>
                          <a:cs typeface="Calibri" panose="020F0502020204030204" pitchFamily="34" charset="0"/>
                        </a:rPr>
                        <a:t>&lt; 35 sec    </a:t>
                      </a:r>
                      <a:r>
                        <a:rPr lang="en" sz="1800" dirty="0" smtClean="0">
                          <a:latin typeface="Calibri" panose="020F0502020204030204" pitchFamily="34" charset="0"/>
                          <a:cs typeface="Calibri" panose="020F0502020204030204" pitchFamily="34" charset="0"/>
                        </a:rPr>
                        <a:t>( &lt; 1.2 x control )</a:t>
                      </a:r>
                      <a:endParaRPr lang="sr-Latn-CS" sz="1800" b="0" dirty="0" smtClean="0">
                        <a:solidFill>
                          <a:schemeClr val="bg2">
                            <a:lumMod val="50000"/>
                          </a:schemeClr>
                        </a:solidFill>
                        <a:latin typeface="Calibri" panose="020F0502020204030204" pitchFamily="34" charset="0"/>
                        <a:cs typeface="Calibri" panose="020F0502020204030204" pitchFamily="34" charset="0"/>
                      </a:endParaRPr>
                    </a:p>
                    <a:p>
                      <a:pPr>
                        <a:lnSpc>
                          <a:spcPct val="100000"/>
                        </a:lnSpc>
                        <a:spcBef>
                          <a:spcPts val="0"/>
                        </a:spcBef>
                        <a:spcAft>
                          <a:spcPts val="0"/>
                        </a:spcAft>
                      </a:pPr>
                      <a:endParaRPr lang="sr-Latn-CS" sz="1800" b="0" dirty="0">
                        <a:latin typeface="Calibri" panose="020F0502020204030204" pitchFamily="34" charset="0"/>
                        <a:cs typeface="Calibri" panose="020F0502020204030204" pitchFamily="34" charset="0"/>
                      </a:endParaRPr>
                    </a:p>
                  </a:txBody>
                  <a:tcPr marL="91435" marR="91435" marT="45730" marB="45730"/>
                </a:tc>
                <a:tc>
                  <a:txBody>
                    <a:bodyPr/>
                    <a:lstStyle/>
                    <a:p>
                      <a:pPr>
                        <a:lnSpc>
                          <a:spcPct val="100000"/>
                        </a:lnSpc>
                        <a:spcBef>
                          <a:spcPts val="0"/>
                        </a:spcBef>
                        <a:spcAft>
                          <a:spcPts val="0"/>
                        </a:spcAft>
                      </a:pPr>
                      <a:r>
                        <a:rPr lang="en" sz="1800" b="0" dirty="0" smtClean="0">
                          <a:latin typeface="Calibri" pitchFamily="34" charset="0"/>
                          <a:cs typeface="Calibri" panose="020F0502020204030204" pitchFamily="34" charset="0"/>
                        </a:rPr>
                        <a:t>80 IU/kg in bolus; </a:t>
                      </a:r>
                      <a:endParaRPr lang="sr-Cyrl-RS" sz="1800" b="0" dirty="0" smtClean="0">
                        <a:latin typeface="Calibri" pitchFamily="34" charset="0"/>
                        <a:cs typeface="Calibri" panose="020F0502020204030204" pitchFamily="34" charset="0"/>
                      </a:endParaRPr>
                    </a:p>
                    <a:p>
                      <a:pPr>
                        <a:lnSpc>
                          <a:spcPct val="100000"/>
                        </a:lnSpc>
                        <a:spcBef>
                          <a:spcPts val="0"/>
                        </a:spcBef>
                        <a:spcAft>
                          <a:spcPts val="0"/>
                        </a:spcAft>
                      </a:pPr>
                      <a:r>
                        <a:rPr lang="en" sz="1800" b="0" dirty="0" smtClean="0">
                          <a:latin typeface="Calibri" pitchFamily="34" charset="0"/>
                          <a:cs typeface="Calibri" panose="020F0502020204030204" pitchFamily="34" charset="0"/>
                        </a:rPr>
                        <a:t>p increase the </a:t>
                      </a:r>
                      <a:r>
                        <a:rPr lang="en" sz="1800" b="0" baseline="0" dirty="0" smtClean="0">
                          <a:latin typeface="Calibri" pitchFamily="34" charset="0"/>
                          <a:cs typeface="Calibri" panose="020F0502020204030204" pitchFamily="34" charset="0"/>
                        </a:rPr>
                        <a:t>infusion rate</a:t>
                      </a:r>
                      <a:r>
                        <a:rPr lang="en" sz="1800" b="0" dirty="0" smtClean="0">
                          <a:latin typeface="Calibri" pitchFamily="34" charset="0"/>
                          <a:cs typeface="Calibri" panose="020F0502020204030204" pitchFamily="34" charset="0"/>
                        </a:rPr>
                        <a:t> For 4 IU/kg/ h</a:t>
                      </a:r>
                      <a:endParaRPr lang="sr-Latn-CS" sz="1800" b="0" dirty="0">
                        <a:latin typeface="Calibri" panose="020F0502020204030204" pitchFamily="34" charset="0"/>
                        <a:cs typeface="Calibri" panose="020F0502020204030204" pitchFamily="34" charset="0"/>
                      </a:endParaRPr>
                    </a:p>
                  </a:txBody>
                  <a:tcPr marL="91435" marR="91435" marT="45730" marB="45730"/>
                </a:tc>
              </a:tr>
              <a:tr h="73413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sz="1800" b="0" baseline="0" dirty="0" smtClean="0">
                          <a:solidFill>
                            <a:schemeClr val="bg2">
                              <a:lumMod val="50000"/>
                            </a:schemeClr>
                          </a:solidFill>
                          <a:latin typeface="Calibri" pitchFamily="34" charset="0"/>
                          <a:cs typeface="Calibri" panose="020F0502020204030204" pitchFamily="34" charset="0"/>
                        </a:rPr>
                        <a:t> </a:t>
                      </a:r>
                      <a:r>
                        <a:rPr lang="en" sz="1800" b="0" dirty="0" smtClean="0">
                          <a:solidFill>
                            <a:schemeClr val="bg2">
                              <a:lumMod val="50000"/>
                            </a:schemeClr>
                          </a:solidFill>
                          <a:latin typeface="Calibri" pitchFamily="34" charset="0"/>
                          <a:cs typeface="Calibri" panose="020F0502020204030204" pitchFamily="34" charset="0"/>
                        </a:rPr>
                        <a:t>35-45 sec ( </a:t>
                      </a:r>
                      <a:r>
                        <a:rPr lang="en" sz="1800" dirty="0" smtClean="0">
                          <a:latin typeface="Calibri" panose="020F0502020204030204" pitchFamily="34" charset="0"/>
                          <a:cs typeface="Calibri" panose="020F0502020204030204" pitchFamily="34" charset="0"/>
                        </a:rPr>
                        <a:t>1.2-1.5 x control )</a:t>
                      </a:r>
                      <a:endParaRPr lang="sr-Latn-CS" sz="1800" b="0" dirty="0" smtClean="0">
                        <a:solidFill>
                          <a:schemeClr val="bg2">
                            <a:lumMod val="50000"/>
                          </a:schemeClr>
                        </a:solidFill>
                        <a:latin typeface="Calibri" panose="020F0502020204030204" pitchFamily="34" charset="0"/>
                        <a:cs typeface="Calibri" panose="020F050202020403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sr-Latn-CS" sz="1800" b="0" dirty="0" smtClean="0">
                        <a:solidFill>
                          <a:schemeClr val="bg2">
                            <a:lumMod val="50000"/>
                          </a:schemeClr>
                        </a:solidFill>
                        <a:latin typeface="Calibri" panose="020F0502020204030204" pitchFamily="34" charset="0"/>
                        <a:cs typeface="Calibri" panose="020F0502020204030204" pitchFamily="34" charset="0"/>
                      </a:endParaRPr>
                    </a:p>
                  </a:txBody>
                  <a:tcPr marL="91435" marR="91435" marT="45730" marB="45730"/>
                </a:tc>
                <a:tc>
                  <a:txBody>
                    <a:bodyPr/>
                    <a:lstStyle/>
                    <a:p>
                      <a:pPr>
                        <a:lnSpc>
                          <a:spcPct val="100000"/>
                        </a:lnSpc>
                        <a:spcBef>
                          <a:spcPts val="0"/>
                        </a:spcBef>
                        <a:spcAft>
                          <a:spcPts val="0"/>
                        </a:spcAft>
                      </a:pPr>
                      <a:r>
                        <a:rPr lang="en" sz="1800" b="0" dirty="0" smtClean="0">
                          <a:latin typeface="Calibri" pitchFamily="34" charset="0"/>
                          <a:cs typeface="Calibri" panose="020F0502020204030204" pitchFamily="34" charset="0"/>
                        </a:rPr>
                        <a:t>40 IU/kg in bolus;</a:t>
                      </a:r>
                    </a:p>
                    <a:p>
                      <a:pPr>
                        <a:lnSpc>
                          <a:spcPct val="100000"/>
                        </a:lnSpc>
                        <a:spcBef>
                          <a:spcPts val="0"/>
                        </a:spcBef>
                        <a:spcAft>
                          <a:spcPts val="0"/>
                        </a:spcAft>
                      </a:pPr>
                      <a:r>
                        <a:rPr lang="en" sz="1800" b="0" dirty="0" smtClean="0">
                          <a:latin typeface="Calibri" pitchFamily="34" charset="0"/>
                          <a:cs typeface="Calibri" panose="020F0502020204030204" pitchFamily="34" charset="0"/>
                        </a:rPr>
                        <a:t>increase </a:t>
                      </a:r>
                      <a:r>
                        <a:rPr lang="en" sz="1800" b="0" baseline="0" dirty="0" smtClean="0">
                          <a:latin typeface="Calibri" pitchFamily="34" charset="0"/>
                          <a:cs typeface="Calibri" panose="020F0502020204030204" pitchFamily="34" charset="0"/>
                        </a:rPr>
                        <a:t>the infusion rate</a:t>
                      </a:r>
                      <a:r>
                        <a:rPr lang="en" sz="1800" b="0" dirty="0" smtClean="0">
                          <a:latin typeface="Calibri" pitchFamily="34" charset="0"/>
                          <a:cs typeface="Calibri" panose="020F0502020204030204" pitchFamily="34" charset="0"/>
                        </a:rPr>
                        <a:t> For 2 IU/kg/ h</a:t>
                      </a:r>
                      <a:endParaRPr lang="sr-Latn-CS" sz="1800" b="0" dirty="0">
                        <a:latin typeface="Calibri" panose="020F0502020204030204" pitchFamily="34" charset="0"/>
                        <a:cs typeface="Calibri" panose="020F0502020204030204" pitchFamily="34" charset="0"/>
                      </a:endParaRPr>
                    </a:p>
                  </a:txBody>
                  <a:tcPr marL="91435" marR="91435" marT="45730" marB="45730"/>
                </a:tc>
              </a:tr>
              <a:tr h="6402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 sz="1800" b="0" baseline="0" dirty="0" smtClean="0">
                          <a:solidFill>
                            <a:schemeClr val="bg2">
                              <a:lumMod val="50000"/>
                            </a:schemeClr>
                          </a:solidFill>
                          <a:latin typeface="Calibri" pitchFamily="34" charset="0"/>
                          <a:cs typeface="Calibri" panose="020F0502020204030204" pitchFamily="34" charset="0"/>
                        </a:rPr>
                        <a:t> </a:t>
                      </a:r>
                      <a:r>
                        <a:rPr lang="en" sz="1800" b="0" dirty="0" smtClean="0">
                          <a:solidFill>
                            <a:schemeClr val="bg2">
                              <a:lumMod val="50000"/>
                            </a:schemeClr>
                          </a:solidFill>
                          <a:latin typeface="Calibri" pitchFamily="34" charset="0"/>
                          <a:cs typeface="Calibri" panose="020F0502020204030204" pitchFamily="34" charset="0"/>
                        </a:rPr>
                        <a:t>46-70 sec </a:t>
                      </a:r>
                      <a:r>
                        <a:rPr lang="en" sz="1800" dirty="0" smtClean="0">
                          <a:latin typeface="Calibri" panose="020F0502020204030204" pitchFamily="34" charset="0"/>
                          <a:cs typeface="Calibri" panose="020F0502020204030204" pitchFamily="34" charset="0"/>
                        </a:rPr>
                        <a:t>( 1.5-2.3 x control </a:t>
                      </a:r>
                      <a:r>
                        <a:rPr lang="sr-Latn-RS" sz="1800" dirty="0" smtClean="0">
                          <a:latin typeface="Calibri" panose="020F0502020204030204" pitchFamily="34" charset="0"/>
                          <a:cs typeface="Calibri" panose="020F0502020204030204" pitchFamily="34" charset="0"/>
                        </a:rPr>
                        <a:t>)</a:t>
                      </a:r>
                      <a:endParaRPr lang="sr-Latn-CS" sz="1800" b="0" dirty="0" smtClean="0">
                        <a:solidFill>
                          <a:schemeClr val="bg2">
                            <a:lumMod val="50000"/>
                          </a:schemeClr>
                        </a:solidFill>
                        <a:latin typeface="Calibri" panose="020F0502020204030204" pitchFamily="34" charset="0"/>
                        <a:cs typeface="Calibri" panose="020F0502020204030204" pitchFamily="34" charset="0"/>
                      </a:endParaRPr>
                    </a:p>
                    <a:p>
                      <a:pPr>
                        <a:lnSpc>
                          <a:spcPct val="100000"/>
                        </a:lnSpc>
                        <a:spcBef>
                          <a:spcPts val="0"/>
                        </a:spcBef>
                        <a:spcAft>
                          <a:spcPts val="0"/>
                        </a:spcAft>
                      </a:pPr>
                      <a:endParaRPr lang="sr-Latn-CS" sz="1800" b="0" dirty="0">
                        <a:latin typeface="Calibri" panose="020F0502020204030204" pitchFamily="34" charset="0"/>
                        <a:cs typeface="Calibri" panose="020F0502020204030204" pitchFamily="34" charset="0"/>
                      </a:endParaRPr>
                    </a:p>
                  </a:txBody>
                  <a:tcPr marL="91435" marR="91435" marT="45730" marB="45730"/>
                </a:tc>
                <a:tc>
                  <a:txBody>
                    <a:bodyPr/>
                    <a:lstStyle/>
                    <a:p>
                      <a:pPr>
                        <a:lnSpc>
                          <a:spcPct val="100000"/>
                        </a:lnSpc>
                        <a:spcBef>
                          <a:spcPts val="0"/>
                        </a:spcBef>
                        <a:spcAft>
                          <a:spcPts val="0"/>
                        </a:spcAft>
                      </a:pPr>
                      <a:r>
                        <a:rPr lang="en" sz="1800" b="0" dirty="0" smtClean="0">
                          <a:latin typeface="Calibri" pitchFamily="34" charset="0"/>
                          <a:cs typeface="Calibri" panose="020F0502020204030204" pitchFamily="34" charset="0"/>
                        </a:rPr>
                        <a:t>continue with maintenance infusion started</a:t>
                      </a:r>
                      <a:endParaRPr lang="sr-Latn-CS" sz="1800" b="0" dirty="0">
                        <a:latin typeface="Calibri" panose="020F0502020204030204" pitchFamily="34" charset="0"/>
                        <a:cs typeface="Calibri" panose="020F0502020204030204" pitchFamily="34" charset="0"/>
                      </a:endParaRPr>
                    </a:p>
                  </a:txBody>
                  <a:tcPr marL="91435" marR="91435" marT="45730" marB="45730"/>
                </a:tc>
              </a:tr>
              <a:tr h="6402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 sz="1800" b="0" baseline="0" dirty="0" smtClean="0">
                          <a:solidFill>
                            <a:schemeClr val="bg2">
                              <a:lumMod val="50000"/>
                            </a:schemeClr>
                          </a:solidFill>
                          <a:latin typeface="Calibri" pitchFamily="34" charset="0"/>
                          <a:cs typeface="Calibri" panose="020F0502020204030204" pitchFamily="34" charset="0"/>
                        </a:rPr>
                        <a:t> </a:t>
                      </a:r>
                      <a:r>
                        <a:rPr lang="en" sz="1800" b="0" dirty="0" smtClean="0">
                          <a:solidFill>
                            <a:schemeClr val="bg2">
                              <a:lumMod val="50000"/>
                            </a:schemeClr>
                          </a:solidFill>
                          <a:latin typeface="Calibri" pitchFamily="34" charset="0"/>
                          <a:cs typeface="Calibri" panose="020F0502020204030204" pitchFamily="34" charset="0"/>
                        </a:rPr>
                        <a:t>71-90 sec </a:t>
                      </a:r>
                      <a:r>
                        <a:rPr lang="en" sz="1800" dirty="0" smtClean="0">
                          <a:latin typeface="Calibri" panose="020F0502020204030204" pitchFamily="34" charset="0"/>
                          <a:cs typeface="Calibri" panose="020F0502020204030204" pitchFamily="34" charset="0"/>
                        </a:rPr>
                        <a:t>(2.3-3.0 x control )</a:t>
                      </a:r>
                      <a:endParaRPr lang="sr-Latn-CS" sz="1800" b="0" dirty="0" smtClean="0">
                        <a:solidFill>
                          <a:schemeClr val="bg2">
                            <a:lumMod val="50000"/>
                          </a:schemeClr>
                        </a:solidFill>
                        <a:latin typeface="Calibri" panose="020F0502020204030204" pitchFamily="34" charset="0"/>
                        <a:cs typeface="Calibri" panose="020F0502020204030204" pitchFamily="34" charset="0"/>
                      </a:endParaRPr>
                    </a:p>
                    <a:p>
                      <a:pPr>
                        <a:lnSpc>
                          <a:spcPct val="100000"/>
                        </a:lnSpc>
                        <a:spcBef>
                          <a:spcPts val="0"/>
                        </a:spcBef>
                        <a:spcAft>
                          <a:spcPts val="0"/>
                        </a:spcAft>
                      </a:pPr>
                      <a:endParaRPr lang="sr-Latn-CS" sz="1800" b="0" dirty="0">
                        <a:latin typeface="Calibri" panose="020F0502020204030204" pitchFamily="34" charset="0"/>
                        <a:cs typeface="Calibri" panose="020F0502020204030204" pitchFamily="34" charset="0"/>
                      </a:endParaRPr>
                    </a:p>
                  </a:txBody>
                  <a:tcPr marL="91435" marR="91435" marT="45730" marB="45730"/>
                </a:tc>
                <a:tc>
                  <a:txBody>
                    <a:bodyPr/>
                    <a:lstStyle/>
                    <a:p>
                      <a:pPr>
                        <a:lnSpc>
                          <a:spcPct val="100000"/>
                        </a:lnSpc>
                        <a:spcBef>
                          <a:spcPts val="0"/>
                        </a:spcBef>
                        <a:spcAft>
                          <a:spcPts val="0"/>
                        </a:spcAft>
                      </a:pPr>
                      <a:r>
                        <a:rPr lang="en" sz="1800" b="0" dirty="0" smtClean="0">
                          <a:latin typeface="Calibri" pitchFamily="34" charset="0"/>
                          <a:cs typeface="Calibri" panose="020F0502020204030204" pitchFamily="34" charset="0"/>
                        </a:rPr>
                        <a:t>reduce the infusion rate</a:t>
                      </a:r>
                      <a:r>
                        <a:rPr lang="en" sz="1800" b="0" baseline="0" dirty="0" smtClean="0">
                          <a:latin typeface="Calibri" pitchFamily="34" charset="0"/>
                          <a:cs typeface="Calibri" panose="020F0502020204030204" pitchFamily="34" charset="0"/>
                        </a:rPr>
                        <a:t> </a:t>
                      </a:r>
                      <a:r>
                        <a:rPr lang="en" sz="1800" b="0" dirty="0" smtClean="0">
                          <a:latin typeface="Calibri" pitchFamily="34" charset="0"/>
                          <a:cs typeface="Calibri" panose="020F0502020204030204" pitchFamily="34" charset="0"/>
                        </a:rPr>
                        <a:t>for 2 IU/kg/ h</a:t>
                      </a:r>
                      <a:endParaRPr lang="sr-Latn-CS" sz="1800" b="0" dirty="0">
                        <a:latin typeface="Calibri" panose="020F0502020204030204" pitchFamily="34" charset="0"/>
                        <a:cs typeface="Calibri" panose="020F0502020204030204" pitchFamily="34" charset="0"/>
                      </a:endParaRPr>
                    </a:p>
                  </a:txBody>
                  <a:tcPr marL="91435" marR="91435" marT="45730" marB="45730"/>
                </a:tc>
              </a:tr>
              <a:tr h="68609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 sz="1800" b="0" baseline="0" dirty="0" smtClean="0">
                          <a:solidFill>
                            <a:schemeClr val="bg2">
                              <a:lumMod val="50000"/>
                            </a:schemeClr>
                          </a:solidFill>
                          <a:latin typeface="Calibri" pitchFamily="34" charset="0"/>
                          <a:cs typeface="Calibri" panose="020F0502020204030204" pitchFamily="34" charset="0"/>
                        </a:rPr>
                        <a:t> </a:t>
                      </a:r>
                      <a:r>
                        <a:rPr lang="en" sz="1800" b="0" dirty="0" smtClean="0">
                          <a:solidFill>
                            <a:schemeClr val="bg2">
                              <a:lumMod val="50000"/>
                            </a:schemeClr>
                          </a:solidFill>
                          <a:latin typeface="Calibri" pitchFamily="34" charset="0"/>
                          <a:cs typeface="Calibri" panose="020F0502020204030204" pitchFamily="34" charset="0"/>
                        </a:rPr>
                        <a:t>&gt; 90 sec </a:t>
                      </a:r>
                      <a:r>
                        <a:rPr lang="en" sz="1800" b="0" dirty="0" smtClean="0">
                          <a:solidFill>
                            <a:schemeClr val="tx1"/>
                          </a:solidFill>
                          <a:latin typeface="Calibri" pitchFamily="34" charset="0"/>
                          <a:cs typeface="Calibri" panose="020F0502020204030204" pitchFamily="34" charset="0"/>
                        </a:rPr>
                        <a:t>(&gt;</a:t>
                      </a:r>
                      <a:r>
                        <a:rPr lang="en" sz="1800" b="0" dirty="0" smtClean="0">
                          <a:solidFill>
                            <a:schemeClr val="bg2">
                              <a:lumMod val="50000"/>
                            </a:schemeClr>
                          </a:solidFill>
                          <a:latin typeface="Calibri" pitchFamily="34" charset="0"/>
                          <a:cs typeface="Calibri" panose="020F0502020204030204" pitchFamily="34" charset="0"/>
                        </a:rPr>
                        <a:t> </a:t>
                      </a:r>
                      <a:r>
                        <a:rPr lang="en" sz="1800" dirty="0" smtClean="0">
                          <a:latin typeface="Calibri" panose="020F0502020204030204" pitchFamily="34" charset="0"/>
                          <a:cs typeface="Calibri" panose="020F0502020204030204" pitchFamily="34" charset="0"/>
                        </a:rPr>
                        <a:t>3.0 x control )</a:t>
                      </a:r>
                      <a:endParaRPr lang="sr-Latn-CS" sz="1800" b="0" dirty="0" smtClean="0">
                        <a:solidFill>
                          <a:schemeClr val="bg2">
                            <a:lumMod val="50000"/>
                          </a:schemeClr>
                        </a:solidFill>
                        <a:latin typeface="Calibri" panose="020F0502020204030204" pitchFamily="34" charset="0"/>
                        <a:cs typeface="Calibri" panose="020F0502020204030204" pitchFamily="34" charset="0"/>
                      </a:endParaRPr>
                    </a:p>
                    <a:p>
                      <a:pPr>
                        <a:lnSpc>
                          <a:spcPct val="100000"/>
                        </a:lnSpc>
                        <a:spcBef>
                          <a:spcPts val="0"/>
                        </a:spcBef>
                        <a:spcAft>
                          <a:spcPts val="0"/>
                        </a:spcAft>
                      </a:pPr>
                      <a:endParaRPr lang="sr-Latn-CS" sz="1800" b="0" dirty="0">
                        <a:latin typeface="Calibri" panose="020F0502020204030204" pitchFamily="34" charset="0"/>
                        <a:cs typeface="Calibri" panose="020F0502020204030204" pitchFamily="34" charset="0"/>
                      </a:endParaRPr>
                    </a:p>
                  </a:txBody>
                  <a:tcPr marL="91435" marR="91435" marT="45730" marB="4573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 sz="1800" b="0" dirty="0" smtClean="0">
                          <a:latin typeface="Calibri" pitchFamily="34" charset="0"/>
                          <a:cs typeface="Calibri" panose="020F0502020204030204" pitchFamily="34" charset="0"/>
                        </a:rPr>
                        <a:t>stop the infusion for 1 hour, </a:t>
                      </a:r>
                      <a:endParaRPr lang="sr-Cyrl-RS" sz="1800" b="0" dirty="0" smtClean="0">
                        <a:latin typeface="Calibri"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 sz="1800" b="0" dirty="0" smtClean="0">
                          <a:latin typeface="Calibri" pitchFamily="34" charset="0"/>
                          <a:cs typeface="Calibri" panose="020F0502020204030204" pitchFamily="34" charset="0"/>
                        </a:rPr>
                        <a:t>and then reduce the infusion rate for 3</a:t>
                      </a:r>
                      <a:r>
                        <a:rPr lang="en" sz="1800" b="0" baseline="0" dirty="0" smtClean="0">
                          <a:latin typeface="Calibri" pitchFamily="34" charset="0"/>
                          <a:cs typeface="Calibri" panose="020F0502020204030204" pitchFamily="34" charset="0"/>
                        </a:rPr>
                        <a:t> </a:t>
                      </a:r>
                      <a:r>
                        <a:rPr lang="en" sz="1800" b="0" dirty="0" smtClean="0">
                          <a:latin typeface="Calibri" pitchFamily="34" charset="0"/>
                          <a:cs typeface="Calibri" panose="020F0502020204030204" pitchFamily="34" charset="0"/>
                        </a:rPr>
                        <a:t>IU/kg/ h</a:t>
                      </a:r>
                      <a:endParaRPr lang="sr-Latn-CS" sz="1800" b="0" dirty="0" smtClean="0">
                        <a:latin typeface="Calibri" panose="020F0502020204030204" pitchFamily="34" charset="0"/>
                        <a:cs typeface="Calibri" panose="020F0502020204030204" pitchFamily="34" charset="0"/>
                      </a:endParaRPr>
                    </a:p>
                  </a:txBody>
                  <a:tcPr marL="91435" marR="91435" marT="45730" marB="45730"/>
                </a:tc>
              </a:tr>
            </a:tbl>
          </a:graphicData>
        </a:graphic>
      </p:graphicFrame>
    </p:spTree>
    <p:extLst>
      <p:ext uri="{BB962C8B-B14F-4D97-AF65-F5344CB8AC3E}">
        <p14:creationId xmlns:p14="http://schemas.microsoft.com/office/powerpoint/2010/main" val="1768107948"/>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Title 1"/>
          <p:cNvSpPr>
            <a:spLocks noGrp="1"/>
          </p:cNvSpPr>
          <p:nvPr>
            <p:ph type="title"/>
          </p:nvPr>
        </p:nvSpPr>
        <p:spPr>
          <a:xfrm>
            <a:off x="1724025" y="269875"/>
            <a:ext cx="8743950" cy="1143000"/>
          </a:xfrm>
        </p:spPr>
        <p:txBody>
          <a:bodyPr>
            <a:normAutofit/>
          </a:bodyPr>
          <a:lstStyle/>
          <a:p>
            <a:r>
              <a:rPr lang="en" altLang="en-US" b="1" dirty="0">
                <a:solidFill>
                  <a:schemeClr val="accent6">
                    <a:lumMod val="75000"/>
                  </a:schemeClr>
                </a:solidFill>
                <a:cs typeface="Calibri" panose="020F0502020204030204" pitchFamily="34" charset="0"/>
              </a:rPr>
              <a:t>Side effects of heparin</a:t>
            </a:r>
            <a:endParaRPr lang="sr-Latn-CS" altLang="en-US" b="1" dirty="0">
              <a:solidFill>
                <a:schemeClr val="accent6">
                  <a:lumMod val="75000"/>
                </a:schemeClr>
              </a:solidFill>
              <a:cs typeface="Calibri" panose="020F0502020204030204" pitchFamily="34" charset="0"/>
            </a:endParaRPr>
          </a:p>
        </p:txBody>
      </p:sp>
      <p:sp>
        <p:nvSpPr>
          <p:cNvPr id="3" name="Content Placeholder 2"/>
          <p:cNvSpPr>
            <a:spLocks noGrp="1"/>
          </p:cNvSpPr>
          <p:nvPr>
            <p:ph idx="1"/>
          </p:nvPr>
        </p:nvSpPr>
        <p:spPr>
          <a:xfrm>
            <a:off x="1836739" y="1468439"/>
            <a:ext cx="8796337" cy="4840287"/>
          </a:xfrm>
        </p:spPr>
        <p:txBody>
          <a:bodyPr>
            <a:normAutofit lnSpcReduction="10000"/>
          </a:bodyPr>
          <a:lstStyle/>
          <a:p>
            <a:pPr>
              <a:buFont typeface="Arial" pitchFamily="34" charset="0"/>
              <a:buChar char="•"/>
              <a:defRPr/>
            </a:pPr>
            <a:r>
              <a:rPr lang="en" sz="2400" b="1" dirty="0">
                <a:solidFill>
                  <a:srgbClr val="002060"/>
                </a:solidFill>
              </a:rPr>
              <a:t>Massive bleeding (undetected bladder or colon tumors, stomach or duodenal ulcer)</a:t>
            </a:r>
          </a:p>
          <a:p>
            <a:pPr>
              <a:buFont typeface="Wingdings" panose="05000000000000000000" pitchFamily="2" charset="2"/>
              <a:buNone/>
              <a:defRPr/>
            </a:pPr>
            <a:r>
              <a:rPr lang="en" sz="2400" b="1" dirty="0">
                <a:solidFill>
                  <a:schemeClr val="accent6">
                    <a:lumMod val="75000"/>
                  </a:schemeClr>
                </a:solidFill>
              </a:rPr>
              <a:t>Risk: older age, concomitant use of salicylates</a:t>
            </a:r>
          </a:p>
          <a:p>
            <a:pPr>
              <a:buFont typeface="Wingdings" panose="05000000000000000000" pitchFamily="2" charset="2"/>
              <a:buNone/>
              <a:defRPr/>
            </a:pPr>
            <a:r>
              <a:rPr lang="en" sz="2400" b="1" dirty="0">
                <a:solidFill>
                  <a:schemeClr val="accent6">
                    <a:lumMod val="75000"/>
                  </a:schemeClr>
                </a:solidFill>
              </a:rPr>
              <a:t>     Therapy is stopped </a:t>
            </a:r>
            <a:r>
              <a:rPr lang="en" sz="2400" b="1" dirty="0" smtClean="0">
                <a:solidFill>
                  <a:schemeClr val="accent6">
                    <a:lumMod val="75000"/>
                  </a:schemeClr>
                </a:solidFill>
              </a:rPr>
              <a:t>immediately</a:t>
            </a:r>
            <a:r>
              <a:rPr lang="sr-Latn-RS" sz="2400" b="1" dirty="0" smtClean="0">
                <a:solidFill>
                  <a:schemeClr val="accent6">
                    <a:lumMod val="75000"/>
                  </a:schemeClr>
                </a:solidFill>
              </a:rPr>
              <a:t>!</a:t>
            </a:r>
            <a:endParaRPr lang="en" sz="2400" b="1" dirty="0">
              <a:solidFill>
                <a:schemeClr val="accent6">
                  <a:lumMod val="75000"/>
                </a:schemeClr>
              </a:solidFill>
            </a:endParaRPr>
          </a:p>
          <a:p>
            <a:pPr>
              <a:buFont typeface="Wingdings" panose="05000000000000000000" pitchFamily="2" charset="2"/>
              <a:buNone/>
              <a:defRPr/>
            </a:pPr>
            <a:r>
              <a:rPr lang="en" sz="2400" b="1" dirty="0">
                <a:solidFill>
                  <a:srgbClr val="002060"/>
                </a:solidFill>
                <a:cs typeface="Calibri" panose="020F0502020204030204" pitchFamily="34" charset="0"/>
              </a:rPr>
              <a:t>→ ANTIDOTE: </a:t>
            </a:r>
            <a:r>
              <a:rPr lang="en" sz="2400" b="1" dirty="0">
                <a:solidFill>
                  <a:srgbClr val="002060"/>
                </a:solidFill>
              </a:rPr>
              <a:t>Protamine sulfate 1 mg /100 IU of heparin (50 mg over 10-30 min slowly intravenously)</a:t>
            </a:r>
          </a:p>
          <a:p>
            <a:pPr>
              <a:buFont typeface="Arial" pitchFamily="34" charset="0"/>
              <a:buChar char="•"/>
              <a:defRPr/>
            </a:pPr>
            <a:r>
              <a:rPr lang="en" sz="2400" b="1" dirty="0">
                <a:solidFill>
                  <a:schemeClr val="accent6">
                    <a:lumMod val="75000"/>
                  </a:schemeClr>
                </a:solidFill>
              </a:rPr>
              <a:t>Minor bleeding : discontinue use (elimination in 2 hours)</a:t>
            </a:r>
          </a:p>
          <a:p>
            <a:pPr>
              <a:buFont typeface="Arial" pitchFamily="34" charset="0"/>
              <a:buChar char="•"/>
              <a:defRPr/>
            </a:pPr>
            <a:r>
              <a:rPr lang="en" sz="2400" b="1" dirty="0">
                <a:solidFill>
                  <a:schemeClr val="accent6">
                    <a:lumMod val="75000"/>
                  </a:schemeClr>
                </a:solidFill>
              </a:rPr>
              <a:t>Thrombocytopenia (less than 100,000 - stop)</a:t>
            </a:r>
          </a:p>
          <a:p>
            <a:pPr>
              <a:buFont typeface="Arial" pitchFamily="34" charset="0"/>
              <a:buChar char="•"/>
              <a:defRPr/>
            </a:pPr>
            <a:r>
              <a:rPr lang="en" sz="2400" b="1" dirty="0">
                <a:solidFill>
                  <a:schemeClr val="accent6">
                    <a:lumMod val="75000"/>
                  </a:schemeClr>
                </a:solidFill>
              </a:rPr>
              <a:t>Osteoporosis</a:t>
            </a:r>
          </a:p>
          <a:p>
            <a:pPr>
              <a:buFont typeface="Arial" pitchFamily="34" charset="0"/>
              <a:buChar char="•"/>
              <a:defRPr/>
            </a:pPr>
            <a:r>
              <a:rPr lang="en" sz="2400" b="1" dirty="0">
                <a:solidFill>
                  <a:schemeClr val="accent6">
                    <a:lumMod val="75000"/>
                  </a:schemeClr>
                </a:solidFill>
              </a:rPr>
              <a:t>Hyperkalemia</a:t>
            </a:r>
          </a:p>
          <a:p>
            <a:pPr>
              <a:buFont typeface="Arial" pitchFamily="34" charset="0"/>
              <a:buChar char="•"/>
              <a:defRPr/>
            </a:pPr>
            <a:r>
              <a:rPr lang="en" sz="2400" b="1" dirty="0">
                <a:solidFill>
                  <a:schemeClr val="accent6">
                    <a:lumMod val="75000"/>
                  </a:schemeClr>
                </a:solidFill>
              </a:rPr>
              <a:t>Transient increase in transaminases</a:t>
            </a:r>
            <a:endParaRPr lang="sr-Latn-CS" sz="2400" b="1" dirty="0">
              <a:solidFill>
                <a:schemeClr val="accent6">
                  <a:lumMod val="75000"/>
                </a:schemeClr>
              </a:solidFill>
            </a:endParaRPr>
          </a:p>
        </p:txBody>
      </p:sp>
    </p:spTree>
    <p:extLst>
      <p:ext uri="{BB962C8B-B14F-4D97-AF65-F5344CB8AC3E}">
        <p14:creationId xmlns:p14="http://schemas.microsoft.com/office/powerpoint/2010/main" val="4190562590"/>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24025" y="1939894"/>
            <a:ext cx="8743950" cy="4156105"/>
          </a:xfrm>
        </p:spPr>
        <p:txBody>
          <a:bodyPr>
            <a:normAutofit/>
          </a:bodyPr>
          <a:lstStyle/>
          <a:p>
            <a:pPr marL="0" indent="0">
              <a:buNone/>
              <a:defRPr/>
            </a:pPr>
            <a:r>
              <a:rPr lang="en" sz="2000" b="1" dirty="0">
                <a:solidFill>
                  <a:schemeClr val="accent6">
                    <a:lumMod val="75000"/>
                  </a:schemeClr>
                </a:solidFill>
                <a:cs typeface="Calibri" panose="020F0502020204030204" pitchFamily="34" charset="0"/>
              </a:rPr>
              <a:t> </a:t>
            </a:r>
            <a:r>
              <a:rPr lang="en" sz="2000" b="1" i="1" dirty="0">
                <a:solidFill>
                  <a:schemeClr val="accent6">
                    <a:lumMod val="75000"/>
                  </a:schemeClr>
                </a:solidFill>
                <a:cs typeface="Calibri" panose="020F0502020204030204" pitchFamily="34" charset="0"/>
              </a:rPr>
              <a:t>TODAY</a:t>
            </a:r>
          </a:p>
          <a:p>
            <a:pPr>
              <a:defRPr/>
            </a:pPr>
            <a:r>
              <a:rPr lang="en" sz="2000" b="1" dirty="0" smtClean="0">
                <a:solidFill>
                  <a:schemeClr val="accent6">
                    <a:lumMod val="75000"/>
                  </a:schemeClr>
                </a:solidFill>
                <a:cs typeface="Calibri" panose="020F0502020204030204" pitchFamily="34" charset="0"/>
              </a:rPr>
              <a:t>UFH</a:t>
            </a:r>
            <a:r>
              <a:rPr lang="sr-Latn-RS" sz="2000" b="1" dirty="0" smtClean="0">
                <a:solidFill>
                  <a:schemeClr val="accent6">
                    <a:lumMod val="75000"/>
                  </a:schemeClr>
                </a:solidFill>
                <a:cs typeface="Calibri" panose="020F0502020204030204" pitchFamily="34" charset="0"/>
              </a:rPr>
              <a:t> has</a:t>
            </a:r>
            <a:r>
              <a:rPr lang="en" sz="2000" b="1" dirty="0" smtClean="0">
                <a:solidFill>
                  <a:schemeClr val="accent6">
                    <a:lumMod val="75000"/>
                  </a:schemeClr>
                </a:solidFill>
                <a:cs typeface="Calibri" panose="020F0502020204030204" pitchFamily="34" charset="0"/>
              </a:rPr>
              <a:t> </a:t>
            </a:r>
            <a:r>
              <a:rPr lang="en" sz="2000" b="1" dirty="0">
                <a:solidFill>
                  <a:schemeClr val="accent6">
                    <a:lumMod val="75000"/>
                  </a:schemeClr>
                </a:solidFill>
                <a:cs typeface="Calibri" panose="020F0502020204030204" pitchFamily="34" charset="0"/>
              </a:rPr>
              <a:t>limited application</a:t>
            </a:r>
            <a:endParaRPr lang="sr-Latn-RS" sz="2000" b="1" dirty="0">
              <a:solidFill>
                <a:schemeClr val="accent6">
                  <a:lumMod val="75000"/>
                </a:schemeClr>
              </a:solidFill>
              <a:cs typeface="Calibri" panose="020F0502020204030204" pitchFamily="34" charset="0"/>
            </a:endParaRPr>
          </a:p>
          <a:p>
            <a:pPr>
              <a:defRPr/>
            </a:pPr>
            <a:r>
              <a:rPr lang="en" sz="2000" b="1" dirty="0">
                <a:solidFill>
                  <a:schemeClr val="accent6">
                    <a:lumMod val="75000"/>
                  </a:schemeClr>
                </a:solidFill>
                <a:cs typeface="Calibri" panose="020F0502020204030204" pitchFamily="34" charset="0"/>
              </a:rPr>
              <a:t>recommended in cases where it </a:t>
            </a:r>
            <a:r>
              <a:rPr lang="sr-Latn-RS" sz="2000" b="1" dirty="0" smtClean="0">
                <a:solidFill>
                  <a:schemeClr val="accent6">
                    <a:lumMod val="75000"/>
                  </a:schemeClr>
                </a:solidFill>
                <a:cs typeface="Calibri" panose="020F0502020204030204" pitchFamily="34" charset="0"/>
              </a:rPr>
              <a:t>p</a:t>
            </a:r>
            <a:r>
              <a:rPr lang="en" sz="2000" b="1" dirty="0" smtClean="0">
                <a:solidFill>
                  <a:schemeClr val="accent6">
                    <a:lumMod val="75000"/>
                  </a:schemeClr>
                </a:solidFill>
                <a:cs typeface="Calibri" panose="020F0502020204030204" pitchFamily="34" charset="0"/>
              </a:rPr>
              <a:t>rimary reperfusion</a:t>
            </a:r>
            <a:r>
              <a:rPr lang="sr-Latn-RS" sz="2000" b="1" dirty="0" smtClean="0">
                <a:solidFill>
                  <a:schemeClr val="accent6">
                    <a:lumMod val="75000"/>
                  </a:schemeClr>
                </a:solidFill>
                <a:cs typeface="Calibri" panose="020F0502020204030204" pitchFamily="34" charset="0"/>
              </a:rPr>
              <a:t> is considered</a:t>
            </a:r>
            <a:r>
              <a:rPr lang="en" sz="2000" b="1" dirty="0" smtClean="0">
                <a:solidFill>
                  <a:schemeClr val="accent6">
                    <a:lumMod val="75000"/>
                  </a:schemeClr>
                </a:solidFill>
                <a:cs typeface="Calibri" panose="020F0502020204030204" pitchFamily="34" charset="0"/>
              </a:rPr>
              <a:t> (hemodynamically </a:t>
            </a:r>
            <a:r>
              <a:rPr lang="en" sz="2000" b="1" dirty="0">
                <a:solidFill>
                  <a:schemeClr val="accent6">
                    <a:lumMod val="75000"/>
                  </a:schemeClr>
                </a:solidFill>
                <a:cs typeface="Calibri" panose="020F0502020204030204" pitchFamily="34" charset="0"/>
              </a:rPr>
              <a:t>unstable patients or </a:t>
            </a:r>
            <a:r>
              <a:rPr lang="en" sz="2000" b="1" dirty="0" smtClean="0">
                <a:solidFill>
                  <a:schemeClr val="accent6">
                    <a:lumMod val="75000"/>
                  </a:schemeClr>
                </a:solidFill>
                <a:cs typeface="Calibri" panose="020F0502020204030204" pitchFamily="34" charset="0"/>
              </a:rPr>
              <a:t>patients </a:t>
            </a:r>
            <a:r>
              <a:rPr lang="en" sz="2000" b="1" dirty="0">
                <a:solidFill>
                  <a:schemeClr val="accent6">
                    <a:lumMod val="75000"/>
                  </a:schemeClr>
                </a:solidFill>
                <a:cs typeface="Calibri" panose="020F0502020204030204" pitchFamily="34" charset="0"/>
              </a:rPr>
              <a:t>with immediate hemodynamic decompensation</a:t>
            </a:r>
            <a:r>
              <a:rPr lang="en" sz="2000" b="1" dirty="0" smtClean="0">
                <a:solidFill>
                  <a:schemeClr val="accent6">
                    <a:lumMod val="75000"/>
                  </a:schemeClr>
                </a:solidFill>
                <a:cs typeface="Calibri" panose="020F0502020204030204" pitchFamily="34" charset="0"/>
              </a:rPr>
              <a:t>)</a:t>
            </a:r>
            <a:endParaRPr lang="sr-Cyrl-RS" sz="2000" b="1" dirty="0">
              <a:solidFill>
                <a:schemeClr val="accent6">
                  <a:lumMod val="75000"/>
                </a:schemeClr>
              </a:solidFill>
              <a:cs typeface="Calibri" panose="020F0502020204030204" pitchFamily="34" charset="0"/>
            </a:endParaRPr>
          </a:p>
          <a:p>
            <a:pPr>
              <a:defRPr/>
            </a:pPr>
            <a:r>
              <a:rPr lang="en" sz="2000" b="1" dirty="0">
                <a:solidFill>
                  <a:schemeClr val="accent6">
                    <a:lumMod val="75000"/>
                  </a:schemeClr>
                </a:solidFill>
                <a:cs typeface="Calibri" panose="020F0502020204030204" pitchFamily="34" charset="0"/>
              </a:rPr>
              <a:t>in patients with severe renal </a:t>
            </a:r>
            <a:r>
              <a:rPr lang="sr-Latn-RS" sz="2000" b="1" dirty="0" smtClean="0">
                <a:solidFill>
                  <a:schemeClr val="accent6">
                    <a:lumMod val="75000"/>
                  </a:schemeClr>
                </a:solidFill>
                <a:cs typeface="Calibri" panose="020F0502020204030204" pitchFamily="34" charset="0"/>
              </a:rPr>
              <a:t>failure</a:t>
            </a:r>
            <a:r>
              <a:rPr lang="en" sz="2000" b="1" dirty="0" smtClean="0">
                <a:solidFill>
                  <a:schemeClr val="accent6">
                    <a:lumMod val="75000"/>
                  </a:schemeClr>
                </a:solidFill>
                <a:cs typeface="Calibri" panose="020F0502020204030204" pitchFamily="34" charset="0"/>
              </a:rPr>
              <a:t> [Ccr </a:t>
            </a:r>
            <a:r>
              <a:rPr lang="en" sz="2000" b="1" dirty="0">
                <a:solidFill>
                  <a:schemeClr val="accent6">
                    <a:lumMod val="75000"/>
                  </a:schemeClr>
                </a:solidFill>
                <a:cs typeface="Calibri" panose="020F0502020204030204" pitchFamily="34" charset="0"/>
              </a:rPr>
              <a:t>≤30 ml / </a:t>
            </a:r>
            <a:r>
              <a:rPr lang="en" sz="2000" b="1" dirty="0" smtClean="0">
                <a:solidFill>
                  <a:schemeClr val="accent6">
                    <a:lumMod val="75000"/>
                  </a:schemeClr>
                </a:solidFill>
                <a:cs typeface="Calibri" panose="020F0502020204030204" pitchFamily="34" charset="0"/>
              </a:rPr>
              <a:t>min]</a:t>
            </a:r>
            <a:endParaRPr lang="sr-Cyrl-RS" sz="2000" b="1" dirty="0">
              <a:solidFill>
                <a:schemeClr val="accent6">
                  <a:lumMod val="75000"/>
                </a:schemeClr>
              </a:solidFill>
              <a:cs typeface="Calibri" panose="020F0502020204030204" pitchFamily="34" charset="0"/>
            </a:endParaRPr>
          </a:p>
          <a:p>
            <a:pPr>
              <a:defRPr/>
            </a:pPr>
            <a:r>
              <a:rPr lang="en" sz="2000" b="1" dirty="0">
                <a:solidFill>
                  <a:schemeClr val="accent6">
                    <a:lumMod val="75000"/>
                  </a:schemeClr>
                </a:solidFill>
                <a:cs typeface="Calibri" panose="020F0502020204030204" pitchFamily="34" charset="0"/>
              </a:rPr>
              <a:t>or severe obesity</a:t>
            </a:r>
          </a:p>
          <a:p>
            <a:pPr marL="0" indent="0">
              <a:buNone/>
              <a:defRPr/>
            </a:pPr>
            <a:endParaRPr lang="sr-Latn-RS" sz="2000" b="1" dirty="0">
              <a:solidFill>
                <a:schemeClr val="accent6">
                  <a:lumMod val="75000"/>
                </a:schemeClr>
              </a:solidFill>
              <a:cs typeface="Calibri" panose="020F0502020204030204" pitchFamily="34" charset="0"/>
            </a:endParaRPr>
          </a:p>
          <a:p>
            <a:pPr marL="0" indent="0" algn="ctr">
              <a:buNone/>
              <a:defRPr/>
            </a:pPr>
            <a:r>
              <a:rPr lang="en" sz="2000" b="1" dirty="0">
                <a:solidFill>
                  <a:schemeClr val="accent6">
                    <a:lumMod val="75000"/>
                  </a:schemeClr>
                </a:solidFill>
                <a:cs typeface="Calibri" panose="020F0502020204030204" pitchFamily="34" charset="0"/>
              </a:rPr>
              <a:t>In all other cases UFH can be replaced by sc. LMWH</a:t>
            </a:r>
            <a:endParaRPr lang="sr-Cyrl-RS" sz="2000" b="1" dirty="0">
              <a:solidFill>
                <a:schemeClr val="accent6">
                  <a:lumMod val="75000"/>
                </a:schemeClr>
              </a:solidFill>
              <a:cs typeface="Calibri" panose="020F0502020204030204" pitchFamily="34" charset="0"/>
            </a:endParaRPr>
          </a:p>
        </p:txBody>
      </p:sp>
    </p:spTree>
    <p:extLst>
      <p:ext uri="{BB962C8B-B14F-4D97-AF65-F5344CB8AC3E}">
        <p14:creationId xmlns:p14="http://schemas.microsoft.com/office/powerpoint/2010/main" val="524808921"/>
      </p:ext>
    </p:extLst>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1738313" y="598472"/>
            <a:ext cx="8229600" cy="1143000"/>
          </a:xfrm>
        </p:spPr>
        <p:txBody>
          <a:bodyPr>
            <a:normAutofit/>
          </a:bodyPr>
          <a:lstStyle/>
          <a:p>
            <a:pPr eaLnBrk="1" hangingPunct="1"/>
            <a:r>
              <a:rPr lang="en" sz="2800" b="1" dirty="0" smtClean="0">
                <a:solidFill>
                  <a:schemeClr val="tx1"/>
                </a:solidFill>
                <a:cs typeface="Arial" panose="020B0604020202020204" pitchFamily="34" charset="0"/>
              </a:rPr>
              <a:t>Causes and reasons for chronic respiratory </a:t>
            </a:r>
            <a:r>
              <a:rPr lang="sr-Latn-RS" sz="2800" b="1" dirty="0" smtClean="0">
                <a:solidFill>
                  <a:schemeClr val="tx1"/>
                </a:solidFill>
                <a:cs typeface="Arial" panose="020B0604020202020204" pitchFamily="34" charset="0"/>
              </a:rPr>
              <a:t>failure</a:t>
            </a:r>
            <a:endParaRPr lang="sr-Latn-CS" sz="2800" b="1" dirty="0" smtClean="0">
              <a:solidFill>
                <a:schemeClr val="tx1"/>
              </a:solidFill>
              <a:cs typeface="Arial" panose="020B0604020202020204" pitchFamily="34" charset="0"/>
            </a:endParaRPr>
          </a:p>
        </p:txBody>
      </p:sp>
      <p:sp>
        <p:nvSpPr>
          <p:cNvPr id="9219" name="Rectangle 3"/>
          <p:cNvSpPr>
            <a:spLocks noGrp="1" noChangeArrowheads="1"/>
          </p:cNvSpPr>
          <p:nvPr>
            <p:ph type="body" idx="1"/>
          </p:nvPr>
        </p:nvSpPr>
        <p:spPr>
          <a:xfrm>
            <a:off x="1615155" y="1741473"/>
            <a:ext cx="8890475" cy="4492686"/>
          </a:xfrm>
        </p:spPr>
        <p:txBody>
          <a:bodyPr>
            <a:normAutofit fontScale="92500" lnSpcReduction="20000"/>
          </a:bodyPr>
          <a:lstStyle/>
          <a:p>
            <a:pPr marL="609600" indent="-609600">
              <a:lnSpc>
                <a:spcPct val="80000"/>
              </a:lnSpc>
              <a:buClr>
                <a:schemeClr val="accent3"/>
              </a:buClr>
              <a:buNone/>
              <a:defRPr/>
            </a:pPr>
            <a:r>
              <a:rPr lang="en" b="1" u="sng" dirty="0" smtClean="0">
                <a:cs typeface="Arial" pitchFamily="34" charset="0"/>
              </a:rPr>
              <a:t>1. </a:t>
            </a:r>
            <a:r>
              <a:rPr lang="en" sz="2400" b="1" u="sng" dirty="0" smtClean="0">
                <a:cs typeface="Arial" pitchFamily="34" charset="0"/>
              </a:rPr>
              <a:t>Disorders of breathing control</a:t>
            </a:r>
            <a:endParaRPr lang="sr-Latn-CS" sz="2400" b="1" u="sng" dirty="0">
              <a:cs typeface="Arial" pitchFamily="34" charset="0"/>
            </a:endParaRPr>
          </a:p>
          <a:p>
            <a:pPr marL="609600" indent="-609600">
              <a:lnSpc>
                <a:spcPct val="80000"/>
              </a:lnSpc>
              <a:buClr>
                <a:schemeClr val="accent3"/>
              </a:buClr>
              <a:buNone/>
              <a:defRPr/>
            </a:pPr>
            <a:r>
              <a:rPr lang="en" sz="2400" dirty="0"/>
              <a:t>     </a:t>
            </a:r>
            <a:r>
              <a:rPr lang="en" sz="2400" b="1" dirty="0">
                <a:cs typeface="Arial" pitchFamily="34" charset="0"/>
              </a:rPr>
              <a:t>Functional:</a:t>
            </a:r>
            <a:endParaRPr lang="sr-Latn-CS" sz="2400" b="1" dirty="0">
              <a:cs typeface="Arial" pitchFamily="34" charset="0"/>
            </a:endParaRPr>
          </a:p>
          <a:p>
            <a:pPr marL="609600" indent="-609600">
              <a:lnSpc>
                <a:spcPct val="80000"/>
              </a:lnSpc>
              <a:buClr>
                <a:schemeClr val="accent3"/>
              </a:buClr>
              <a:buNone/>
              <a:defRPr/>
            </a:pPr>
            <a:r>
              <a:rPr lang="en" sz="2400" dirty="0">
                <a:cs typeface="Arial" pitchFamily="34" charset="0"/>
              </a:rPr>
              <a:t>- hypoventilation syndrome of the obese (Sy Pickwick)</a:t>
            </a:r>
          </a:p>
          <a:p>
            <a:pPr marL="609600" indent="-609600">
              <a:lnSpc>
                <a:spcPct val="80000"/>
              </a:lnSpc>
              <a:buClr>
                <a:schemeClr val="accent3"/>
              </a:buClr>
              <a:buNone/>
              <a:defRPr/>
            </a:pPr>
            <a:r>
              <a:rPr lang="en" sz="2400" dirty="0">
                <a:cs typeface="Arial" pitchFamily="34" charset="0"/>
              </a:rPr>
              <a:t>- </a:t>
            </a:r>
            <a:r>
              <a:rPr lang="en" sz="2400" dirty="0" smtClean="0">
                <a:cs typeface="Arial" pitchFamily="34" charset="0"/>
              </a:rPr>
              <a:t>hypothyroidism</a:t>
            </a:r>
            <a:endParaRPr lang="sr-Latn-CS" sz="2400" dirty="0">
              <a:cs typeface="Arial" pitchFamily="34" charset="0"/>
            </a:endParaRPr>
          </a:p>
          <a:p>
            <a:pPr marL="609600" indent="-609600">
              <a:lnSpc>
                <a:spcPct val="80000"/>
              </a:lnSpc>
              <a:buClr>
                <a:schemeClr val="accent3"/>
              </a:buClr>
              <a:buNone/>
              <a:defRPr/>
            </a:pPr>
            <a:r>
              <a:rPr lang="en" sz="2400" dirty="0">
                <a:cs typeface="Arial" pitchFamily="34" charset="0"/>
              </a:rPr>
              <a:t>- </a:t>
            </a:r>
            <a:r>
              <a:rPr lang="en" sz="2400" dirty="0" smtClean="0">
                <a:cs typeface="Arial" pitchFamily="34" charset="0"/>
              </a:rPr>
              <a:t>pharmacological </a:t>
            </a:r>
            <a:r>
              <a:rPr lang="en" sz="2400" dirty="0">
                <a:cs typeface="Arial" pitchFamily="34" charset="0"/>
              </a:rPr>
              <a:t>depression ( narcotics, sedatives )</a:t>
            </a:r>
          </a:p>
          <a:p>
            <a:pPr marL="609600" indent="-609600">
              <a:lnSpc>
                <a:spcPct val="80000"/>
              </a:lnSpc>
              <a:buClr>
                <a:schemeClr val="accent3"/>
              </a:buClr>
              <a:buNone/>
              <a:defRPr/>
            </a:pPr>
            <a:r>
              <a:rPr lang="en" sz="2400" dirty="0">
                <a:cs typeface="Arial" pitchFamily="34" charset="0"/>
              </a:rPr>
              <a:t>- </a:t>
            </a:r>
            <a:r>
              <a:rPr lang="en" sz="2400" dirty="0" smtClean="0">
                <a:cs typeface="Arial" pitchFamily="34" charset="0"/>
              </a:rPr>
              <a:t>metabolic </a:t>
            </a:r>
            <a:r>
              <a:rPr lang="en" sz="2400" dirty="0">
                <a:cs typeface="Arial" pitchFamily="34" charset="0"/>
              </a:rPr>
              <a:t>disorders ( </a:t>
            </a:r>
            <a:r>
              <a:rPr lang="en" sz="2400" dirty="0" smtClean="0">
                <a:cs typeface="Arial" pitchFamily="34" charset="0"/>
              </a:rPr>
              <a:t>hypokalemia, hypophosphatemia, </a:t>
            </a:r>
            <a:r>
              <a:rPr lang="en" sz="2400" dirty="0">
                <a:cs typeface="Arial" pitchFamily="34" charset="0"/>
              </a:rPr>
              <a:t>hypomagnesemia, metabolic </a:t>
            </a:r>
            <a:r>
              <a:rPr lang="en" sz="2400" dirty="0" smtClean="0">
                <a:cs typeface="Arial" pitchFamily="34" charset="0"/>
              </a:rPr>
              <a:t>alkalosis)</a:t>
            </a:r>
            <a:endParaRPr lang="en" sz="2400" dirty="0">
              <a:cs typeface="Arial" pitchFamily="34" charset="0"/>
            </a:endParaRPr>
          </a:p>
          <a:p>
            <a:pPr marL="274320" indent="-274320">
              <a:buClr>
                <a:schemeClr val="accent3"/>
              </a:buClr>
              <a:buNone/>
              <a:defRPr/>
            </a:pPr>
            <a:r>
              <a:rPr lang="en" sz="2400" dirty="0">
                <a:cs typeface="Arial" pitchFamily="34" charset="0"/>
              </a:rPr>
              <a:t>- sleep apnea </a:t>
            </a:r>
            <a:r>
              <a:rPr lang="en" sz="2400" dirty="0" smtClean="0">
                <a:cs typeface="Arial" pitchFamily="34" charset="0"/>
              </a:rPr>
              <a:t>syndrome</a:t>
            </a:r>
            <a:r>
              <a:rPr lang="en" sz="2400" u="sng" dirty="0" smtClean="0"/>
              <a:t> </a:t>
            </a:r>
            <a:endParaRPr lang="sr-Cyrl-CS" sz="2400" u="sng" dirty="0"/>
          </a:p>
          <a:p>
            <a:pPr marL="274320" indent="-274320">
              <a:buClr>
                <a:schemeClr val="accent3"/>
              </a:buClr>
              <a:buNone/>
              <a:defRPr/>
            </a:pPr>
            <a:r>
              <a:rPr lang="en" sz="2400" dirty="0"/>
              <a:t>     </a:t>
            </a:r>
            <a:r>
              <a:rPr lang="en" sz="2400" b="1" dirty="0">
                <a:cs typeface="Arial" pitchFamily="34" charset="0"/>
              </a:rPr>
              <a:t>Structural </a:t>
            </a:r>
            <a:r>
              <a:rPr lang="en" sz="2400" dirty="0">
                <a:cs typeface="Arial" pitchFamily="34" charset="0"/>
              </a:rPr>
              <a:t>:</a:t>
            </a:r>
            <a:r>
              <a:rPr lang="en" sz="2400" dirty="0"/>
              <a:t> </a:t>
            </a:r>
            <a:endParaRPr lang="sr-Cyrl-CS" sz="2400" dirty="0"/>
          </a:p>
          <a:p>
            <a:pPr marL="274320" indent="-274320">
              <a:buClr>
                <a:schemeClr val="accent3"/>
              </a:buClr>
              <a:buNone/>
              <a:defRPr/>
            </a:pPr>
            <a:r>
              <a:rPr lang="en" sz="2400" dirty="0">
                <a:cs typeface="Arial" pitchFamily="34" charset="0"/>
              </a:rPr>
              <a:t>- CNS diseases </a:t>
            </a:r>
            <a:r>
              <a:rPr lang="en" sz="2400" dirty="0" smtClean="0">
                <a:cs typeface="Arial" pitchFamily="34" charset="0"/>
              </a:rPr>
              <a:t>(vascular</a:t>
            </a:r>
            <a:r>
              <a:rPr lang="en" sz="2400" dirty="0">
                <a:cs typeface="Arial" pitchFamily="34" charset="0"/>
              </a:rPr>
              <a:t>, inflammatory, tumors, </a:t>
            </a:r>
            <a:r>
              <a:rPr lang="en" sz="2400" dirty="0" smtClean="0">
                <a:cs typeface="Arial" pitchFamily="34" charset="0"/>
              </a:rPr>
              <a:t>traumas)</a:t>
            </a:r>
            <a:endParaRPr lang="en" sz="2400" dirty="0">
              <a:cs typeface="Arial" pitchFamily="34" charset="0"/>
            </a:endParaRPr>
          </a:p>
          <a:p>
            <a:pPr marL="274320" indent="-274320">
              <a:buClr>
                <a:schemeClr val="accent3"/>
              </a:buClr>
              <a:buNone/>
              <a:defRPr/>
            </a:pPr>
            <a:r>
              <a:rPr lang="sr-Latn-RS" sz="2400" b="1" dirty="0" smtClean="0">
                <a:cs typeface="Arial" pitchFamily="34" charset="0"/>
              </a:rPr>
              <a:t>    </a:t>
            </a:r>
            <a:r>
              <a:rPr lang="en" sz="2400" b="1" dirty="0" smtClean="0">
                <a:cs typeface="Arial" pitchFamily="34" charset="0"/>
              </a:rPr>
              <a:t>Idiopathic </a:t>
            </a:r>
            <a:r>
              <a:rPr lang="en" sz="2400" dirty="0">
                <a:cs typeface="Arial" pitchFamily="34" charset="0"/>
              </a:rPr>
              <a:t>:</a:t>
            </a:r>
            <a:endParaRPr lang="sr-Cyrl-CS" sz="2400" dirty="0">
              <a:cs typeface="Arial" pitchFamily="34" charset="0"/>
            </a:endParaRPr>
          </a:p>
          <a:p>
            <a:pPr marL="274320" indent="-274320">
              <a:buClr>
                <a:schemeClr val="accent3"/>
              </a:buClr>
              <a:buNone/>
              <a:defRPr/>
            </a:pPr>
            <a:r>
              <a:rPr lang="en" sz="2400" dirty="0">
                <a:cs typeface="Arial" pitchFamily="34" charset="0"/>
              </a:rPr>
              <a:t>- Primary hypoventilation of the lungs</a:t>
            </a:r>
            <a:endParaRPr lang="sr-Latn-CS" sz="2400" dirty="0">
              <a:cs typeface="Arial" pitchFamily="34" charset="0"/>
            </a:endParaRPr>
          </a:p>
          <a:p>
            <a:pPr marL="609600" indent="-609600">
              <a:lnSpc>
                <a:spcPct val="80000"/>
              </a:lnSpc>
              <a:buClr>
                <a:schemeClr val="accent3"/>
              </a:buClr>
              <a:buNone/>
              <a:defRPr/>
            </a:pPr>
            <a:endParaRPr lang="sr-Latn-CS" sz="2400" dirty="0"/>
          </a:p>
        </p:txBody>
      </p:sp>
    </p:spTree>
    <p:extLst>
      <p:ext uri="{BB962C8B-B14F-4D97-AF65-F5344CB8AC3E}">
        <p14:creationId xmlns:p14="http://schemas.microsoft.com/office/powerpoint/2010/main" val="376797549"/>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Title 1"/>
          <p:cNvSpPr>
            <a:spLocks noGrp="1"/>
          </p:cNvSpPr>
          <p:nvPr>
            <p:ph type="title"/>
          </p:nvPr>
        </p:nvSpPr>
        <p:spPr>
          <a:xfrm>
            <a:off x="1558925" y="524142"/>
            <a:ext cx="9687340" cy="1143000"/>
          </a:xfrm>
        </p:spPr>
        <p:txBody>
          <a:bodyPr>
            <a:normAutofit fontScale="90000"/>
          </a:bodyPr>
          <a:lstStyle/>
          <a:p>
            <a:r>
              <a:rPr lang="en" altLang="en-US" sz="4000" b="1" dirty="0">
                <a:solidFill>
                  <a:schemeClr val="accent6">
                    <a:lumMod val="75000"/>
                  </a:schemeClr>
                </a:solidFill>
                <a:cs typeface="Calibri" panose="020F0502020204030204" pitchFamily="34" charset="0"/>
              </a:rPr>
              <a:t>LOW MOLECULAR </a:t>
            </a:r>
            <a:r>
              <a:rPr lang="sr-Latn-RS" altLang="en-US" sz="4000" b="1" dirty="0" smtClean="0">
                <a:solidFill>
                  <a:schemeClr val="accent6">
                    <a:lumMod val="75000"/>
                  </a:schemeClr>
                </a:solidFill>
                <a:cs typeface="Calibri" panose="020F0502020204030204" pitchFamily="34" charset="0"/>
              </a:rPr>
              <a:t>WEIGHT </a:t>
            </a:r>
            <a:r>
              <a:rPr lang="en" altLang="en-US" sz="4000" b="1" dirty="0" smtClean="0">
                <a:solidFill>
                  <a:schemeClr val="accent6">
                    <a:lumMod val="75000"/>
                  </a:schemeClr>
                </a:solidFill>
                <a:cs typeface="Calibri" panose="020F0502020204030204" pitchFamily="34" charset="0"/>
              </a:rPr>
              <a:t>HEPARIN </a:t>
            </a:r>
            <a:r>
              <a:rPr lang="en" altLang="en-US" sz="4000" b="1" dirty="0">
                <a:solidFill>
                  <a:schemeClr val="accent6">
                    <a:lumMod val="75000"/>
                  </a:schemeClr>
                </a:solidFill>
                <a:cs typeface="Calibri" panose="020F0502020204030204" pitchFamily="34" charset="0"/>
              </a:rPr>
              <a:t>(LMWH)</a:t>
            </a:r>
            <a:endParaRPr lang="en-US" altLang="en-US" sz="4000" b="1" dirty="0">
              <a:solidFill>
                <a:schemeClr val="accent6">
                  <a:lumMod val="75000"/>
                </a:schemeClr>
              </a:solidFill>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096757523"/>
              </p:ext>
            </p:extLst>
          </p:nvPr>
        </p:nvGraphicFramePr>
        <p:xfrm>
          <a:off x="1724025" y="2767013"/>
          <a:ext cx="8743950" cy="2965448"/>
        </p:xfrm>
        <a:graphic>
          <a:graphicData uri="http://schemas.openxmlformats.org/drawingml/2006/table">
            <a:tbl>
              <a:tblPr firstRow="1" bandRow="1">
                <a:tableStyleId>{5C22544A-7EE6-4342-B048-85BDC9FD1C3A}</a:tableStyleId>
              </a:tblPr>
              <a:tblGrid>
                <a:gridCol w="2914650"/>
                <a:gridCol w="2914650"/>
                <a:gridCol w="2914650"/>
              </a:tblGrid>
              <a:tr h="370681">
                <a:tc>
                  <a:txBody>
                    <a:bodyPr/>
                    <a:lstStyle/>
                    <a:p>
                      <a:endParaRPr lang="en-US" sz="1800" dirty="0"/>
                    </a:p>
                  </a:txBody>
                  <a:tcPr marT="45700" marB="45700">
                    <a:solidFill>
                      <a:schemeClr val="accent6">
                        <a:lumMod val="75000"/>
                        <a:lumOff val="25000"/>
                      </a:schemeClr>
                    </a:solidFill>
                  </a:tcPr>
                </a:tc>
                <a:tc>
                  <a:txBody>
                    <a:bodyPr/>
                    <a:lstStyle/>
                    <a:p>
                      <a:r>
                        <a:rPr lang="en" sz="1800" dirty="0" smtClean="0"/>
                        <a:t>Dose</a:t>
                      </a:r>
                      <a:endParaRPr lang="en-US" sz="1800" dirty="0"/>
                    </a:p>
                  </a:txBody>
                  <a:tcPr marT="45700" marB="45700">
                    <a:solidFill>
                      <a:schemeClr val="accent6">
                        <a:lumMod val="75000"/>
                        <a:lumOff val="25000"/>
                      </a:schemeClr>
                    </a:solidFill>
                  </a:tcPr>
                </a:tc>
                <a:tc>
                  <a:txBody>
                    <a:bodyPr/>
                    <a:lstStyle/>
                    <a:p>
                      <a:r>
                        <a:rPr lang="en" sz="1800" dirty="0" smtClean="0"/>
                        <a:t>Interval</a:t>
                      </a:r>
                      <a:endParaRPr lang="en-US" sz="1800" dirty="0"/>
                    </a:p>
                  </a:txBody>
                  <a:tcPr marT="45700" marB="45700">
                    <a:solidFill>
                      <a:schemeClr val="accent6">
                        <a:lumMod val="75000"/>
                        <a:lumOff val="25000"/>
                      </a:schemeClr>
                    </a:solidFill>
                  </a:tcPr>
                </a:tc>
              </a:tr>
              <a:tr h="370681">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sz="1800" b="1" dirty="0" err="1" smtClean="0">
                          <a:solidFill>
                            <a:schemeClr val="accent6">
                              <a:lumMod val="75000"/>
                            </a:schemeClr>
                          </a:solidFill>
                          <a:latin typeface="Calibri" pitchFamily="34" charset="0"/>
                          <a:cs typeface="Calibri" panose="020F0502020204030204" pitchFamily="34" charset="0"/>
                        </a:rPr>
                        <a:t>Enoxaparin </a:t>
                      </a:r>
                      <a:r>
                        <a:rPr lang="en" sz="1800" b="1" dirty="0" smtClean="0">
                          <a:solidFill>
                            <a:schemeClr val="accent6">
                              <a:lumMod val="75000"/>
                            </a:schemeClr>
                          </a:solidFill>
                          <a:latin typeface="Calibri" pitchFamily="34" charset="0"/>
                          <a:cs typeface="Calibri" panose="020F0502020204030204" pitchFamily="34" charset="0"/>
                        </a:rPr>
                        <a:t>( </a:t>
                      </a:r>
                      <a:r>
                        <a:rPr lang="en" sz="1800" b="1" dirty="0" err="1" smtClean="0">
                          <a:solidFill>
                            <a:schemeClr val="accent6">
                              <a:lumMod val="75000"/>
                            </a:schemeClr>
                          </a:solidFill>
                          <a:latin typeface="Calibri" pitchFamily="34" charset="0"/>
                          <a:cs typeface="Calibri" panose="020F0502020204030204" pitchFamily="34" charset="0"/>
                        </a:rPr>
                        <a:t>Clexane </a:t>
                      </a:r>
                      <a:r>
                        <a:rPr lang="en" sz="1800" b="1" baseline="30000" dirty="0" smtClean="0">
                          <a:solidFill>
                            <a:schemeClr val="accent6">
                              <a:lumMod val="75000"/>
                            </a:schemeClr>
                          </a:solidFill>
                          <a:latin typeface="Calibri" pitchFamily="34" charset="0"/>
                          <a:cs typeface="Calibri" panose="020F0502020204030204" pitchFamily="34" charset="0"/>
                        </a:rPr>
                        <a:t>R </a:t>
                      </a:r>
                      <a:r>
                        <a:rPr lang="en" sz="1800" b="1" dirty="0" smtClean="0">
                          <a:solidFill>
                            <a:schemeClr val="accent6">
                              <a:lumMod val="75000"/>
                            </a:schemeClr>
                          </a:solidFill>
                          <a:latin typeface="Calibri" pitchFamily="34" charset="0"/>
                          <a:cs typeface="Calibri" panose="020F0502020204030204" pitchFamily="34" charset="0"/>
                        </a:rPr>
                        <a:t>)</a:t>
                      </a:r>
                    </a:p>
                  </a:txBody>
                  <a:tcPr marT="45700" marB="457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sz="1800" b="1" dirty="0" smtClean="0">
                          <a:latin typeface="Calibri" pitchFamily="34" charset="0"/>
                          <a:cs typeface="Calibri" panose="020F0502020204030204" pitchFamily="34" charset="0"/>
                        </a:rPr>
                        <a:t>1 mg/kg</a:t>
                      </a:r>
                      <a:endParaRPr lang="en-US" sz="1800" b="1" dirty="0" smtClean="0">
                        <a:latin typeface="Calibri" panose="020F0502020204030204" pitchFamily="34" charset="0"/>
                        <a:cs typeface="Calibri" panose="020F0502020204030204" pitchFamily="34" charset="0"/>
                      </a:endParaRPr>
                    </a:p>
                  </a:txBody>
                  <a:tcPr marT="45700" marB="457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r-Latn-RS" sz="1800" b="1" baseline="0" dirty="0" smtClean="0">
                          <a:latin typeface="Calibri" panose="020F0502020204030204" pitchFamily="34" charset="0"/>
                          <a:cs typeface="Calibri" panose="020F0502020204030204" pitchFamily="34" charset="0"/>
                        </a:rPr>
                        <a:t>every</a:t>
                      </a:r>
                      <a:r>
                        <a:rPr lang="en" sz="1800" b="1" baseline="0" dirty="0" smtClean="0">
                          <a:latin typeface="Calibri" panose="020F0502020204030204" pitchFamily="34" charset="0"/>
                          <a:cs typeface="Calibri" panose="020F0502020204030204" pitchFamily="34" charset="0"/>
                        </a:rPr>
                        <a:t> </a:t>
                      </a:r>
                      <a:r>
                        <a:rPr lang="en" sz="1800" b="1" dirty="0" smtClean="0">
                          <a:latin typeface="Calibri" panose="020F0502020204030204" pitchFamily="34" charset="0"/>
                          <a:cs typeface="Calibri" panose="020F0502020204030204" pitchFamily="34" charset="0"/>
                        </a:rPr>
                        <a:t>12 hours</a:t>
                      </a:r>
                      <a:endParaRPr lang="en-US" sz="1800" b="1" dirty="0" smtClean="0">
                        <a:latin typeface="Calibri" panose="020F0502020204030204" pitchFamily="34" charset="0"/>
                        <a:cs typeface="Calibri" panose="020F0502020204030204" pitchFamily="34" charset="0"/>
                      </a:endParaRPr>
                    </a:p>
                  </a:txBody>
                  <a:tcPr marT="45700" marB="45700"/>
                </a:tc>
              </a:tr>
              <a:tr h="370681">
                <a:tc vMerge="1">
                  <a:txBody>
                    <a:bodyPr/>
                    <a:lstStyle/>
                    <a:p>
                      <a:endParaRPr lang="en-US"/>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sz="1800" b="0" dirty="0" smtClean="0">
                          <a:latin typeface="Calibri" pitchFamily="34" charset="0"/>
                          <a:cs typeface="Calibri" panose="020F0502020204030204" pitchFamily="34" charset="0"/>
                        </a:rPr>
                        <a:t>1.5 mg /kg</a:t>
                      </a:r>
                      <a:endParaRPr lang="en-US" sz="1800" b="0" dirty="0" smtClean="0">
                        <a:latin typeface="Calibri" panose="020F0502020204030204" pitchFamily="34" charset="0"/>
                        <a:cs typeface="Calibri" panose="020F0502020204030204" pitchFamily="34" charset="0"/>
                      </a:endParaRPr>
                    </a:p>
                  </a:txBody>
                  <a:tcPr marT="45700" marB="457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sz="1800" b="0" dirty="0" smtClean="0">
                          <a:latin typeface="Calibri" panose="020F0502020204030204" pitchFamily="34" charset="0"/>
                          <a:cs typeface="Calibri" panose="020F0502020204030204" pitchFamily="34" charset="0"/>
                        </a:rPr>
                        <a:t>once a day</a:t>
                      </a:r>
                      <a:endParaRPr lang="en-US" sz="1800" b="0" dirty="0" smtClean="0">
                        <a:latin typeface="Calibri" panose="020F0502020204030204" pitchFamily="34" charset="0"/>
                        <a:cs typeface="Calibri" panose="020F0502020204030204" pitchFamily="34" charset="0"/>
                      </a:endParaRPr>
                    </a:p>
                  </a:txBody>
                  <a:tcPr marT="45700" marB="45700"/>
                </a:tc>
              </a:tr>
              <a:tr h="37068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sz="1800" b="1" dirty="0" err="1" smtClean="0">
                          <a:solidFill>
                            <a:schemeClr val="accent6">
                              <a:lumMod val="75000"/>
                            </a:schemeClr>
                          </a:solidFill>
                          <a:latin typeface="Calibri" pitchFamily="34" charset="0"/>
                          <a:cs typeface="Calibri" panose="020F0502020204030204" pitchFamily="34" charset="0"/>
                        </a:rPr>
                        <a:t>Nadroparin</a:t>
                      </a:r>
                      <a:r>
                        <a:rPr lang="en" sz="1800" b="1" dirty="0" smtClean="0">
                          <a:solidFill>
                            <a:schemeClr val="accent6">
                              <a:lumMod val="75000"/>
                            </a:schemeClr>
                          </a:solidFill>
                          <a:latin typeface="Calibri" pitchFamily="34" charset="0"/>
                          <a:cs typeface="Calibri" panose="020F0502020204030204" pitchFamily="34" charset="0"/>
                        </a:rPr>
                        <a:t> ( </a:t>
                      </a:r>
                      <a:r>
                        <a:rPr lang="en" sz="1800" b="1" dirty="0" err="1" smtClean="0">
                          <a:solidFill>
                            <a:schemeClr val="accent6">
                              <a:lumMod val="75000"/>
                            </a:schemeClr>
                          </a:solidFill>
                          <a:latin typeface="Calibri" pitchFamily="34" charset="0"/>
                          <a:cs typeface="Calibri" panose="020F0502020204030204" pitchFamily="34" charset="0"/>
                        </a:rPr>
                        <a:t>Fraxiparine </a:t>
                      </a:r>
                      <a:r>
                        <a:rPr lang="en" sz="1800" b="1" baseline="30000" dirty="0" smtClean="0">
                          <a:solidFill>
                            <a:schemeClr val="accent6">
                              <a:lumMod val="75000"/>
                            </a:schemeClr>
                          </a:solidFill>
                          <a:latin typeface="Calibri" pitchFamily="34" charset="0"/>
                          <a:cs typeface="Calibri" panose="020F0502020204030204" pitchFamily="34" charset="0"/>
                        </a:rPr>
                        <a:t>R </a:t>
                      </a:r>
                      <a:r>
                        <a:rPr lang="en" sz="1800" b="1" dirty="0" smtClean="0">
                          <a:solidFill>
                            <a:schemeClr val="accent6">
                              <a:lumMod val="75000"/>
                            </a:schemeClr>
                          </a:solidFill>
                          <a:latin typeface="Calibri" pitchFamily="34" charset="0"/>
                          <a:cs typeface="Calibri" panose="020F0502020204030204" pitchFamily="34" charset="0"/>
                        </a:rPr>
                        <a:t>)</a:t>
                      </a:r>
                    </a:p>
                  </a:txBody>
                  <a:tcPr marT="45700" marB="457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sz="1800" b="1" dirty="0" smtClean="0">
                          <a:latin typeface="Calibri" pitchFamily="34" charset="0"/>
                          <a:cs typeface="Calibri" panose="020F0502020204030204" pitchFamily="34" charset="0"/>
                        </a:rPr>
                        <a:t>86 IU/kg</a:t>
                      </a:r>
                      <a:endParaRPr lang="en-US" sz="1800" b="1" dirty="0" smtClean="0">
                        <a:latin typeface="Calibri" panose="020F0502020204030204" pitchFamily="34" charset="0"/>
                        <a:cs typeface="Calibri" panose="020F0502020204030204" pitchFamily="34" charset="0"/>
                      </a:endParaRPr>
                    </a:p>
                  </a:txBody>
                  <a:tcPr marT="45700" marB="457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r-Latn-RS" sz="1800" b="1" baseline="0" dirty="0" smtClean="0">
                          <a:latin typeface="Calibri" panose="020F0502020204030204" pitchFamily="34" charset="0"/>
                          <a:cs typeface="Calibri" panose="020F0502020204030204" pitchFamily="34" charset="0"/>
                        </a:rPr>
                        <a:t>every</a:t>
                      </a:r>
                      <a:r>
                        <a:rPr lang="en" sz="1800" b="1" baseline="0" dirty="0" smtClean="0">
                          <a:latin typeface="Calibri" panose="020F0502020204030204" pitchFamily="34" charset="0"/>
                          <a:cs typeface="Calibri" panose="020F0502020204030204" pitchFamily="34" charset="0"/>
                        </a:rPr>
                        <a:t> </a:t>
                      </a:r>
                      <a:r>
                        <a:rPr lang="en" sz="1800" b="1" dirty="0" smtClean="0">
                          <a:latin typeface="Calibri" panose="020F0502020204030204" pitchFamily="34" charset="0"/>
                          <a:cs typeface="Calibri" panose="020F0502020204030204" pitchFamily="34" charset="0"/>
                        </a:rPr>
                        <a:t>12 hours</a:t>
                      </a:r>
                      <a:endParaRPr lang="en-US" sz="1800" b="1" dirty="0" smtClean="0">
                        <a:latin typeface="Calibri" panose="020F0502020204030204" pitchFamily="34" charset="0"/>
                        <a:cs typeface="Calibri" panose="020F0502020204030204" pitchFamily="34" charset="0"/>
                      </a:endParaRPr>
                    </a:p>
                  </a:txBody>
                  <a:tcPr marT="45700" marB="45700"/>
                </a:tc>
              </a:tr>
              <a:tr h="370681">
                <a:tc>
                  <a:txBody>
                    <a:bodyPr/>
                    <a:lstStyle/>
                    <a:p>
                      <a:endParaRPr lang="en-US" sz="1800" b="1" dirty="0">
                        <a:solidFill>
                          <a:schemeClr val="accent6">
                            <a:lumMod val="75000"/>
                          </a:schemeClr>
                        </a:solidFill>
                      </a:endParaRPr>
                    </a:p>
                  </a:txBody>
                  <a:tcPr marT="45700" marB="457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sz="1800" b="0" dirty="0" smtClean="0">
                          <a:latin typeface="Calibri" pitchFamily="34" charset="0"/>
                          <a:cs typeface="Calibri" panose="020F0502020204030204" pitchFamily="34" charset="0"/>
                        </a:rPr>
                        <a:t>171 IU/kg</a:t>
                      </a:r>
                      <a:endParaRPr lang="en-US" sz="1800" b="0" dirty="0" smtClean="0">
                        <a:latin typeface="Calibri" panose="020F0502020204030204" pitchFamily="34" charset="0"/>
                        <a:cs typeface="Calibri" panose="020F0502020204030204" pitchFamily="34" charset="0"/>
                      </a:endParaRPr>
                    </a:p>
                  </a:txBody>
                  <a:tcPr marT="45700" marB="457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sz="1800" b="0" dirty="0" smtClean="0">
                          <a:latin typeface="Calibri" panose="020F0502020204030204" pitchFamily="34" charset="0"/>
                          <a:cs typeface="Calibri" panose="020F0502020204030204" pitchFamily="34" charset="0"/>
                        </a:rPr>
                        <a:t>once a day</a:t>
                      </a:r>
                      <a:endParaRPr lang="en-US" sz="1800" b="0" dirty="0" smtClean="0">
                        <a:latin typeface="Calibri" panose="020F0502020204030204" pitchFamily="34" charset="0"/>
                        <a:cs typeface="Calibri" panose="020F0502020204030204" pitchFamily="34" charset="0"/>
                      </a:endParaRPr>
                    </a:p>
                  </a:txBody>
                  <a:tcPr marT="45700" marB="45700"/>
                </a:tc>
              </a:tr>
              <a:tr h="37068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sz="1800" b="1" dirty="0" err="1" smtClean="0">
                          <a:solidFill>
                            <a:schemeClr val="accent6">
                              <a:lumMod val="75000"/>
                            </a:schemeClr>
                          </a:solidFill>
                          <a:latin typeface="Calibri" pitchFamily="34" charset="0"/>
                          <a:cs typeface="Calibri" panose="020F0502020204030204" pitchFamily="34" charset="0"/>
                        </a:rPr>
                        <a:t>Dalteparin</a:t>
                      </a:r>
                      <a:r>
                        <a:rPr lang="en" sz="1800" b="1" dirty="0" smtClean="0">
                          <a:solidFill>
                            <a:schemeClr val="accent6">
                              <a:lumMod val="75000"/>
                            </a:schemeClr>
                          </a:solidFill>
                          <a:latin typeface="Calibri" pitchFamily="34" charset="0"/>
                          <a:cs typeface="Calibri" panose="020F0502020204030204" pitchFamily="34" charset="0"/>
                        </a:rPr>
                        <a:t>  ( </a:t>
                      </a:r>
                      <a:r>
                        <a:rPr lang="en" sz="1800" b="1" dirty="0" err="1" smtClean="0">
                          <a:solidFill>
                            <a:schemeClr val="accent6">
                              <a:lumMod val="75000"/>
                            </a:schemeClr>
                          </a:solidFill>
                          <a:latin typeface="Calibri" pitchFamily="34" charset="0"/>
                          <a:cs typeface="Calibri" panose="020F0502020204030204" pitchFamily="34" charset="0"/>
                        </a:rPr>
                        <a:t>Fragmin </a:t>
                      </a:r>
                      <a:r>
                        <a:rPr lang="en" sz="1800" b="1" baseline="30000" dirty="0" smtClean="0">
                          <a:solidFill>
                            <a:schemeClr val="accent6">
                              <a:lumMod val="75000"/>
                            </a:schemeClr>
                          </a:solidFill>
                          <a:latin typeface="Calibri" pitchFamily="34" charset="0"/>
                          <a:cs typeface="Calibri" panose="020F0502020204030204" pitchFamily="34" charset="0"/>
                        </a:rPr>
                        <a:t>R </a:t>
                      </a:r>
                      <a:r>
                        <a:rPr lang="en" sz="1800" b="1" dirty="0" smtClean="0">
                          <a:solidFill>
                            <a:schemeClr val="accent6">
                              <a:lumMod val="75000"/>
                            </a:schemeClr>
                          </a:solidFill>
                          <a:latin typeface="Calibri" pitchFamily="34" charset="0"/>
                          <a:cs typeface="Calibri" panose="020F0502020204030204" pitchFamily="34" charset="0"/>
                        </a:rPr>
                        <a:t>)</a:t>
                      </a:r>
                    </a:p>
                  </a:txBody>
                  <a:tcPr marT="45700" marB="457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sz="1800" b="1" dirty="0" smtClean="0">
                          <a:latin typeface="Calibri" pitchFamily="34" charset="0"/>
                          <a:cs typeface="Calibri" panose="020F0502020204030204" pitchFamily="34" charset="0"/>
                        </a:rPr>
                        <a:t>100 IU/kg</a:t>
                      </a:r>
                      <a:endParaRPr lang="en-US" sz="1800" b="1" dirty="0" smtClean="0">
                        <a:latin typeface="Calibri" panose="020F0502020204030204" pitchFamily="34" charset="0"/>
                        <a:cs typeface="Calibri" panose="020F0502020204030204" pitchFamily="34" charset="0"/>
                      </a:endParaRPr>
                    </a:p>
                  </a:txBody>
                  <a:tcPr marT="45700" marB="457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r-Latn-RS" sz="1800" b="1" baseline="0" dirty="0" smtClean="0">
                          <a:latin typeface="Calibri" panose="020F0502020204030204" pitchFamily="34" charset="0"/>
                          <a:cs typeface="Calibri" panose="020F0502020204030204" pitchFamily="34" charset="0"/>
                        </a:rPr>
                        <a:t>every</a:t>
                      </a:r>
                      <a:r>
                        <a:rPr lang="en" sz="1800" b="1" baseline="0" dirty="0" smtClean="0">
                          <a:latin typeface="Calibri" panose="020F0502020204030204" pitchFamily="34" charset="0"/>
                          <a:cs typeface="Calibri" panose="020F0502020204030204" pitchFamily="34" charset="0"/>
                        </a:rPr>
                        <a:t> </a:t>
                      </a:r>
                      <a:r>
                        <a:rPr lang="en" sz="1800" b="1" dirty="0" smtClean="0">
                          <a:latin typeface="Calibri" panose="020F0502020204030204" pitchFamily="34" charset="0"/>
                          <a:cs typeface="Calibri" panose="020F0502020204030204" pitchFamily="34" charset="0"/>
                        </a:rPr>
                        <a:t>12 hours</a:t>
                      </a:r>
                      <a:endParaRPr lang="en-US" sz="1800" b="1" dirty="0" smtClean="0">
                        <a:latin typeface="Calibri" panose="020F0502020204030204" pitchFamily="34" charset="0"/>
                        <a:cs typeface="Calibri" panose="020F0502020204030204" pitchFamily="34" charset="0"/>
                      </a:endParaRPr>
                    </a:p>
                  </a:txBody>
                  <a:tcPr marT="45700" marB="45700"/>
                </a:tc>
              </a:tr>
              <a:tr h="370681">
                <a:tc>
                  <a:txBody>
                    <a:bodyPr/>
                    <a:lstStyle/>
                    <a:p>
                      <a:endParaRPr lang="en-US" sz="1800" b="1" dirty="0">
                        <a:solidFill>
                          <a:schemeClr val="accent6">
                            <a:lumMod val="75000"/>
                          </a:schemeClr>
                        </a:solidFill>
                      </a:endParaRPr>
                    </a:p>
                  </a:txBody>
                  <a:tcPr marT="45700" marB="457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sz="1800" b="0" dirty="0" smtClean="0">
                          <a:latin typeface="Calibri" pitchFamily="34" charset="0"/>
                          <a:cs typeface="Calibri" panose="020F0502020204030204" pitchFamily="34" charset="0"/>
                        </a:rPr>
                        <a:t>200 IU/kg</a:t>
                      </a:r>
                      <a:endParaRPr lang="en-US" sz="1800" b="0" dirty="0" smtClean="0">
                        <a:latin typeface="Calibri" panose="020F0502020204030204" pitchFamily="34" charset="0"/>
                        <a:cs typeface="Calibri" panose="020F0502020204030204" pitchFamily="34" charset="0"/>
                      </a:endParaRPr>
                    </a:p>
                  </a:txBody>
                  <a:tcPr marT="45700" marB="457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sz="1800" b="0" dirty="0" smtClean="0">
                          <a:latin typeface="Calibri" panose="020F0502020204030204" pitchFamily="34" charset="0"/>
                          <a:cs typeface="Calibri" panose="020F0502020204030204" pitchFamily="34" charset="0"/>
                        </a:rPr>
                        <a:t>once a day</a:t>
                      </a:r>
                      <a:endParaRPr lang="en-US" sz="1800" b="0" dirty="0" smtClean="0">
                        <a:latin typeface="Calibri" panose="020F0502020204030204" pitchFamily="34" charset="0"/>
                        <a:cs typeface="Calibri" panose="020F0502020204030204" pitchFamily="34" charset="0"/>
                      </a:endParaRPr>
                    </a:p>
                  </a:txBody>
                  <a:tcPr marT="45700" marB="45700"/>
                </a:tc>
              </a:tr>
              <a:tr h="370681">
                <a:tc>
                  <a:txBody>
                    <a:bodyPr/>
                    <a:lstStyle/>
                    <a:p>
                      <a:r>
                        <a:rPr lang="en" sz="1800" b="1" dirty="0" smtClean="0">
                          <a:solidFill>
                            <a:schemeClr val="accent6">
                              <a:lumMod val="75000"/>
                            </a:schemeClr>
                          </a:solidFill>
                          <a:latin typeface="Calibri" panose="020F0502020204030204" pitchFamily="34" charset="0"/>
                          <a:cs typeface="Calibri" panose="020F0502020204030204" pitchFamily="34" charset="0"/>
                        </a:rPr>
                        <a:t>Tinzaparin</a:t>
                      </a:r>
                      <a:endParaRPr lang="en-US" sz="1800" b="1" dirty="0">
                        <a:solidFill>
                          <a:schemeClr val="accent6">
                            <a:lumMod val="75000"/>
                          </a:schemeClr>
                        </a:solidFill>
                        <a:latin typeface="Calibri" panose="020F0502020204030204" pitchFamily="34" charset="0"/>
                        <a:cs typeface="Calibri" panose="020F0502020204030204" pitchFamily="34" charset="0"/>
                      </a:endParaRPr>
                    </a:p>
                  </a:txBody>
                  <a:tcPr marT="45700" marB="457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sz="1800" b="1" dirty="0" smtClean="0">
                          <a:latin typeface="Calibri" panose="020F0502020204030204" pitchFamily="34" charset="0"/>
                          <a:cs typeface="Calibri" panose="020F0502020204030204" pitchFamily="34" charset="0"/>
                        </a:rPr>
                        <a:t>175 U/kg</a:t>
                      </a:r>
                      <a:endParaRPr lang="en-US" sz="1800" b="1" dirty="0" smtClean="0">
                        <a:latin typeface="Calibri" panose="020F0502020204030204" pitchFamily="34" charset="0"/>
                        <a:cs typeface="Calibri" panose="020F0502020204030204" pitchFamily="34" charset="0"/>
                      </a:endParaRPr>
                    </a:p>
                  </a:txBody>
                  <a:tcPr marT="45700" marB="457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sz="1800" b="1" dirty="0" smtClean="0">
                          <a:latin typeface="Calibri" panose="020F0502020204030204" pitchFamily="34" charset="0"/>
                          <a:cs typeface="Calibri" panose="020F0502020204030204" pitchFamily="34" charset="0"/>
                        </a:rPr>
                        <a:t>once a day</a:t>
                      </a:r>
                      <a:endParaRPr lang="en-US" sz="1800" b="1" dirty="0" smtClean="0">
                        <a:latin typeface="Calibri" panose="020F0502020204030204" pitchFamily="34" charset="0"/>
                        <a:cs typeface="Calibri" panose="020F0502020204030204" pitchFamily="34" charset="0"/>
                      </a:endParaRPr>
                    </a:p>
                  </a:txBody>
                  <a:tcPr marT="45700" marB="45700"/>
                </a:tc>
              </a:tr>
            </a:tbl>
          </a:graphicData>
        </a:graphic>
      </p:graphicFrame>
      <p:sp>
        <p:nvSpPr>
          <p:cNvPr id="121896" name="Rectangle 4"/>
          <p:cNvSpPr>
            <a:spLocks noChangeArrowheads="1"/>
          </p:cNvSpPr>
          <p:nvPr/>
        </p:nvSpPr>
        <p:spPr bwMode="auto">
          <a:xfrm>
            <a:off x="1724025" y="1958976"/>
            <a:ext cx="87439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2400">
                <a:solidFill>
                  <a:schemeClr val="tx1"/>
                </a:solidFill>
                <a:latin typeface="Times New Roman" panose="02020603050405020304" pitchFamily="18" charset="0"/>
                <a:ea typeface="Gulim" pitchFamily="34" charset="-127"/>
              </a:defRPr>
            </a:lvl1pPr>
            <a:lvl2pPr marL="742950" indent="-285750" eaLnBrk="0" hangingPunct="0">
              <a:defRPr kumimoji="1" sz="2400">
                <a:solidFill>
                  <a:schemeClr val="tx1"/>
                </a:solidFill>
                <a:latin typeface="Times New Roman" panose="02020603050405020304" pitchFamily="18" charset="0"/>
                <a:ea typeface="Gulim" pitchFamily="34" charset="-127"/>
              </a:defRPr>
            </a:lvl2pPr>
            <a:lvl3pPr marL="1143000" indent="-228600" eaLnBrk="0" hangingPunct="0">
              <a:defRPr kumimoji="1" sz="2400">
                <a:solidFill>
                  <a:schemeClr val="tx1"/>
                </a:solidFill>
                <a:latin typeface="Times New Roman" panose="02020603050405020304" pitchFamily="18" charset="0"/>
                <a:ea typeface="Gulim" pitchFamily="34" charset="-127"/>
              </a:defRPr>
            </a:lvl3pPr>
            <a:lvl4pPr marL="1600200" indent="-228600" eaLnBrk="0" hangingPunct="0">
              <a:defRPr kumimoji="1" sz="2400">
                <a:solidFill>
                  <a:schemeClr val="tx1"/>
                </a:solidFill>
                <a:latin typeface="Times New Roman" panose="02020603050405020304" pitchFamily="18" charset="0"/>
                <a:ea typeface="Gulim" pitchFamily="34" charset="-127"/>
              </a:defRPr>
            </a:lvl4pPr>
            <a:lvl5pPr marL="2057400" indent="-228600" eaLnBrk="0" hangingPunct="0">
              <a:defRPr kumimoji="1" sz="2400">
                <a:solidFill>
                  <a:schemeClr val="tx1"/>
                </a:solidFill>
                <a:latin typeface="Times New Roman" panose="02020603050405020304" pitchFamily="18" charset="0"/>
                <a:ea typeface="Gulim" pitchFamily="34" charset="-127"/>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Gulim" pitchFamily="34" charset="-127"/>
              </a:defRPr>
            </a:lvl9pPr>
          </a:lstStyle>
          <a:p>
            <a:pPr algn="ctr"/>
            <a:r>
              <a:rPr lang="en" altLang="en-US" sz="2800" b="1" dirty="0">
                <a:solidFill>
                  <a:schemeClr val="accent6">
                    <a:lumMod val="75000"/>
                  </a:schemeClr>
                </a:solidFill>
                <a:latin typeface="+mn-lt"/>
                <a:cs typeface="Calibri" panose="020F0502020204030204" pitchFamily="34" charset="0"/>
              </a:rPr>
              <a:t>Approved LMWH for the treatment of </a:t>
            </a:r>
            <a:r>
              <a:rPr lang="en" altLang="en-US" sz="2800" b="1" dirty="0" smtClean="0">
                <a:solidFill>
                  <a:schemeClr val="accent6">
                    <a:lumMod val="75000"/>
                  </a:schemeClr>
                </a:solidFill>
                <a:latin typeface="+mn-lt"/>
                <a:cs typeface="Calibri" panose="020F0502020204030204" pitchFamily="34" charset="0"/>
              </a:rPr>
              <a:t>P</a:t>
            </a:r>
            <a:r>
              <a:rPr lang="sr-Latn-RS" altLang="en-US" sz="2800" b="1" dirty="0" smtClean="0">
                <a:solidFill>
                  <a:schemeClr val="accent6">
                    <a:lumMod val="75000"/>
                  </a:schemeClr>
                </a:solidFill>
                <a:latin typeface="+mn-lt"/>
                <a:cs typeface="Calibri" panose="020F0502020204030204" pitchFamily="34" charset="0"/>
              </a:rPr>
              <a:t>T</a:t>
            </a:r>
            <a:r>
              <a:rPr lang="en" altLang="en-US" sz="2800" b="1" dirty="0" smtClean="0">
                <a:solidFill>
                  <a:schemeClr val="accent6">
                    <a:lumMod val="75000"/>
                  </a:schemeClr>
                </a:solidFill>
                <a:latin typeface="+mn-lt"/>
                <a:cs typeface="Calibri" panose="020F0502020204030204" pitchFamily="34" charset="0"/>
              </a:rPr>
              <a:t>E</a:t>
            </a:r>
            <a:r>
              <a:rPr lang="en" altLang="en-US" sz="2800" b="1" dirty="0">
                <a:solidFill>
                  <a:schemeClr val="accent6">
                    <a:lumMod val="75000"/>
                  </a:schemeClr>
                </a:solidFill>
                <a:latin typeface="+mn-lt"/>
                <a:cs typeface="Calibri" panose="020F0502020204030204" pitchFamily="34" charset="0"/>
              </a:rPr>
              <a:t>, sc. use</a:t>
            </a:r>
          </a:p>
        </p:txBody>
      </p:sp>
    </p:spTree>
    <p:extLst>
      <p:ext uri="{BB962C8B-B14F-4D97-AF65-F5344CB8AC3E}">
        <p14:creationId xmlns:p14="http://schemas.microsoft.com/office/powerpoint/2010/main" val="1490547213"/>
      </p:ext>
    </p:extLst>
  </p:cSld>
  <p:clrMapOvr>
    <a:masterClrMapping/>
  </p:clrMapOvr>
  <p:transition spd="slow"/>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Content Placeholder 2"/>
          <p:cNvSpPr>
            <a:spLocks noGrp="1"/>
          </p:cNvSpPr>
          <p:nvPr>
            <p:ph idx="1"/>
          </p:nvPr>
        </p:nvSpPr>
        <p:spPr>
          <a:xfrm>
            <a:off x="1981201" y="1600201"/>
            <a:ext cx="8651875" cy="4525963"/>
          </a:xfrm>
        </p:spPr>
        <p:txBody>
          <a:bodyPr>
            <a:normAutofit/>
          </a:bodyPr>
          <a:lstStyle/>
          <a:p>
            <a:pPr>
              <a:buFont typeface="Wingdings" panose="05000000000000000000" pitchFamily="2" charset="2"/>
              <a:buNone/>
            </a:pPr>
            <a:r>
              <a:rPr lang="en" altLang="en-US" sz="2400" b="1" i="1" dirty="0" smtClean="0">
                <a:solidFill>
                  <a:schemeClr val="accent6">
                    <a:lumMod val="75000"/>
                  </a:schemeClr>
                </a:solidFill>
                <a:cs typeface="Calibri" panose="020F0502020204030204" pitchFamily="34" charset="0"/>
              </a:rPr>
              <a:t>Confirmed </a:t>
            </a:r>
            <a:r>
              <a:rPr lang="en" altLang="en-US" sz="2400" b="1" i="1" dirty="0">
                <a:solidFill>
                  <a:schemeClr val="accent6">
                    <a:lumMod val="75000"/>
                  </a:schemeClr>
                </a:solidFill>
                <a:cs typeface="Calibri" panose="020F0502020204030204" pitchFamily="34" charset="0"/>
              </a:rPr>
              <a:t>PTE</a:t>
            </a:r>
          </a:p>
          <a:p>
            <a:endParaRPr lang="en-US" altLang="en-US" sz="2400" b="1" dirty="0">
              <a:solidFill>
                <a:schemeClr val="accent6">
                  <a:lumMod val="75000"/>
                </a:schemeClr>
              </a:solidFill>
            </a:endParaRPr>
          </a:p>
          <a:p>
            <a:r>
              <a:rPr lang="sr-Latn-RS" altLang="en-US" sz="2400" b="1" dirty="0" smtClean="0">
                <a:solidFill>
                  <a:schemeClr val="accent6">
                    <a:lumMod val="75000"/>
                  </a:schemeClr>
                </a:solidFill>
              </a:rPr>
              <a:t>administer</a:t>
            </a:r>
            <a:r>
              <a:rPr lang="en" altLang="en-US" sz="2400" b="1" dirty="0" smtClean="0">
                <a:solidFill>
                  <a:schemeClr val="accent6">
                    <a:lumMod val="75000"/>
                  </a:schemeClr>
                </a:solidFill>
              </a:rPr>
              <a:t> </a:t>
            </a:r>
            <a:r>
              <a:rPr lang="en" altLang="en-US" sz="2400" b="1" dirty="0">
                <a:solidFill>
                  <a:schemeClr val="accent6">
                    <a:lumMod val="75000"/>
                  </a:schemeClr>
                </a:solidFill>
              </a:rPr>
              <a:t>LMWH and start therapy with warfarin 5 mg </a:t>
            </a:r>
            <a:endParaRPr lang="en-US" altLang="en-US" sz="2400" b="1" dirty="0">
              <a:solidFill>
                <a:schemeClr val="accent6">
                  <a:lumMod val="75000"/>
                </a:schemeClr>
              </a:solidFill>
            </a:endParaRPr>
          </a:p>
          <a:p>
            <a:endParaRPr lang="ru-RU" altLang="en-US" sz="2400" b="1" dirty="0">
              <a:solidFill>
                <a:schemeClr val="accent6">
                  <a:lumMod val="75000"/>
                </a:schemeClr>
              </a:solidFill>
            </a:endParaRPr>
          </a:p>
          <a:p>
            <a:r>
              <a:rPr lang="en" altLang="en-US" sz="2400" b="1" dirty="0">
                <a:solidFill>
                  <a:schemeClr val="accent6">
                    <a:lumMod val="75000"/>
                  </a:schemeClr>
                </a:solidFill>
              </a:rPr>
              <a:t>check the platelet count between days 3 and 5</a:t>
            </a:r>
            <a:endParaRPr lang="en-US" altLang="en-US" sz="2400" b="1" dirty="0">
              <a:solidFill>
                <a:schemeClr val="accent6">
                  <a:lumMod val="75000"/>
                </a:schemeClr>
              </a:solidFill>
            </a:endParaRPr>
          </a:p>
          <a:p>
            <a:endParaRPr lang="ru-RU" altLang="en-US" sz="2400" b="1" dirty="0">
              <a:solidFill>
                <a:schemeClr val="accent6">
                  <a:lumMod val="75000"/>
                </a:schemeClr>
              </a:solidFill>
            </a:endParaRPr>
          </a:p>
          <a:p>
            <a:r>
              <a:rPr lang="sr-Latn-RS" altLang="en-US" sz="2400" b="1" dirty="0">
                <a:solidFill>
                  <a:schemeClr val="accent6">
                    <a:lumMod val="75000"/>
                  </a:schemeClr>
                </a:solidFill>
              </a:rPr>
              <a:t>s</a:t>
            </a:r>
            <a:r>
              <a:rPr lang="sr-Latn-RS" altLang="en-US" sz="2400" b="1" dirty="0" smtClean="0">
                <a:solidFill>
                  <a:schemeClr val="accent6">
                    <a:lumMod val="75000"/>
                  </a:schemeClr>
                </a:solidFill>
              </a:rPr>
              <a:t>top </a:t>
            </a:r>
            <a:r>
              <a:rPr lang="en" altLang="en-US" sz="2400" b="1" dirty="0" smtClean="0">
                <a:solidFill>
                  <a:schemeClr val="accent6">
                    <a:lumMod val="75000"/>
                  </a:schemeClr>
                </a:solidFill>
              </a:rPr>
              <a:t>LMWH </a:t>
            </a:r>
            <a:r>
              <a:rPr lang="en" altLang="en-US" sz="2400" b="1" dirty="0">
                <a:solidFill>
                  <a:schemeClr val="accent6">
                    <a:lumMod val="75000"/>
                  </a:schemeClr>
                </a:solidFill>
              </a:rPr>
              <a:t>therapy after 5 days of combination therapy, when INR &gt; 2.5 (range 2-3) - for two consecutive days</a:t>
            </a:r>
            <a:endParaRPr lang="sr-Latn-CS" altLang="en-US" sz="2400" b="1" dirty="0">
              <a:solidFill>
                <a:schemeClr val="accent6">
                  <a:lumMod val="75000"/>
                </a:schemeClr>
              </a:solidFill>
            </a:endParaRPr>
          </a:p>
        </p:txBody>
      </p:sp>
      <p:sp>
        <p:nvSpPr>
          <p:cNvPr id="5" name="Title 1"/>
          <p:cNvSpPr>
            <a:spLocks noGrp="1"/>
          </p:cNvSpPr>
          <p:nvPr>
            <p:ph type="title"/>
          </p:nvPr>
        </p:nvSpPr>
        <p:spPr>
          <a:xfrm>
            <a:off x="1558925" y="524142"/>
            <a:ext cx="9687340" cy="1143000"/>
          </a:xfrm>
        </p:spPr>
        <p:txBody>
          <a:bodyPr>
            <a:normAutofit fontScale="90000"/>
          </a:bodyPr>
          <a:lstStyle/>
          <a:p>
            <a:r>
              <a:rPr lang="en" altLang="en-US" sz="4000" b="1" dirty="0">
                <a:solidFill>
                  <a:schemeClr val="accent6">
                    <a:lumMod val="75000"/>
                  </a:schemeClr>
                </a:solidFill>
                <a:cs typeface="Calibri" panose="020F0502020204030204" pitchFamily="34" charset="0"/>
              </a:rPr>
              <a:t>LOW MOLECULAR </a:t>
            </a:r>
            <a:r>
              <a:rPr lang="sr-Latn-RS" altLang="en-US" sz="4000" b="1" dirty="0" smtClean="0">
                <a:solidFill>
                  <a:schemeClr val="accent6">
                    <a:lumMod val="75000"/>
                  </a:schemeClr>
                </a:solidFill>
                <a:cs typeface="Calibri" panose="020F0502020204030204" pitchFamily="34" charset="0"/>
              </a:rPr>
              <a:t>WEIGHT </a:t>
            </a:r>
            <a:r>
              <a:rPr lang="en" altLang="en-US" sz="4000" b="1" dirty="0" smtClean="0">
                <a:solidFill>
                  <a:schemeClr val="accent6">
                    <a:lumMod val="75000"/>
                  </a:schemeClr>
                </a:solidFill>
                <a:cs typeface="Calibri" panose="020F0502020204030204" pitchFamily="34" charset="0"/>
              </a:rPr>
              <a:t>HEPARIN </a:t>
            </a:r>
            <a:r>
              <a:rPr lang="en" altLang="en-US" sz="4000" b="1" dirty="0">
                <a:solidFill>
                  <a:schemeClr val="accent6">
                    <a:lumMod val="75000"/>
                  </a:schemeClr>
                </a:solidFill>
                <a:cs typeface="Calibri" panose="020F0502020204030204" pitchFamily="34" charset="0"/>
              </a:rPr>
              <a:t>(LMWH)</a:t>
            </a:r>
            <a:endParaRPr lang="en-US" altLang="en-US" sz="4000" b="1" dirty="0">
              <a:solidFill>
                <a:schemeClr val="accent6">
                  <a:lumMod val="75000"/>
                </a:schemeClr>
              </a:solidFill>
            </a:endParaRPr>
          </a:p>
        </p:txBody>
      </p:sp>
    </p:spTree>
    <p:extLst>
      <p:ext uri="{BB962C8B-B14F-4D97-AF65-F5344CB8AC3E}">
        <p14:creationId xmlns:p14="http://schemas.microsoft.com/office/powerpoint/2010/main" val="2770964043"/>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Title 1"/>
          <p:cNvSpPr>
            <a:spLocks noGrp="1"/>
          </p:cNvSpPr>
          <p:nvPr>
            <p:ph type="title"/>
          </p:nvPr>
        </p:nvSpPr>
        <p:spPr>
          <a:xfrm>
            <a:off x="1724026" y="607018"/>
            <a:ext cx="8911687" cy="1280890"/>
          </a:xfrm>
        </p:spPr>
        <p:txBody>
          <a:bodyPr/>
          <a:lstStyle/>
          <a:p>
            <a:r>
              <a:rPr lang="en" altLang="en-US" b="1" dirty="0">
                <a:solidFill>
                  <a:schemeClr val="accent6">
                    <a:lumMod val="75000"/>
                  </a:schemeClr>
                </a:solidFill>
                <a:cs typeface="Calibri" panose="020F0502020204030204" pitchFamily="34" charset="0"/>
              </a:rPr>
              <a:t>Direct Oral Anticoagulants </a:t>
            </a:r>
            <a:r>
              <a:rPr lang="en" altLang="en-US" b="1" dirty="0" smtClean="0">
                <a:solidFill>
                  <a:schemeClr val="accent6">
                    <a:lumMod val="75000"/>
                  </a:schemeClr>
                </a:solidFill>
                <a:cs typeface="Calibri" panose="020F0502020204030204" pitchFamily="34" charset="0"/>
              </a:rPr>
              <a:t>(DOAC</a:t>
            </a:r>
            <a:r>
              <a:rPr lang="en" altLang="en-US" b="1" dirty="0">
                <a:solidFill>
                  <a:schemeClr val="accent6">
                    <a:lumMod val="75000"/>
                  </a:schemeClr>
                </a:solidFill>
                <a:cs typeface="Calibri" panose="020F0502020204030204" pitchFamily="34" charset="0"/>
              </a:rPr>
              <a:t>)</a:t>
            </a:r>
            <a:endParaRPr lang="en-US" altLang="en-US" b="1" dirty="0">
              <a:solidFill>
                <a:schemeClr val="accent6">
                  <a:lumMod val="75000"/>
                </a:schemeClr>
              </a:solidFill>
            </a:endParaRPr>
          </a:p>
        </p:txBody>
      </p:sp>
      <p:sp>
        <p:nvSpPr>
          <p:cNvPr id="3" name="Content Placeholder 2"/>
          <p:cNvSpPr>
            <a:spLocks noGrp="1"/>
          </p:cNvSpPr>
          <p:nvPr>
            <p:ph idx="1"/>
          </p:nvPr>
        </p:nvSpPr>
        <p:spPr>
          <a:xfrm>
            <a:off x="1724026" y="1981200"/>
            <a:ext cx="9267825" cy="4114800"/>
          </a:xfrm>
        </p:spPr>
        <p:txBody>
          <a:bodyPr>
            <a:normAutofit/>
          </a:bodyPr>
          <a:lstStyle/>
          <a:p>
            <a:pPr>
              <a:defRPr/>
            </a:pPr>
            <a:r>
              <a:rPr lang="en" sz="2200" b="1" dirty="0">
                <a:solidFill>
                  <a:schemeClr val="accent6">
                    <a:lumMod val="75000"/>
                  </a:schemeClr>
                </a:solidFill>
                <a:cs typeface="Calibri" panose="020F0502020204030204" pitchFamily="34" charset="0"/>
              </a:rPr>
              <a:t>New vitamin K -independent oral anticoagulants</a:t>
            </a:r>
          </a:p>
          <a:p>
            <a:pPr marL="457200" indent="-457200">
              <a:buFont typeface="+mj-lt"/>
              <a:buAutoNum type="arabicPeriod"/>
              <a:defRPr/>
            </a:pPr>
            <a:r>
              <a:rPr lang="en" sz="2200" b="1" dirty="0">
                <a:solidFill>
                  <a:schemeClr val="accent6">
                    <a:lumMod val="75000"/>
                  </a:schemeClr>
                </a:solidFill>
                <a:cs typeface="Calibri" panose="020F0502020204030204" pitchFamily="34" charset="0"/>
              </a:rPr>
              <a:t>direct thrombin inhibitors (dabigatran - Pradaxa </a:t>
            </a:r>
            <a:r>
              <a:rPr lang="en" sz="2200" b="1" dirty="0" smtClean="0">
                <a:solidFill>
                  <a:schemeClr val="accent6">
                    <a:lumMod val="75000"/>
                  </a:schemeClr>
                </a:solidFill>
                <a:cs typeface="Calibri" pitchFamily="34" charset="0"/>
              </a:rPr>
              <a:t>®)</a:t>
            </a:r>
            <a:endParaRPr lang="ru-RU" sz="2200" b="1" dirty="0">
              <a:solidFill>
                <a:schemeClr val="accent6">
                  <a:lumMod val="75000"/>
                </a:schemeClr>
              </a:solidFill>
              <a:cs typeface="Calibri" panose="020F0502020204030204" pitchFamily="34" charset="0"/>
            </a:endParaRPr>
          </a:p>
          <a:p>
            <a:pPr marL="457200" indent="-457200">
              <a:buFont typeface="+mj-lt"/>
              <a:buAutoNum type="arabicPeriod"/>
              <a:defRPr/>
            </a:pPr>
            <a:r>
              <a:rPr lang="en" sz="2200" b="1" dirty="0">
                <a:solidFill>
                  <a:schemeClr val="accent6">
                    <a:lumMod val="75000"/>
                  </a:schemeClr>
                </a:solidFill>
                <a:cs typeface="Calibri" panose="020F0502020204030204" pitchFamily="34" charset="0"/>
              </a:rPr>
              <a:t>direct factor Xa inhibitors   </a:t>
            </a:r>
          </a:p>
          <a:p>
            <a:pPr marL="457200" indent="-457200">
              <a:buNone/>
              <a:defRPr/>
            </a:pPr>
            <a:r>
              <a:rPr lang="en" sz="2200" b="1" dirty="0">
                <a:solidFill>
                  <a:schemeClr val="accent6">
                    <a:lumMod val="75000"/>
                  </a:schemeClr>
                </a:solidFill>
                <a:cs typeface="Calibri" panose="020F0502020204030204" pitchFamily="34" charset="0"/>
              </a:rPr>
              <a:t>       rivaroxaban - </a:t>
            </a:r>
            <a:r>
              <a:rPr lang="en" sz="2200" b="1" dirty="0" err="1">
                <a:solidFill>
                  <a:schemeClr val="accent6">
                    <a:lumMod val="75000"/>
                  </a:schemeClr>
                </a:solidFill>
                <a:cs typeface="Calibri" pitchFamily="34" charset="0"/>
              </a:rPr>
              <a:t>Xarelto </a:t>
            </a:r>
            <a:r>
              <a:rPr lang="en" sz="2200" b="1" dirty="0">
                <a:solidFill>
                  <a:schemeClr val="accent6">
                    <a:lumMod val="75000"/>
                  </a:schemeClr>
                </a:solidFill>
                <a:cs typeface="Calibri" pitchFamily="34" charset="0"/>
              </a:rPr>
              <a:t>®</a:t>
            </a:r>
            <a:endParaRPr lang="sr-Latn-RS" sz="2200" b="1" dirty="0">
              <a:solidFill>
                <a:schemeClr val="accent6">
                  <a:lumMod val="75000"/>
                </a:schemeClr>
              </a:solidFill>
              <a:cs typeface="Calibri" pitchFamily="34" charset="0"/>
            </a:endParaRPr>
          </a:p>
          <a:p>
            <a:pPr marL="457200" indent="-457200">
              <a:buNone/>
              <a:defRPr/>
            </a:pPr>
            <a:r>
              <a:rPr lang="en" sz="2200" b="1" dirty="0">
                <a:solidFill>
                  <a:schemeClr val="accent6">
                    <a:lumMod val="75000"/>
                  </a:schemeClr>
                </a:solidFill>
                <a:cs typeface="Calibri" pitchFamily="34" charset="0"/>
              </a:rPr>
              <a:t>       apixaban - </a:t>
            </a:r>
            <a:r>
              <a:rPr lang="en" sz="2200" b="1" dirty="0" err="1">
                <a:solidFill>
                  <a:schemeClr val="accent6">
                    <a:lumMod val="75000"/>
                  </a:schemeClr>
                </a:solidFill>
                <a:cs typeface="Calibri" pitchFamily="34" charset="0"/>
              </a:rPr>
              <a:t>Eliquis </a:t>
            </a:r>
            <a:r>
              <a:rPr lang="en" sz="2200" b="1" dirty="0">
                <a:solidFill>
                  <a:schemeClr val="accent6">
                    <a:lumMod val="75000"/>
                  </a:schemeClr>
                </a:solidFill>
                <a:cs typeface="Calibri" pitchFamily="34" charset="0"/>
              </a:rPr>
              <a:t>®</a:t>
            </a:r>
            <a:endParaRPr lang="sr-Latn-RS" sz="2200" b="1" dirty="0">
              <a:solidFill>
                <a:schemeClr val="accent6">
                  <a:lumMod val="75000"/>
                </a:schemeClr>
              </a:solidFill>
              <a:cs typeface="Calibri" pitchFamily="34" charset="0"/>
            </a:endParaRPr>
          </a:p>
          <a:p>
            <a:pPr marL="457200" indent="-457200">
              <a:buNone/>
              <a:defRPr/>
            </a:pPr>
            <a:r>
              <a:rPr lang="en" sz="2200" b="1" dirty="0">
                <a:solidFill>
                  <a:schemeClr val="accent6">
                    <a:lumMod val="75000"/>
                  </a:schemeClr>
                </a:solidFill>
                <a:cs typeface="Calibri" pitchFamily="34" charset="0"/>
              </a:rPr>
              <a:t>       edoxaban - </a:t>
            </a:r>
            <a:r>
              <a:rPr lang="en" sz="2200" b="1" dirty="0" err="1">
                <a:solidFill>
                  <a:schemeClr val="accent6">
                    <a:lumMod val="75000"/>
                  </a:schemeClr>
                </a:solidFill>
                <a:cs typeface="Calibri" pitchFamily="34" charset="0"/>
              </a:rPr>
              <a:t>Savaysa </a:t>
            </a:r>
            <a:r>
              <a:rPr lang="en" sz="2200" b="1" dirty="0">
                <a:solidFill>
                  <a:schemeClr val="accent6">
                    <a:lumMod val="75000"/>
                  </a:schemeClr>
                </a:solidFill>
                <a:cs typeface="Calibri" pitchFamily="34" charset="0"/>
              </a:rPr>
              <a:t>®</a:t>
            </a:r>
            <a:endParaRPr lang="sr-Latn-RS" sz="2200" b="1" dirty="0">
              <a:solidFill>
                <a:schemeClr val="accent6">
                  <a:lumMod val="75000"/>
                </a:schemeClr>
              </a:solidFill>
              <a:cs typeface="Calibri" pitchFamily="34" charset="0"/>
            </a:endParaRPr>
          </a:p>
          <a:p>
            <a:pPr marL="457200" indent="-457200">
              <a:buNone/>
              <a:defRPr/>
            </a:pPr>
            <a:r>
              <a:rPr lang="en" sz="2200" b="1" dirty="0">
                <a:solidFill>
                  <a:schemeClr val="accent6">
                    <a:lumMod val="75000"/>
                  </a:schemeClr>
                </a:solidFill>
                <a:cs typeface="Calibri" pitchFamily="34" charset="0"/>
              </a:rPr>
              <a:t>       betrixaban - </a:t>
            </a:r>
            <a:r>
              <a:rPr lang="en" sz="2200" b="1" dirty="0" err="1">
                <a:solidFill>
                  <a:schemeClr val="accent6">
                    <a:lumMod val="75000"/>
                  </a:schemeClr>
                </a:solidFill>
                <a:cs typeface="Calibri" pitchFamily="34" charset="0"/>
              </a:rPr>
              <a:t>BevyxXa </a:t>
            </a:r>
            <a:r>
              <a:rPr lang="en" sz="2200" b="1" dirty="0">
                <a:solidFill>
                  <a:schemeClr val="accent6">
                    <a:lumMod val="75000"/>
                  </a:schemeClr>
                </a:solidFill>
                <a:cs typeface="Calibri" pitchFamily="34" charset="0"/>
              </a:rPr>
              <a:t>®</a:t>
            </a:r>
            <a:endParaRPr lang="sr-Latn-RS" sz="2200" b="1" dirty="0">
              <a:solidFill>
                <a:schemeClr val="accent6">
                  <a:lumMod val="75000"/>
                </a:schemeClr>
              </a:solidFill>
              <a:cs typeface="Calibri" pitchFamily="34" charset="0"/>
            </a:endParaRPr>
          </a:p>
          <a:p>
            <a:pPr marL="0" indent="0">
              <a:buNone/>
              <a:defRPr/>
            </a:pPr>
            <a:r>
              <a:rPr lang="en" sz="2200" b="1" dirty="0">
                <a:solidFill>
                  <a:schemeClr val="accent6">
                    <a:lumMod val="75000"/>
                  </a:schemeClr>
                </a:solidFill>
                <a:cs typeface="Calibri" panose="020F0502020204030204" pitchFamily="34" charset="0"/>
              </a:rPr>
              <a:t>FDA -approved for the treatment and secondary prevention of VTE since 2014</a:t>
            </a:r>
            <a:endParaRPr lang="sr-Latn-RS" sz="2200" b="1" dirty="0">
              <a:solidFill>
                <a:schemeClr val="accent6">
                  <a:lumMod val="75000"/>
                </a:schemeClr>
              </a:solidFill>
              <a:cs typeface="Calibri" panose="020F0502020204030204" pitchFamily="34" charset="0"/>
            </a:endParaRPr>
          </a:p>
          <a:p>
            <a:pPr marL="0" indent="0">
              <a:buNone/>
              <a:defRPr/>
            </a:pPr>
            <a:endParaRPr lang="sr-Latn-RS" sz="2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766313468"/>
      </p:ext>
    </p:extLst>
  </p:cSld>
  <p:clrMapOvr>
    <a:masterClrMapping/>
  </p:clrMapOvr>
  <p:transition spd="slow"/>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24025" y="1981200"/>
            <a:ext cx="9340850" cy="4114800"/>
          </a:xfrm>
        </p:spPr>
        <p:txBody>
          <a:bodyPr/>
          <a:lstStyle/>
          <a:p>
            <a:pPr>
              <a:defRPr/>
            </a:pPr>
            <a:r>
              <a:rPr lang="en" sz="2400" b="1" dirty="0">
                <a:solidFill>
                  <a:schemeClr val="accent6">
                    <a:lumMod val="75000"/>
                  </a:schemeClr>
                </a:solidFill>
                <a:cs typeface="Calibri" panose="020F0502020204030204" pitchFamily="34" charset="0"/>
              </a:rPr>
              <a:t>identical effect to warfarin</a:t>
            </a:r>
          </a:p>
          <a:p>
            <a:pPr>
              <a:defRPr/>
            </a:pPr>
            <a:r>
              <a:rPr lang="en" sz="2400" b="1" dirty="0" smtClean="0">
                <a:solidFill>
                  <a:schemeClr val="accent6">
                    <a:lumMod val="75000"/>
                  </a:schemeClr>
                </a:solidFill>
                <a:cs typeface="Calibri" panose="020F0502020204030204" pitchFamily="34" charset="0"/>
              </a:rPr>
              <a:t>fixed </a:t>
            </a:r>
            <a:r>
              <a:rPr lang="en" sz="2400" b="1" dirty="0">
                <a:solidFill>
                  <a:schemeClr val="accent6">
                    <a:lumMod val="75000"/>
                  </a:schemeClr>
                </a:solidFill>
                <a:cs typeface="Calibri" panose="020F0502020204030204" pitchFamily="34" charset="0"/>
              </a:rPr>
              <a:t>dosing</a:t>
            </a:r>
          </a:p>
          <a:p>
            <a:pPr>
              <a:defRPr/>
            </a:pPr>
            <a:r>
              <a:rPr lang="en" sz="2400" b="1" dirty="0">
                <a:solidFill>
                  <a:schemeClr val="accent6">
                    <a:lumMod val="75000"/>
                  </a:schemeClr>
                </a:solidFill>
                <a:cs typeface="Calibri" panose="020F0502020204030204" pitchFamily="34" charset="0"/>
              </a:rPr>
              <a:t>without the need for anticoagulant monitoring - they do not require routine monitoring of coagulation</a:t>
            </a:r>
          </a:p>
          <a:p>
            <a:pPr>
              <a:defRPr/>
            </a:pPr>
            <a:r>
              <a:rPr lang="en" sz="2400" b="1" dirty="0">
                <a:solidFill>
                  <a:schemeClr val="accent6">
                    <a:lumMod val="75000"/>
                  </a:schemeClr>
                </a:solidFill>
                <a:cs typeface="Calibri" panose="020F0502020204030204" pitchFamily="34" charset="0"/>
              </a:rPr>
              <a:t>significantly less occurrence of intracranial bleeding</a:t>
            </a:r>
          </a:p>
          <a:p>
            <a:pPr>
              <a:defRPr/>
            </a:pPr>
            <a:r>
              <a:rPr lang="en" altLang="en-US" sz="2400" b="1" dirty="0">
                <a:solidFill>
                  <a:schemeClr val="accent6">
                    <a:lumMod val="75000"/>
                  </a:schemeClr>
                </a:solidFill>
                <a:cs typeface="Calibri" panose="020F0502020204030204" pitchFamily="34" charset="0"/>
              </a:rPr>
              <a:t>they rarely interact with and food and medicines</a:t>
            </a:r>
          </a:p>
          <a:p>
            <a:pPr marL="0" indent="0">
              <a:buNone/>
              <a:defRPr/>
            </a:pPr>
            <a:endParaRPr lang="ru-RU" sz="2800" dirty="0">
              <a:latin typeface="Calibri" panose="020F0502020204030204" pitchFamily="34" charset="0"/>
              <a:cs typeface="Calibri" panose="020F0502020204030204" pitchFamily="34" charset="0"/>
            </a:endParaRPr>
          </a:p>
        </p:txBody>
      </p:sp>
      <p:sp>
        <p:nvSpPr>
          <p:cNvPr id="5" name="Title 1"/>
          <p:cNvSpPr>
            <a:spLocks noGrp="1"/>
          </p:cNvSpPr>
          <p:nvPr>
            <p:ph type="title"/>
          </p:nvPr>
        </p:nvSpPr>
        <p:spPr>
          <a:xfrm>
            <a:off x="1724026" y="607018"/>
            <a:ext cx="8911687" cy="1280890"/>
          </a:xfrm>
        </p:spPr>
        <p:txBody>
          <a:bodyPr/>
          <a:lstStyle/>
          <a:p>
            <a:r>
              <a:rPr lang="en" altLang="en-US" b="1" dirty="0">
                <a:solidFill>
                  <a:schemeClr val="accent6">
                    <a:lumMod val="75000"/>
                  </a:schemeClr>
                </a:solidFill>
                <a:cs typeface="Calibri" panose="020F0502020204030204" pitchFamily="34" charset="0"/>
              </a:rPr>
              <a:t>Direct Oral Anticoagulants </a:t>
            </a:r>
            <a:r>
              <a:rPr lang="en" altLang="en-US" b="1" dirty="0" smtClean="0">
                <a:solidFill>
                  <a:schemeClr val="accent6">
                    <a:lumMod val="75000"/>
                  </a:schemeClr>
                </a:solidFill>
                <a:cs typeface="Calibri" panose="020F0502020204030204" pitchFamily="34" charset="0"/>
              </a:rPr>
              <a:t>(DOAC</a:t>
            </a:r>
            <a:r>
              <a:rPr lang="en" altLang="en-US" b="1" dirty="0">
                <a:solidFill>
                  <a:schemeClr val="accent6">
                    <a:lumMod val="75000"/>
                  </a:schemeClr>
                </a:solidFill>
                <a:cs typeface="Calibri" panose="020F0502020204030204" pitchFamily="34" charset="0"/>
              </a:rPr>
              <a:t>)</a:t>
            </a:r>
            <a:endParaRPr lang="en-US" altLang="en-US" b="1" dirty="0">
              <a:solidFill>
                <a:schemeClr val="accent6">
                  <a:lumMod val="75000"/>
                </a:schemeClr>
              </a:solidFill>
            </a:endParaRPr>
          </a:p>
        </p:txBody>
      </p:sp>
    </p:spTree>
    <p:extLst>
      <p:ext uri="{BB962C8B-B14F-4D97-AF65-F5344CB8AC3E}">
        <p14:creationId xmlns:p14="http://schemas.microsoft.com/office/powerpoint/2010/main" val="785914193"/>
      </p:ext>
    </p:extLst>
  </p:cSld>
  <p:clrMapOvr>
    <a:masterClrMapping/>
  </p:clrMapOvr>
  <p:transition spd="slow"/>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24025" y="1484313"/>
            <a:ext cx="8909050" cy="4114800"/>
          </a:xfrm>
        </p:spPr>
        <p:txBody>
          <a:bodyPr>
            <a:normAutofit fontScale="62500" lnSpcReduction="20000"/>
          </a:bodyPr>
          <a:lstStyle/>
          <a:p>
            <a:pPr marL="0" indent="0">
              <a:buNone/>
              <a:defRPr/>
            </a:pPr>
            <a:r>
              <a:rPr lang="en" altLang="en-US" sz="2900" b="1" dirty="0">
                <a:solidFill>
                  <a:srgbClr val="002060"/>
                </a:solidFill>
                <a:cs typeface="Calibri" panose="020F0502020204030204" pitchFamily="34" charset="0"/>
              </a:rPr>
              <a:t>Dabigatran capsules </a:t>
            </a:r>
            <a:r>
              <a:rPr lang="en" altLang="en-US" sz="2900" b="1" dirty="0" smtClean="0">
                <a:solidFill>
                  <a:srgbClr val="002060"/>
                </a:solidFill>
                <a:cs typeface="Calibri" panose="020F0502020204030204" pitchFamily="34" charset="0"/>
              </a:rPr>
              <a:t>(Pradaxa ®)</a:t>
            </a:r>
            <a:endParaRPr lang="sr-Latn-RS" altLang="en-US" sz="2900" b="1" dirty="0">
              <a:solidFill>
                <a:srgbClr val="002060"/>
              </a:solidFill>
              <a:cs typeface="Calibri" panose="020F0502020204030204" pitchFamily="34" charset="0"/>
            </a:endParaRPr>
          </a:p>
          <a:p>
            <a:pPr>
              <a:defRPr/>
            </a:pPr>
            <a:r>
              <a:rPr lang="en" altLang="en-US" sz="2900" b="1" dirty="0">
                <a:solidFill>
                  <a:schemeClr val="accent6">
                    <a:lumMod val="75000"/>
                  </a:schemeClr>
                </a:solidFill>
                <a:cs typeface="Calibri" panose="020F0502020204030204" pitchFamily="34" charset="0"/>
              </a:rPr>
              <a:t>The recommended daily dose is 300 mg (capsule 150 mg , 2X a day)               after initial treatment with parenteral anticoagulant for 5-10 (at least 5) days</a:t>
            </a:r>
          </a:p>
          <a:p>
            <a:pPr>
              <a:defRPr/>
            </a:pPr>
            <a:r>
              <a:rPr lang="en" sz="2900" b="1" dirty="0">
                <a:solidFill>
                  <a:schemeClr val="accent6">
                    <a:lumMod val="75000"/>
                  </a:schemeClr>
                </a:solidFill>
                <a:cs typeface="Calibri" panose="020F0502020204030204" pitchFamily="34" charset="0"/>
              </a:rPr>
              <a:t>not recommended in patients with CrCl &lt;30 mL/min</a:t>
            </a:r>
            <a:endParaRPr lang="sr-Cyrl-RS" sz="2900" b="1" dirty="0">
              <a:solidFill>
                <a:schemeClr val="accent6">
                  <a:lumMod val="75000"/>
                </a:schemeClr>
              </a:solidFill>
              <a:cs typeface="Calibri" panose="020F0502020204030204" pitchFamily="34" charset="0"/>
            </a:endParaRPr>
          </a:p>
          <a:p>
            <a:pPr marL="0" indent="0">
              <a:buNone/>
              <a:defRPr/>
            </a:pPr>
            <a:r>
              <a:rPr lang="en" altLang="en-US" sz="2900" b="1" dirty="0" smtClean="0">
                <a:solidFill>
                  <a:srgbClr val="002060"/>
                </a:solidFill>
                <a:cs typeface="Calibri" panose="020F0502020204030204" pitchFamily="34" charset="0"/>
              </a:rPr>
              <a:t>Rivaroxaban </a:t>
            </a:r>
            <a:r>
              <a:rPr lang="en" altLang="en-US" sz="2900" b="1" dirty="0">
                <a:solidFill>
                  <a:srgbClr val="002060"/>
                </a:solidFill>
                <a:cs typeface="Calibri" panose="020F0502020204030204" pitchFamily="34" charset="0"/>
              </a:rPr>
              <a:t>tablets </a:t>
            </a:r>
            <a:r>
              <a:rPr lang="en" altLang="en-US" sz="2900" b="1" dirty="0" smtClean="0">
                <a:solidFill>
                  <a:srgbClr val="002060"/>
                </a:solidFill>
                <a:cs typeface="Calibri" panose="020F0502020204030204" pitchFamily="34" charset="0"/>
              </a:rPr>
              <a:t>(Xarelto®)</a:t>
            </a:r>
            <a:endParaRPr lang="sr-Latn-RS" altLang="en-US" sz="2900" b="1" dirty="0">
              <a:solidFill>
                <a:srgbClr val="002060"/>
              </a:solidFill>
              <a:cs typeface="Calibri" panose="020F0502020204030204" pitchFamily="34" charset="0"/>
            </a:endParaRPr>
          </a:p>
          <a:p>
            <a:pPr>
              <a:defRPr/>
            </a:pPr>
            <a:r>
              <a:rPr lang="en" altLang="en-US" sz="2900" b="1" dirty="0">
                <a:solidFill>
                  <a:schemeClr val="accent6">
                    <a:lumMod val="75000"/>
                  </a:schemeClr>
                </a:solidFill>
                <a:cs typeface="Calibri" panose="020F0502020204030204" pitchFamily="34" charset="0"/>
              </a:rPr>
              <a:t>Th dose: the first 3 weeks 2 x 15 mg with </a:t>
            </a:r>
            <a:r>
              <a:rPr lang="en" altLang="en-US" sz="2900" b="1" dirty="0" smtClean="0">
                <a:solidFill>
                  <a:schemeClr val="accent6">
                    <a:lumMod val="75000"/>
                  </a:schemeClr>
                </a:solidFill>
                <a:cs typeface="Calibri" panose="020F0502020204030204" pitchFamily="34" charset="0"/>
              </a:rPr>
              <a:t>food, </a:t>
            </a:r>
            <a:r>
              <a:rPr lang="en" altLang="en-US" sz="2900" b="1" dirty="0">
                <a:solidFill>
                  <a:schemeClr val="accent6">
                    <a:lumMod val="75000"/>
                  </a:schemeClr>
                </a:solidFill>
                <a:cs typeface="Calibri" panose="020F0502020204030204" pitchFamily="34" charset="0"/>
              </a:rPr>
              <a:t>then 20 mg daily with food (usually 3-6 months)</a:t>
            </a:r>
            <a:endParaRPr lang="sr-Cyrl-RS" sz="2900" b="1" dirty="0">
              <a:solidFill>
                <a:schemeClr val="accent6">
                  <a:lumMod val="75000"/>
                </a:schemeClr>
              </a:solidFill>
              <a:cs typeface="Calibri" panose="020F0502020204030204" pitchFamily="34" charset="0"/>
            </a:endParaRPr>
          </a:p>
          <a:p>
            <a:pPr marL="0" indent="0">
              <a:buNone/>
              <a:defRPr/>
            </a:pPr>
            <a:r>
              <a:rPr lang="en" sz="2900" b="1" dirty="0">
                <a:solidFill>
                  <a:srgbClr val="002060"/>
                </a:solidFill>
                <a:cs typeface="Calibri" panose="020F0502020204030204" pitchFamily="34" charset="0"/>
              </a:rPr>
              <a:t>Apixaban tablets </a:t>
            </a:r>
            <a:r>
              <a:rPr lang="en" altLang="en-US" sz="2900" b="1" dirty="0" smtClean="0">
                <a:solidFill>
                  <a:srgbClr val="002060"/>
                </a:solidFill>
                <a:cs typeface="Calibri" panose="020F0502020204030204" pitchFamily="34" charset="0"/>
              </a:rPr>
              <a:t>(Eliquis ®)</a:t>
            </a:r>
            <a:endParaRPr lang="ru-RU" altLang="en-US" sz="2900" b="1" dirty="0">
              <a:solidFill>
                <a:srgbClr val="002060"/>
              </a:solidFill>
              <a:cs typeface="Calibri" panose="020F0502020204030204" pitchFamily="34" charset="0"/>
            </a:endParaRPr>
          </a:p>
          <a:p>
            <a:pPr>
              <a:defRPr/>
            </a:pPr>
            <a:r>
              <a:rPr lang="en" altLang="en-US" sz="2900" b="1" dirty="0">
                <a:solidFill>
                  <a:schemeClr val="accent6">
                    <a:lumMod val="75000"/>
                  </a:schemeClr>
                </a:solidFill>
                <a:cs typeface="Calibri" panose="020F0502020204030204" pitchFamily="34" charset="0"/>
              </a:rPr>
              <a:t>2X </a:t>
            </a:r>
            <a:r>
              <a:rPr lang="en" sz="2900" b="1" dirty="0">
                <a:solidFill>
                  <a:schemeClr val="accent6">
                    <a:lumMod val="75000"/>
                  </a:schemeClr>
                </a:solidFill>
                <a:cs typeface="Calibri" panose="020F0502020204030204" pitchFamily="34" charset="0"/>
              </a:rPr>
              <a:t>10 </a:t>
            </a:r>
            <a:r>
              <a:rPr lang="en" altLang="en-US" sz="2900" b="1" dirty="0">
                <a:solidFill>
                  <a:schemeClr val="accent6">
                    <a:lumMod val="75000"/>
                  </a:schemeClr>
                </a:solidFill>
                <a:cs typeface="Calibri" panose="020F0502020204030204" pitchFamily="34" charset="0"/>
              </a:rPr>
              <a:t>mg per day </a:t>
            </a:r>
            <a:r>
              <a:rPr lang="en" sz="2900" b="1" dirty="0">
                <a:solidFill>
                  <a:schemeClr val="accent6">
                    <a:lumMod val="75000"/>
                  </a:schemeClr>
                </a:solidFill>
                <a:cs typeface="Calibri" panose="020F0502020204030204" pitchFamily="34" charset="0"/>
              </a:rPr>
              <a:t>first 7 days, after that </a:t>
            </a:r>
            <a:r>
              <a:rPr lang="en" altLang="en-US" sz="2900" b="1" dirty="0">
                <a:solidFill>
                  <a:schemeClr val="accent6">
                    <a:lumMod val="75000"/>
                  </a:schemeClr>
                </a:solidFill>
                <a:cs typeface="Calibri" panose="020F0502020204030204" pitchFamily="34" charset="0"/>
              </a:rPr>
              <a:t>2X </a:t>
            </a:r>
            <a:r>
              <a:rPr lang="en" sz="2900" b="1" dirty="0">
                <a:solidFill>
                  <a:schemeClr val="accent6">
                    <a:lumMod val="75000"/>
                  </a:schemeClr>
                </a:solidFill>
                <a:cs typeface="Calibri" panose="020F0502020204030204" pitchFamily="34" charset="0"/>
              </a:rPr>
              <a:t>5 </a:t>
            </a:r>
            <a:r>
              <a:rPr lang="en" altLang="en-US" sz="2900" b="1" dirty="0">
                <a:solidFill>
                  <a:schemeClr val="accent6">
                    <a:lumMod val="75000"/>
                  </a:schemeClr>
                </a:solidFill>
                <a:cs typeface="Calibri" panose="020F0502020204030204" pitchFamily="34" charset="0"/>
              </a:rPr>
              <a:t>mg</a:t>
            </a:r>
            <a:r>
              <a:rPr lang="en" sz="2900" b="1" dirty="0">
                <a:solidFill>
                  <a:schemeClr val="accent6">
                    <a:lumMod val="75000"/>
                  </a:schemeClr>
                </a:solidFill>
                <a:cs typeface="Calibri" panose="020F0502020204030204" pitchFamily="34" charset="0"/>
              </a:rPr>
              <a:t> </a:t>
            </a:r>
            <a:r>
              <a:rPr lang="en" altLang="en-US" sz="2900" b="1" dirty="0">
                <a:solidFill>
                  <a:schemeClr val="accent6">
                    <a:lumMod val="75000"/>
                  </a:schemeClr>
                </a:solidFill>
                <a:cs typeface="Calibri" panose="020F0502020204030204" pitchFamily="34" charset="0"/>
              </a:rPr>
              <a:t>daily</a:t>
            </a:r>
          </a:p>
          <a:p>
            <a:pPr marL="0" indent="0">
              <a:buNone/>
              <a:defRPr/>
            </a:pPr>
            <a:endParaRPr lang="sr-Cyrl-RS" sz="2900" b="1" dirty="0">
              <a:solidFill>
                <a:schemeClr val="accent6">
                  <a:lumMod val="75000"/>
                </a:schemeClr>
              </a:solidFill>
              <a:cs typeface="Calibri" panose="020F0502020204030204" pitchFamily="34" charset="0"/>
            </a:endParaRPr>
          </a:p>
          <a:p>
            <a:pPr marL="0" indent="0">
              <a:buNone/>
              <a:defRPr/>
            </a:pPr>
            <a:r>
              <a:rPr lang="en" sz="2900" b="1" dirty="0">
                <a:solidFill>
                  <a:schemeClr val="accent6">
                    <a:lumMod val="75000"/>
                  </a:schemeClr>
                </a:solidFill>
                <a:cs typeface="Calibri" panose="020F0502020204030204" pitchFamily="34" charset="0"/>
              </a:rPr>
              <a:t>* Rivaroxaban and apixaban should be used with caution in patients with CrCl 15-29 </a:t>
            </a:r>
            <a:r>
              <a:rPr lang="en" sz="2900" b="1" dirty="0" smtClean="0">
                <a:solidFill>
                  <a:schemeClr val="accent6">
                    <a:lumMod val="75000"/>
                  </a:schemeClr>
                </a:solidFill>
                <a:cs typeface="Calibri" panose="020F0502020204030204" pitchFamily="34" charset="0"/>
              </a:rPr>
              <a:t>mL/min. </a:t>
            </a:r>
            <a:r>
              <a:rPr lang="en" sz="2900" b="1" dirty="0">
                <a:solidFill>
                  <a:schemeClr val="accent6">
                    <a:lumMod val="75000"/>
                  </a:schemeClr>
                </a:solidFill>
                <a:cs typeface="Calibri" panose="020F0502020204030204" pitchFamily="34" charset="0"/>
              </a:rPr>
              <a:t>They are not recommended in patients with </a:t>
            </a:r>
            <a:r>
              <a:rPr lang="en" sz="2900" b="1" dirty="0" err="1">
                <a:solidFill>
                  <a:schemeClr val="accent6">
                    <a:lumMod val="75000"/>
                  </a:schemeClr>
                </a:solidFill>
                <a:cs typeface="Calibri" panose="020F0502020204030204" pitchFamily="34" charset="0"/>
              </a:rPr>
              <a:t>CrCl </a:t>
            </a:r>
            <a:r>
              <a:rPr lang="en" sz="2900" b="1" dirty="0">
                <a:solidFill>
                  <a:schemeClr val="accent6">
                    <a:lumMod val="75000"/>
                  </a:schemeClr>
                </a:solidFill>
                <a:cs typeface="Calibri" panose="020F0502020204030204" pitchFamily="34" charset="0"/>
              </a:rPr>
              <a:t>&lt; 15 mL/min</a:t>
            </a:r>
            <a:r>
              <a:rPr lang="sr-Cyrl-RS" sz="2900" b="1" dirty="0">
                <a:solidFill>
                  <a:schemeClr val="accent6">
                    <a:lumMod val="75000"/>
                  </a:schemeClr>
                </a:solidFill>
                <a:cs typeface="Calibri" panose="020F0502020204030204" pitchFamily="34" charset="0"/>
              </a:rPr>
              <a:t/>
            </a:r>
            <a:br>
              <a:rPr lang="sr-Cyrl-RS" sz="2900" b="1" dirty="0">
                <a:solidFill>
                  <a:schemeClr val="accent6">
                    <a:lumMod val="75000"/>
                  </a:schemeClr>
                </a:solidFill>
                <a:cs typeface="Calibri" panose="020F0502020204030204" pitchFamily="34" charset="0"/>
              </a:rPr>
            </a:br>
            <a:endParaRPr lang="en-US" sz="2900" b="1" dirty="0">
              <a:solidFill>
                <a:schemeClr val="accent6">
                  <a:lumMod val="75000"/>
                </a:schemeClr>
              </a:solidFill>
              <a:cs typeface="Calibri" panose="020F0502020204030204" pitchFamily="34" charset="0"/>
            </a:endParaRPr>
          </a:p>
          <a:p>
            <a:pPr>
              <a:defRPr/>
            </a:pPr>
            <a:endParaRPr lang="en-US" dirty="0">
              <a:cs typeface="+mn-cs"/>
            </a:endParaRPr>
          </a:p>
        </p:txBody>
      </p:sp>
    </p:spTree>
    <p:extLst>
      <p:ext uri="{BB962C8B-B14F-4D97-AF65-F5344CB8AC3E}">
        <p14:creationId xmlns:p14="http://schemas.microsoft.com/office/powerpoint/2010/main" val="726842087"/>
      </p:ext>
    </p:extLst>
  </p:cSld>
  <p:clrMapOvr>
    <a:masterClrMapping/>
  </p:clrMapOvr>
  <p:transition spd="slow"/>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849439" y="2253241"/>
            <a:ext cx="8915400" cy="3777622"/>
          </a:xfrm>
        </p:spPr>
        <p:txBody>
          <a:bodyPr/>
          <a:lstStyle/>
          <a:p>
            <a:pPr marL="0" indent="0">
              <a:buNone/>
              <a:defRPr/>
            </a:pPr>
            <a:r>
              <a:rPr lang="en" b="1" dirty="0" smtClean="0">
                <a:solidFill>
                  <a:schemeClr val="accent6">
                    <a:lumMod val="75000"/>
                  </a:schemeClr>
                </a:solidFill>
                <a:cs typeface="Calibri" panose="020F0502020204030204" pitchFamily="34" charset="0"/>
              </a:rPr>
              <a:t>NOACs are </a:t>
            </a:r>
            <a:r>
              <a:rPr lang="en" b="1" dirty="0">
                <a:solidFill>
                  <a:schemeClr val="accent6">
                    <a:lumMod val="75000"/>
                  </a:schemeClr>
                </a:solidFill>
                <a:cs typeface="Calibri" panose="020F0502020204030204" pitchFamily="34" charset="0"/>
              </a:rPr>
              <a:t>not </a:t>
            </a:r>
            <a:r>
              <a:rPr lang="en" b="1" dirty="0" smtClean="0">
                <a:solidFill>
                  <a:schemeClr val="accent6">
                    <a:lumMod val="75000"/>
                  </a:schemeClr>
                </a:solidFill>
                <a:cs typeface="Calibri" panose="020F0502020204030204" pitchFamily="34" charset="0"/>
              </a:rPr>
              <a:t>recommended : </a:t>
            </a:r>
            <a:endParaRPr lang="sr-Latn-RS" b="1" dirty="0" smtClean="0">
              <a:solidFill>
                <a:schemeClr val="accent6">
                  <a:lumMod val="75000"/>
                </a:schemeClr>
              </a:solidFill>
              <a:cs typeface="Calibri" panose="020F0502020204030204" pitchFamily="34" charset="0"/>
            </a:endParaRPr>
          </a:p>
          <a:p>
            <a:pPr marL="514350" indent="-514350">
              <a:buFont typeface="+mj-lt"/>
              <a:buAutoNum type="arabicPeriod"/>
              <a:defRPr/>
            </a:pPr>
            <a:r>
              <a:rPr lang="en" sz="2800" b="1" dirty="0">
                <a:solidFill>
                  <a:srgbClr val="002060"/>
                </a:solidFill>
                <a:cs typeface="Calibri" panose="020F0502020204030204" pitchFamily="34" charset="0"/>
              </a:rPr>
              <a:t>in patients</a:t>
            </a:r>
            <a:r>
              <a:rPr lang="en" sz="2400" b="1" dirty="0">
                <a:solidFill>
                  <a:srgbClr val="002060"/>
                </a:solidFill>
                <a:cs typeface="Calibri" panose="020F0502020204030204" pitchFamily="34" charset="0"/>
              </a:rPr>
              <a:t> </a:t>
            </a:r>
            <a:r>
              <a:rPr lang="en" sz="2800" b="1" dirty="0">
                <a:solidFill>
                  <a:srgbClr val="002060"/>
                </a:solidFill>
                <a:cs typeface="Calibri" panose="020F0502020204030204" pitchFamily="34" charset="0"/>
              </a:rPr>
              <a:t>with severe kidney damage</a:t>
            </a:r>
            <a:endParaRPr lang="sr-Latn-RS" sz="2800" b="1" dirty="0">
              <a:solidFill>
                <a:srgbClr val="002060"/>
              </a:solidFill>
              <a:cs typeface="Calibri" panose="020F0502020204030204" pitchFamily="34" charset="0"/>
            </a:endParaRPr>
          </a:p>
          <a:p>
            <a:pPr marL="514350" indent="-514350">
              <a:buFont typeface="+mj-lt"/>
              <a:buAutoNum type="arabicPeriod"/>
              <a:defRPr/>
            </a:pPr>
            <a:r>
              <a:rPr lang="en" sz="2800" b="1" dirty="0">
                <a:solidFill>
                  <a:srgbClr val="002060"/>
                </a:solidFill>
                <a:cs typeface="Calibri" panose="020F0502020204030204" pitchFamily="34" charset="0"/>
              </a:rPr>
              <a:t>during pregnancy and breastfeeding</a:t>
            </a:r>
            <a:endParaRPr lang="sr-Latn-RS" sz="2800" b="1" dirty="0">
              <a:solidFill>
                <a:srgbClr val="002060"/>
              </a:solidFill>
              <a:cs typeface="Calibri" panose="020F0502020204030204" pitchFamily="34" charset="0"/>
            </a:endParaRPr>
          </a:p>
          <a:p>
            <a:pPr marL="514350" indent="-514350">
              <a:buFont typeface="+mj-lt"/>
              <a:buAutoNum type="arabicPeriod"/>
              <a:defRPr/>
            </a:pPr>
            <a:r>
              <a:rPr lang="en" sz="2800" b="1" dirty="0" smtClean="0">
                <a:solidFill>
                  <a:srgbClr val="002060"/>
                </a:solidFill>
                <a:cs typeface="Calibri" panose="020F0502020204030204" pitchFamily="34" charset="0"/>
              </a:rPr>
              <a:t>in </a:t>
            </a:r>
            <a:r>
              <a:rPr lang="en" sz="2800" b="1" dirty="0">
                <a:solidFill>
                  <a:srgbClr val="002060"/>
                </a:solidFill>
                <a:cs typeface="Calibri" panose="020F0502020204030204" pitchFamily="34" charset="0"/>
              </a:rPr>
              <a:t>patients with antiphospholipid syndrome</a:t>
            </a:r>
            <a:endParaRPr lang="en-US" sz="2800" b="1" dirty="0">
              <a:solidFill>
                <a:srgbClr val="002060"/>
              </a:solidFill>
              <a:cs typeface="Calibri" panose="020F0502020204030204" pitchFamily="34" charset="0"/>
            </a:endParaRPr>
          </a:p>
        </p:txBody>
      </p:sp>
    </p:spTree>
    <p:extLst>
      <p:ext uri="{BB962C8B-B14F-4D97-AF65-F5344CB8AC3E}">
        <p14:creationId xmlns:p14="http://schemas.microsoft.com/office/powerpoint/2010/main" val="2613543398"/>
      </p:ext>
    </p:extLst>
  </p:cSld>
  <p:clrMapOvr>
    <a:masterClrMapping/>
  </p:clrMapOvr>
  <p:transition spd="slow"/>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Title 1"/>
          <p:cNvSpPr>
            <a:spLocks noGrp="1"/>
          </p:cNvSpPr>
          <p:nvPr>
            <p:ph type="title"/>
          </p:nvPr>
        </p:nvSpPr>
        <p:spPr>
          <a:xfrm>
            <a:off x="1724025" y="492348"/>
            <a:ext cx="8911687" cy="1280890"/>
          </a:xfrm>
        </p:spPr>
        <p:txBody>
          <a:bodyPr>
            <a:normAutofit fontScale="90000"/>
          </a:bodyPr>
          <a:lstStyle/>
          <a:p>
            <a:r>
              <a:rPr lang="en" altLang="en-US" sz="4000" b="1" dirty="0">
                <a:solidFill>
                  <a:schemeClr val="accent6">
                    <a:lumMod val="75000"/>
                  </a:schemeClr>
                </a:solidFill>
                <a:cs typeface="Calibri" panose="020F0502020204030204" pitchFamily="34" charset="0"/>
              </a:rPr>
              <a:t>Oral </a:t>
            </a:r>
            <a:r>
              <a:rPr lang="en" altLang="en-US" sz="4000" b="1" dirty="0" smtClean="0">
                <a:solidFill>
                  <a:schemeClr val="accent6">
                    <a:lumMod val="75000"/>
                  </a:schemeClr>
                </a:solidFill>
                <a:cs typeface="Calibri" panose="020F0502020204030204" pitchFamily="34" charset="0"/>
              </a:rPr>
              <a:t>anticoagulants</a:t>
            </a:r>
            <a:r>
              <a:rPr lang="sr-Latn-RS" altLang="en-US" sz="4000" b="1" dirty="0" smtClean="0">
                <a:solidFill>
                  <a:schemeClr val="accent6">
                    <a:lumMod val="75000"/>
                  </a:schemeClr>
                </a:solidFill>
                <a:cs typeface="Calibri" panose="020F0502020204030204" pitchFamily="34" charset="0"/>
              </a:rPr>
              <a:t> </a:t>
            </a:r>
            <a:r>
              <a:rPr lang="en" altLang="en-US" sz="4000" b="1" dirty="0" smtClean="0">
                <a:solidFill>
                  <a:schemeClr val="accent6">
                    <a:lumMod val="75000"/>
                  </a:schemeClr>
                </a:solidFill>
                <a:cs typeface="Calibri" panose="020F0502020204030204" pitchFamily="34" charset="0"/>
              </a:rPr>
              <a:t>and </a:t>
            </a:r>
            <a:r>
              <a:rPr lang="en" altLang="en-US" sz="4000" b="1" dirty="0">
                <a:solidFill>
                  <a:schemeClr val="accent6">
                    <a:lumMod val="75000"/>
                  </a:schemeClr>
                </a:solidFill>
                <a:cs typeface="Calibri" panose="020F0502020204030204" pitchFamily="34" charset="0"/>
              </a:rPr>
              <a:t>vitamin K antagonists</a:t>
            </a:r>
            <a:endParaRPr lang="sr-Latn-CS" altLang="en-US" sz="4000" b="1" dirty="0">
              <a:solidFill>
                <a:schemeClr val="accent6">
                  <a:lumMod val="75000"/>
                </a:schemeClr>
              </a:solidFill>
              <a:cs typeface="Calibri" panose="020F0502020204030204" pitchFamily="34" charset="0"/>
            </a:endParaRPr>
          </a:p>
        </p:txBody>
      </p:sp>
      <p:sp>
        <p:nvSpPr>
          <p:cNvPr id="220163" name="Content Placeholder 2"/>
          <p:cNvSpPr>
            <a:spLocks noGrp="1"/>
          </p:cNvSpPr>
          <p:nvPr>
            <p:ph idx="1"/>
          </p:nvPr>
        </p:nvSpPr>
        <p:spPr>
          <a:xfrm>
            <a:off x="1724025" y="1867242"/>
            <a:ext cx="8743950" cy="4114800"/>
          </a:xfrm>
        </p:spPr>
        <p:txBody>
          <a:bodyPr>
            <a:normAutofit fontScale="85000" lnSpcReduction="20000"/>
          </a:bodyPr>
          <a:lstStyle/>
          <a:p>
            <a:pPr>
              <a:buFont typeface="Wingdings" panose="05000000000000000000" pitchFamily="2" charset="2"/>
              <a:buNone/>
              <a:defRPr/>
            </a:pPr>
            <a:r>
              <a:rPr lang="en" altLang="en-US" sz="2400" b="1" i="1" dirty="0">
                <a:solidFill>
                  <a:srgbClr val="002060"/>
                </a:solidFill>
                <a:cs typeface="Calibri" panose="020F0502020204030204" pitchFamily="34" charset="0"/>
              </a:rPr>
              <a:t>1. Coumarin derivatives </a:t>
            </a:r>
            <a:r>
              <a:rPr lang="en" altLang="en-US" sz="2400" b="1" i="1" dirty="0" smtClean="0">
                <a:solidFill>
                  <a:srgbClr val="002060"/>
                </a:solidFill>
                <a:cs typeface="Calibri" panose="020F0502020204030204" pitchFamily="34" charset="0"/>
              </a:rPr>
              <a:t>(warfarin </a:t>
            </a:r>
            <a:r>
              <a:rPr lang="en" altLang="en-US" sz="2400" b="1" i="1" dirty="0">
                <a:solidFill>
                  <a:srgbClr val="002060"/>
                </a:solidFill>
                <a:cs typeface="Calibri" panose="020F0502020204030204" pitchFamily="34" charset="0"/>
              </a:rPr>
              <a:t>and </a:t>
            </a:r>
            <a:r>
              <a:rPr lang="en" altLang="en-US" sz="2400" b="1" i="1" dirty="0" smtClean="0">
                <a:solidFill>
                  <a:srgbClr val="002060"/>
                </a:solidFill>
                <a:cs typeface="Calibri" panose="020F0502020204030204" pitchFamily="34" charset="0"/>
              </a:rPr>
              <a:t>acenocoumarol)</a:t>
            </a:r>
            <a:endParaRPr lang="sr-Latn-RS" altLang="en-US" sz="2400" b="1" i="1" dirty="0">
              <a:solidFill>
                <a:srgbClr val="002060"/>
              </a:solidFill>
              <a:cs typeface="Calibri" panose="020F0502020204030204" pitchFamily="34" charset="0"/>
            </a:endParaRPr>
          </a:p>
          <a:p>
            <a:pPr>
              <a:lnSpc>
                <a:spcPct val="80000"/>
              </a:lnSpc>
              <a:defRPr/>
            </a:pPr>
            <a:r>
              <a:rPr lang="en" altLang="en-US" sz="2000" b="1" dirty="0">
                <a:solidFill>
                  <a:schemeClr val="accent6">
                    <a:lumMod val="75000"/>
                  </a:schemeClr>
                </a:solidFill>
                <a:cs typeface="Calibri" panose="020F0502020204030204" pitchFamily="34" charset="0"/>
              </a:rPr>
              <a:t>for the long-term treatment of patients suffering from VTE</a:t>
            </a:r>
            <a:endParaRPr lang="sr-Cyrl-RS" altLang="en-US" sz="2000" b="1" dirty="0">
              <a:solidFill>
                <a:schemeClr val="accent6">
                  <a:lumMod val="75000"/>
                </a:schemeClr>
              </a:solidFill>
              <a:cs typeface="Calibri" panose="020F0502020204030204" pitchFamily="34" charset="0"/>
            </a:endParaRPr>
          </a:p>
          <a:p>
            <a:pPr>
              <a:lnSpc>
                <a:spcPct val="80000"/>
              </a:lnSpc>
              <a:buFont typeface="Wingdings" panose="05000000000000000000" pitchFamily="2" charset="2"/>
              <a:buNone/>
              <a:defRPr/>
            </a:pPr>
            <a:endParaRPr lang="sr-Cyrl-CS" altLang="en-US" sz="2000" b="1" dirty="0">
              <a:solidFill>
                <a:schemeClr val="accent6">
                  <a:lumMod val="75000"/>
                </a:schemeClr>
              </a:solidFill>
              <a:cs typeface="Calibri" panose="020F0502020204030204" pitchFamily="34" charset="0"/>
            </a:endParaRPr>
          </a:p>
          <a:p>
            <a:pPr>
              <a:lnSpc>
                <a:spcPct val="80000"/>
              </a:lnSpc>
              <a:defRPr/>
            </a:pPr>
            <a:r>
              <a:rPr lang="sr-Latn-RS" altLang="en-US" sz="2000" b="1" dirty="0">
                <a:solidFill>
                  <a:schemeClr val="accent6">
                    <a:lumMod val="75000"/>
                  </a:schemeClr>
                </a:solidFill>
                <a:cs typeface="Calibri" panose="020F0502020204030204" pitchFamily="34" charset="0"/>
              </a:rPr>
              <a:t>w</a:t>
            </a:r>
            <a:r>
              <a:rPr lang="en" altLang="en-US" sz="2000" b="1" dirty="0" smtClean="0">
                <a:solidFill>
                  <a:schemeClr val="accent6">
                    <a:lumMod val="75000"/>
                  </a:schemeClr>
                </a:solidFill>
                <a:cs typeface="Calibri" panose="020F0502020204030204" pitchFamily="34" charset="0"/>
              </a:rPr>
              <a:t>arfarin </a:t>
            </a:r>
            <a:r>
              <a:rPr lang="en" altLang="en-US" sz="2000" b="1" dirty="0">
                <a:solidFill>
                  <a:schemeClr val="accent6">
                    <a:lumMod val="75000"/>
                  </a:schemeClr>
                </a:solidFill>
                <a:cs typeface="Calibri" panose="020F0502020204030204" pitchFamily="34" charset="0"/>
              </a:rPr>
              <a:t>therapy is usually started within 24-72 hours of starting parenteral heparin treatment (start as early as possible on day 1)</a:t>
            </a:r>
          </a:p>
          <a:p>
            <a:pPr>
              <a:lnSpc>
                <a:spcPct val="80000"/>
              </a:lnSpc>
              <a:defRPr/>
            </a:pPr>
            <a:endParaRPr lang="sr-Cyrl-CS" altLang="en-US" sz="2000" b="1" dirty="0">
              <a:solidFill>
                <a:schemeClr val="accent6">
                  <a:lumMod val="75000"/>
                </a:schemeClr>
              </a:solidFill>
              <a:cs typeface="Calibri" panose="020F0502020204030204" pitchFamily="34" charset="0"/>
            </a:endParaRPr>
          </a:p>
          <a:p>
            <a:pPr>
              <a:lnSpc>
                <a:spcPct val="80000"/>
              </a:lnSpc>
              <a:defRPr/>
            </a:pPr>
            <a:r>
              <a:rPr lang="en" altLang="en-US" sz="2000" b="1" dirty="0">
                <a:solidFill>
                  <a:schemeClr val="accent6">
                    <a:lumMod val="75000"/>
                  </a:schemeClr>
                </a:solidFill>
                <a:cs typeface="Calibri" panose="020F0502020204030204" pitchFamily="34" charset="0"/>
              </a:rPr>
              <a:t>the usual starting dose is 5-10 mg</a:t>
            </a:r>
          </a:p>
          <a:p>
            <a:pPr>
              <a:lnSpc>
                <a:spcPct val="80000"/>
              </a:lnSpc>
              <a:defRPr/>
            </a:pPr>
            <a:endParaRPr lang="sr-Cyrl-CS" altLang="en-US" sz="2000" b="1" dirty="0">
              <a:solidFill>
                <a:schemeClr val="accent6">
                  <a:lumMod val="75000"/>
                </a:schemeClr>
              </a:solidFill>
              <a:cs typeface="Calibri" panose="020F0502020204030204" pitchFamily="34" charset="0"/>
            </a:endParaRPr>
          </a:p>
          <a:p>
            <a:pPr>
              <a:lnSpc>
                <a:spcPct val="80000"/>
              </a:lnSpc>
              <a:defRPr/>
            </a:pPr>
            <a:r>
              <a:rPr lang="en" altLang="en-US" sz="2000" b="1" dirty="0">
                <a:solidFill>
                  <a:schemeClr val="accent6">
                    <a:lumMod val="75000"/>
                  </a:schemeClr>
                </a:solidFill>
                <a:cs typeface="Calibri" panose="020F0502020204030204" pitchFamily="34" charset="0"/>
              </a:rPr>
              <a:t>smaller doses - in elderly patients and malnourished patients</a:t>
            </a:r>
          </a:p>
          <a:p>
            <a:pPr>
              <a:lnSpc>
                <a:spcPct val="80000"/>
              </a:lnSpc>
              <a:defRPr/>
            </a:pPr>
            <a:endParaRPr lang="sr-Cyrl-CS" altLang="en-US" sz="2000" b="1" dirty="0">
              <a:solidFill>
                <a:schemeClr val="accent6">
                  <a:lumMod val="75000"/>
                </a:schemeClr>
              </a:solidFill>
              <a:cs typeface="Calibri" panose="020F0502020204030204" pitchFamily="34" charset="0"/>
            </a:endParaRPr>
          </a:p>
          <a:p>
            <a:pPr>
              <a:lnSpc>
                <a:spcPct val="80000"/>
              </a:lnSpc>
              <a:defRPr/>
            </a:pPr>
            <a:r>
              <a:rPr lang="sr-Latn-RS" altLang="en-US" sz="2000" b="1" dirty="0">
                <a:solidFill>
                  <a:schemeClr val="accent6">
                    <a:lumMod val="75000"/>
                  </a:schemeClr>
                </a:solidFill>
                <a:cs typeface="Calibri" panose="020F0502020204030204" pitchFamily="34" charset="0"/>
              </a:rPr>
              <a:t>w</a:t>
            </a:r>
            <a:r>
              <a:rPr lang="en" altLang="en-US" sz="2000" b="1" dirty="0" smtClean="0">
                <a:solidFill>
                  <a:schemeClr val="accent6">
                    <a:lumMod val="75000"/>
                  </a:schemeClr>
                </a:solidFill>
                <a:cs typeface="Calibri" panose="020F0502020204030204" pitchFamily="34" charset="0"/>
              </a:rPr>
              <a:t>arfarin </a:t>
            </a:r>
            <a:r>
              <a:rPr lang="en" altLang="en-US" sz="2000" b="1" dirty="0">
                <a:solidFill>
                  <a:schemeClr val="accent6">
                    <a:lumMod val="75000"/>
                  </a:schemeClr>
                </a:solidFill>
                <a:cs typeface="Calibri" panose="020F0502020204030204" pitchFamily="34" charset="0"/>
              </a:rPr>
              <a:t>doses and their monitoring are coordinated with INR values </a:t>
            </a:r>
            <a:r>
              <a:rPr lang="en" altLang="en-US" sz="2000" b="1" dirty="0" smtClean="0">
                <a:solidFill>
                  <a:schemeClr val="accent6">
                    <a:lumMod val="75000"/>
                  </a:schemeClr>
                </a:solidFill>
                <a:cs typeface="Calibri" panose="020F0502020204030204" pitchFamily="34" charset="0"/>
              </a:rPr>
              <a:t>(INR </a:t>
            </a:r>
            <a:r>
              <a:rPr lang="en" altLang="en-US" sz="2000" b="1" dirty="0">
                <a:solidFill>
                  <a:schemeClr val="accent6">
                    <a:lumMod val="75000"/>
                  </a:schemeClr>
                </a:solidFill>
                <a:cs typeface="Calibri" panose="020F0502020204030204" pitchFamily="34" charset="0"/>
              </a:rPr>
              <a:t>control on day 3 with dose adjustment), the target INR level of 2.0–3.0.</a:t>
            </a:r>
          </a:p>
          <a:p>
            <a:pPr marL="0" indent="0">
              <a:lnSpc>
                <a:spcPct val="80000"/>
              </a:lnSpc>
              <a:buNone/>
              <a:defRPr/>
            </a:pPr>
            <a:endParaRPr lang="ru-RU" altLang="en-US" sz="2000" b="1" dirty="0">
              <a:solidFill>
                <a:schemeClr val="accent6">
                  <a:lumMod val="75000"/>
                </a:schemeClr>
              </a:solidFill>
              <a:cs typeface="Calibri" panose="020F0502020204030204" pitchFamily="34" charset="0"/>
            </a:endParaRPr>
          </a:p>
          <a:p>
            <a:pPr>
              <a:lnSpc>
                <a:spcPct val="80000"/>
              </a:lnSpc>
              <a:buFont typeface="Wingdings" panose="05000000000000000000" pitchFamily="2" charset="2"/>
              <a:buNone/>
              <a:defRPr/>
            </a:pPr>
            <a:r>
              <a:rPr lang="en" altLang="en-US" sz="2400" b="1" i="1" dirty="0">
                <a:solidFill>
                  <a:srgbClr val="002060"/>
                </a:solidFill>
                <a:cs typeface="Calibri" panose="020F0502020204030204" pitchFamily="34" charset="0"/>
              </a:rPr>
              <a:t>2. Derivatives </a:t>
            </a:r>
            <a:r>
              <a:rPr lang="sr-Latn-RS" altLang="en-US" sz="2400" b="1" i="1" dirty="0" smtClean="0">
                <a:solidFill>
                  <a:srgbClr val="002060"/>
                </a:solidFill>
                <a:cs typeface="Calibri" panose="020F0502020204030204" pitchFamily="34" charset="0"/>
              </a:rPr>
              <a:t>of </a:t>
            </a:r>
            <a:r>
              <a:rPr lang="en" altLang="en-US" sz="2400" b="1" i="1" dirty="0" smtClean="0">
                <a:solidFill>
                  <a:srgbClr val="002060"/>
                </a:solidFill>
                <a:cs typeface="Calibri" panose="020F0502020204030204" pitchFamily="34" charset="0"/>
              </a:rPr>
              <a:t>indandion (phenindione)</a:t>
            </a:r>
            <a:r>
              <a:rPr lang="en" altLang="en-US" sz="2400" b="1" i="1" dirty="0" smtClean="0">
                <a:solidFill>
                  <a:schemeClr val="accent6">
                    <a:lumMod val="75000"/>
                  </a:schemeClr>
                </a:solidFill>
                <a:cs typeface="Calibri" panose="020F0502020204030204" pitchFamily="34" charset="0"/>
              </a:rPr>
              <a:t> </a:t>
            </a:r>
            <a:endParaRPr lang="sr-Latn-RS" altLang="en-US" sz="2400" b="1" i="1" dirty="0">
              <a:solidFill>
                <a:schemeClr val="accent6">
                  <a:lumMod val="75000"/>
                </a:schemeClr>
              </a:solidFill>
              <a:cs typeface="Calibri" panose="020F0502020204030204" pitchFamily="34" charset="0"/>
            </a:endParaRPr>
          </a:p>
          <a:p>
            <a:pPr>
              <a:lnSpc>
                <a:spcPct val="80000"/>
              </a:lnSpc>
              <a:defRPr/>
            </a:pPr>
            <a:r>
              <a:rPr lang="en" altLang="en-US" sz="2000" b="1" dirty="0" smtClean="0">
                <a:solidFill>
                  <a:schemeClr val="accent6">
                    <a:lumMod val="75000"/>
                  </a:schemeClr>
                </a:solidFill>
                <a:cs typeface="Calibri" panose="020F0502020204030204" pitchFamily="34" charset="0"/>
              </a:rPr>
              <a:t>rare</a:t>
            </a:r>
            <a:r>
              <a:rPr lang="sr-Latn-RS" altLang="en-US" sz="2000" b="1" dirty="0" smtClean="0">
                <a:solidFill>
                  <a:schemeClr val="accent6">
                    <a:lumMod val="75000"/>
                  </a:schemeClr>
                </a:solidFill>
                <a:cs typeface="Calibri" panose="020F0502020204030204" pitchFamily="34" charset="0"/>
              </a:rPr>
              <a:t>ly </a:t>
            </a:r>
            <a:r>
              <a:rPr lang="en" altLang="en-US" sz="2000" b="1" dirty="0" smtClean="0">
                <a:solidFill>
                  <a:schemeClr val="accent6">
                    <a:lumMod val="75000"/>
                  </a:schemeClr>
                </a:solidFill>
                <a:cs typeface="Calibri" panose="020F0502020204030204" pitchFamily="34" charset="0"/>
              </a:rPr>
              <a:t>use</a:t>
            </a:r>
            <a:r>
              <a:rPr lang="sr-Latn-RS" altLang="en-US" sz="2000" b="1" dirty="0" smtClean="0">
                <a:solidFill>
                  <a:schemeClr val="accent6">
                    <a:lumMod val="75000"/>
                  </a:schemeClr>
                </a:solidFill>
                <a:cs typeface="Calibri" panose="020F0502020204030204" pitchFamily="34" charset="0"/>
              </a:rPr>
              <a:t>d</a:t>
            </a:r>
            <a:r>
              <a:rPr lang="en" altLang="en-US" sz="2000" b="1" dirty="0" smtClean="0">
                <a:solidFill>
                  <a:schemeClr val="accent6">
                    <a:lumMod val="75000"/>
                  </a:schemeClr>
                </a:solidFill>
                <a:cs typeface="Calibri" panose="020F0502020204030204" pitchFamily="34" charset="0"/>
              </a:rPr>
              <a:t> </a:t>
            </a:r>
            <a:r>
              <a:rPr lang="en" altLang="en-US" sz="2000" b="1" dirty="0">
                <a:solidFill>
                  <a:schemeClr val="accent6">
                    <a:lumMod val="75000"/>
                  </a:schemeClr>
                </a:solidFill>
                <a:cs typeface="Calibri" panose="020F0502020204030204" pitchFamily="34" charset="0"/>
              </a:rPr>
              <a:t>because </a:t>
            </a:r>
            <a:r>
              <a:rPr lang="sr-Latn-RS" altLang="en-US" sz="2000" b="1" dirty="0" smtClean="0">
                <a:solidFill>
                  <a:schemeClr val="accent6">
                    <a:lumMod val="75000"/>
                  </a:schemeClr>
                </a:solidFill>
                <a:cs typeface="Calibri" panose="020F0502020204030204" pitchFamily="34" charset="0"/>
              </a:rPr>
              <a:t>of their</a:t>
            </a:r>
            <a:r>
              <a:rPr lang="en" altLang="en-US" sz="2000" b="1" dirty="0" smtClean="0">
                <a:solidFill>
                  <a:schemeClr val="accent6">
                    <a:lumMod val="75000"/>
                  </a:schemeClr>
                </a:solidFill>
                <a:cs typeface="Calibri" panose="020F0502020204030204" pitchFamily="34" charset="0"/>
              </a:rPr>
              <a:t> toxicity</a:t>
            </a:r>
            <a:endParaRPr lang="en" sz="1000" b="1" dirty="0">
              <a:solidFill>
                <a:schemeClr val="accent6">
                  <a:lumMod val="75000"/>
                </a:schemeClr>
              </a:solidFill>
              <a:cs typeface="Calibri" panose="020F0502020204030204" pitchFamily="34" charset="0"/>
            </a:endParaRPr>
          </a:p>
          <a:p>
            <a:pPr>
              <a:lnSpc>
                <a:spcPct val="80000"/>
              </a:lnSpc>
              <a:defRPr/>
            </a:pPr>
            <a:endParaRPr lang="sr-Latn-CS" altLang="en-US" sz="4000" b="1" dirty="0"/>
          </a:p>
          <a:p>
            <a:pPr>
              <a:lnSpc>
                <a:spcPct val="80000"/>
              </a:lnSpc>
              <a:defRPr/>
            </a:pPr>
            <a:endParaRPr lang="sr-Latn-CS" altLang="en-US" sz="4000" dirty="0">
              <a:latin typeface="Calibri" panose="020F0502020204030204" pitchFamily="34" charset="0"/>
            </a:endParaRPr>
          </a:p>
          <a:p>
            <a:pPr>
              <a:lnSpc>
                <a:spcPct val="80000"/>
              </a:lnSpc>
              <a:buFont typeface="Wingdings" panose="05000000000000000000" pitchFamily="2" charset="2"/>
              <a:buNone/>
              <a:defRPr/>
            </a:pPr>
            <a:endParaRPr lang="sr-Latn-CS" altLang="en-US" sz="2000" b="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876775232"/>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Title 1"/>
          <p:cNvSpPr>
            <a:spLocks noGrp="1"/>
          </p:cNvSpPr>
          <p:nvPr>
            <p:ph type="title"/>
          </p:nvPr>
        </p:nvSpPr>
        <p:spPr>
          <a:xfrm>
            <a:off x="1738345" y="581381"/>
            <a:ext cx="8911687" cy="1280890"/>
          </a:xfrm>
        </p:spPr>
        <p:txBody>
          <a:bodyPr/>
          <a:lstStyle/>
          <a:p>
            <a:r>
              <a:rPr lang="en" altLang="en-US" sz="4000" b="1" dirty="0">
                <a:solidFill>
                  <a:schemeClr val="accent6">
                    <a:lumMod val="75000"/>
                  </a:schemeClr>
                </a:solidFill>
                <a:cs typeface="Calibri" panose="020F0502020204030204" pitchFamily="34" charset="0"/>
              </a:rPr>
              <a:t>Vitamin </a:t>
            </a:r>
            <a:r>
              <a:rPr lang="en" altLang="en-US" sz="4000" b="1" dirty="0" smtClean="0">
                <a:solidFill>
                  <a:schemeClr val="accent6">
                    <a:lumMod val="75000"/>
                  </a:schemeClr>
                </a:solidFill>
                <a:cs typeface="Calibri" panose="020F0502020204030204" pitchFamily="34" charset="0"/>
              </a:rPr>
              <a:t>K</a:t>
            </a:r>
            <a:r>
              <a:rPr lang="sr-Latn-RS" altLang="en-US" sz="4000" b="1" dirty="0" smtClean="0">
                <a:solidFill>
                  <a:schemeClr val="accent6">
                    <a:lumMod val="75000"/>
                  </a:schemeClr>
                </a:solidFill>
                <a:cs typeface="Calibri" panose="020F0502020204030204" pitchFamily="34" charset="0"/>
              </a:rPr>
              <a:t> deficiency:</a:t>
            </a:r>
            <a:r>
              <a:rPr lang="en" altLang="en-US" sz="4000" b="1" dirty="0" smtClean="0">
                <a:solidFill>
                  <a:schemeClr val="accent6">
                    <a:lumMod val="75000"/>
                  </a:schemeClr>
                </a:solidFill>
                <a:cs typeface="Calibri" panose="020F0502020204030204" pitchFamily="34" charset="0"/>
              </a:rPr>
              <a:t> </a:t>
            </a:r>
            <a:endParaRPr lang="en-US" sz="4000" b="1" dirty="0">
              <a:solidFill>
                <a:schemeClr val="accent6">
                  <a:lumMod val="75000"/>
                </a:schemeClr>
              </a:solidFill>
            </a:endParaRPr>
          </a:p>
        </p:txBody>
      </p:sp>
      <p:sp>
        <p:nvSpPr>
          <p:cNvPr id="3" name="Content Placeholder 2"/>
          <p:cNvSpPr>
            <a:spLocks noGrp="1"/>
          </p:cNvSpPr>
          <p:nvPr>
            <p:ph idx="1"/>
          </p:nvPr>
        </p:nvSpPr>
        <p:spPr>
          <a:xfrm>
            <a:off x="1837182" y="2065234"/>
            <a:ext cx="8915400" cy="3777622"/>
          </a:xfrm>
        </p:spPr>
        <p:txBody>
          <a:bodyPr/>
          <a:lstStyle/>
          <a:p>
            <a:pPr marL="0" indent="0">
              <a:buNone/>
              <a:defRPr/>
            </a:pPr>
            <a:endParaRPr lang="en" altLang="en-US" sz="2800" dirty="0">
              <a:latin typeface="Calibri" panose="020F0502020204030204" pitchFamily="34" charset="0"/>
              <a:cs typeface="Calibri" panose="020F0502020204030204" pitchFamily="34" charset="0"/>
            </a:endParaRPr>
          </a:p>
          <a:p>
            <a:pPr>
              <a:defRPr/>
            </a:pPr>
            <a:r>
              <a:rPr lang="en" altLang="en-US" sz="2800" b="1" dirty="0">
                <a:solidFill>
                  <a:schemeClr val="accent6">
                    <a:lumMod val="75000"/>
                  </a:schemeClr>
                </a:solidFill>
                <a:cs typeface="Calibri" panose="020F0502020204030204" pitchFamily="34" charset="0"/>
              </a:rPr>
              <a:t>slow onset and cessation of action</a:t>
            </a:r>
          </a:p>
          <a:p>
            <a:pPr>
              <a:defRPr/>
            </a:pPr>
            <a:r>
              <a:rPr lang="en" altLang="en-US" sz="2800" b="1" dirty="0">
                <a:solidFill>
                  <a:schemeClr val="accent6">
                    <a:lumMod val="75000"/>
                  </a:schemeClr>
                </a:solidFill>
                <a:cs typeface="Calibri" panose="020F0502020204030204" pitchFamily="34" charset="0"/>
              </a:rPr>
              <a:t>small therapeutic width</a:t>
            </a:r>
          </a:p>
          <a:p>
            <a:pPr>
              <a:defRPr/>
            </a:pPr>
            <a:r>
              <a:rPr lang="en" altLang="en-US" sz="2800" b="1" dirty="0">
                <a:solidFill>
                  <a:schemeClr val="accent6">
                    <a:lumMod val="75000"/>
                  </a:schemeClr>
                </a:solidFill>
                <a:cs typeface="Calibri" panose="020F0502020204030204" pitchFamily="34" charset="0"/>
              </a:rPr>
              <a:t>dosage adjustment</a:t>
            </a:r>
          </a:p>
          <a:p>
            <a:pPr>
              <a:defRPr/>
            </a:pPr>
            <a:r>
              <a:rPr lang="en" altLang="en-US" sz="2800" b="1" dirty="0">
                <a:solidFill>
                  <a:schemeClr val="accent6">
                    <a:lumMod val="75000"/>
                  </a:schemeClr>
                </a:solidFill>
                <a:cs typeface="Calibri" panose="020F0502020204030204" pitchFamily="34" charset="0"/>
              </a:rPr>
              <a:t>numerous interactions with food and other drugs</a:t>
            </a:r>
          </a:p>
          <a:p>
            <a:pPr>
              <a:defRPr/>
            </a:pPr>
            <a:endParaRPr lang="en-US" b="1" dirty="0">
              <a:solidFill>
                <a:schemeClr val="accent6">
                  <a:lumMod val="75000"/>
                </a:schemeClr>
              </a:solidFill>
            </a:endParaRPr>
          </a:p>
        </p:txBody>
      </p:sp>
    </p:spTree>
    <p:extLst>
      <p:ext uri="{BB962C8B-B14F-4D97-AF65-F5344CB8AC3E}">
        <p14:creationId xmlns:p14="http://schemas.microsoft.com/office/powerpoint/2010/main" val="286917576"/>
      </p:ext>
    </p:extLst>
  </p:cSld>
  <p:clrMapOvr>
    <a:masterClrMapping/>
  </p:clrMapOvr>
  <p:transition spd="slow"/>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Title 1"/>
          <p:cNvSpPr>
            <a:spLocks noGrp="1"/>
          </p:cNvSpPr>
          <p:nvPr>
            <p:ph type="title"/>
          </p:nvPr>
        </p:nvSpPr>
        <p:spPr>
          <a:xfrm>
            <a:off x="1724025" y="521560"/>
            <a:ext cx="8911687" cy="1280890"/>
          </a:xfrm>
        </p:spPr>
        <p:txBody>
          <a:bodyPr>
            <a:normAutofit/>
          </a:bodyPr>
          <a:lstStyle/>
          <a:p>
            <a:r>
              <a:rPr lang="en" altLang="en-US" b="1" dirty="0">
                <a:solidFill>
                  <a:schemeClr val="accent6">
                    <a:lumMod val="75000"/>
                  </a:schemeClr>
                </a:solidFill>
                <a:cs typeface="Calibri" panose="020F0502020204030204" pitchFamily="34" charset="0"/>
              </a:rPr>
              <a:t>Thrombolytics (fibrinolytics)</a:t>
            </a:r>
            <a:endParaRPr lang="sr-Latn-CS" altLang="en-US" b="1" dirty="0">
              <a:solidFill>
                <a:schemeClr val="accent6">
                  <a:lumMod val="75000"/>
                </a:schemeClr>
              </a:solidFill>
              <a:cs typeface="Calibri" panose="020F0502020204030204" pitchFamily="34" charset="0"/>
            </a:endParaRPr>
          </a:p>
        </p:txBody>
      </p:sp>
      <p:sp>
        <p:nvSpPr>
          <p:cNvPr id="3" name="Content Placeholder 2"/>
          <p:cNvSpPr>
            <a:spLocks noGrp="1"/>
          </p:cNvSpPr>
          <p:nvPr>
            <p:ph idx="1"/>
          </p:nvPr>
        </p:nvSpPr>
        <p:spPr>
          <a:xfrm>
            <a:off x="1724025" y="1981200"/>
            <a:ext cx="9196388" cy="4114800"/>
          </a:xfrm>
        </p:spPr>
        <p:txBody>
          <a:bodyPr>
            <a:normAutofit/>
          </a:bodyPr>
          <a:lstStyle/>
          <a:p>
            <a:r>
              <a:rPr lang="en" altLang="en-US" sz="2000" b="1" dirty="0">
                <a:solidFill>
                  <a:schemeClr val="accent6">
                    <a:lumMod val="75000"/>
                  </a:schemeClr>
                </a:solidFill>
                <a:cs typeface="Calibri" panose="020F0502020204030204" pitchFamily="34" charset="0"/>
              </a:rPr>
              <a:t>The first line of treatment PE patients stratified at high risk for early mortality in the absence of absolute </a:t>
            </a:r>
            <a:r>
              <a:rPr lang="en" altLang="en-US" sz="2000" b="1" dirty="0" smtClean="0">
                <a:solidFill>
                  <a:schemeClr val="accent6">
                    <a:lumMod val="75000"/>
                  </a:schemeClr>
                </a:solidFill>
                <a:cs typeface="Calibri" panose="020F0502020204030204" pitchFamily="34" charset="0"/>
              </a:rPr>
              <a:t>contraindications</a:t>
            </a:r>
            <a:endParaRPr lang="sr-Latn-RS" altLang="en-US" sz="2000" b="1" dirty="0" smtClean="0">
              <a:solidFill>
                <a:schemeClr val="accent6">
                  <a:lumMod val="75000"/>
                </a:schemeClr>
              </a:solidFill>
              <a:cs typeface="Calibri" panose="020F0502020204030204" pitchFamily="34" charset="0"/>
            </a:endParaRPr>
          </a:p>
          <a:p>
            <a:endParaRPr lang="sr-Latn-RS" sz="2000" b="1" dirty="0">
              <a:solidFill>
                <a:schemeClr val="accent6">
                  <a:lumMod val="75000"/>
                </a:schemeClr>
              </a:solidFill>
              <a:cs typeface="Calibri" panose="020F0502020204030204" pitchFamily="34" charset="0"/>
            </a:endParaRPr>
          </a:p>
          <a:p>
            <a:r>
              <a:rPr lang="sr-Latn-RS" sz="2000" b="1" dirty="0" smtClean="0">
                <a:solidFill>
                  <a:srgbClr val="002060"/>
                </a:solidFill>
              </a:rPr>
              <a:t>T</a:t>
            </a:r>
            <a:r>
              <a:rPr lang="en" sz="2000" b="1" dirty="0" smtClean="0">
                <a:solidFill>
                  <a:srgbClr val="002060"/>
                </a:solidFill>
              </a:rPr>
              <a:t>hrombolytic </a:t>
            </a:r>
            <a:r>
              <a:rPr lang="en" sz="2000" b="1" dirty="0">
                <a:solidFill>
                  <a:srgbClr val="002060"/>
                </a:solidFill>
              </a:rPr>
              <a:t>therapy is not the therapy of first choice for either DVT or </a:t>
            </a:r>
            <a:r>
              <a:rPr lang="en" sz="2000" b="1" dirty="0" smtClean="0">
                <a:solidFill>
                  <a:srgbClr val="002060"/>
                </a:solidFill>
              </a:rPr>
              <a:t>P</a:t>
            </a:r>
            <a:r>
              <a:rPr lang="sr-Latn-RS" sz="2000" b="1" dirty="0" smtClean="0">
                <a:solidFill>
                  <a:srgbClr val="002060"/>
                </a:solidFill>
              </a:rPr>
              <a:t>T</a:t>
            </a:r>
            <a:r>
              <a:rPr lang="en" sz="2000" b="1" dirty="0" smtClean="0">
                <a:solidFill>
                  <a:srgbClr val="002060"/>
                </a:solidFill>
              </a:rPr>
              <a:t>E</a:t>
            </a:r>
            <a:endParaRPr lang="sr-Latn-RS" sz="2000" b="1" dirty="0" smtClean="0">
              <a:solidFill>
                <a:srgbClr val="002060"/>
              </a:solidFill>
            </a:endParaRPr>
          </a:p>
          <a:p>
            <a:endParaRPr lang="sr-Latn-RS" sz="2000" b="1" dirty="0">
              <a:solidFill>
                <a:schemeClr val="accent6">
                  <a:lumMod val="75000"/>
                </a:schemeClr>
              </a:solidFill>
            </a:endParaRPr>
          </a:p>
          <a:p>
            <a:r>
              <a:rPr lang="en" sz="2000" b="1" dirty="0" smtClean="0">
                <a:solidFill>
                  <a:schemeClr val="accent6">
                    <a:lumMod val="75000"/>
                  </a:schemeClr>
                </a:solidFill>
              </a:rPr>
              <a:t>Due </a:t>
            </a:r>
            <a:r>
              <a:rPr lang="en" sz="2000" b="1" dirty="0">
                <a:solidFill>
                  <a:schemeClr val="accent6">
                    <a:lumMod val="75000"/>
                  </a:schemeClr>
                </a:solidFill>
              </a:rPr>
              <a:t>to the increased risk of bleeding (2 to 5 times) it is recommended</a:t>
            </a:r>
          </a:p>
          <a:p>
            <a:pPr>
              <a:spcBef>
                <a:spcPts val="0"/>
              </a:spcBef>
              <a:buNone/>
              <a:defRPr/>
            </a:pPr>
            <a:r>
              <a:rPr lang="sr-Latn-RS" sz="2000" b="1" dirty="0" smtClean="0">
                <a:solidFill>
                  <a:schemeClr val="accent6">
                    <a:lumMod val="75000"/>
                  </a:schemeClr>
                </a:solidFill>
              </a:rPr>
              <a:t>	</a:t>
            </a:r>
            <a:r>
              <a:rPr lang="en" sz="2000" b="1" dirty="0" smtClean="0">
                <a:solidFill>
                  <a:schemeClr val="accent6">
                    <a:lumMod val="75000"/>
                  </a:schemeClr>
                </a:solidFill>
              </a:rPr>
              <a:t>at high risk</a:t>
            </a:r>
            <a:r>
              <a:rPr lang="sr-Latn-RS" sz="2000" b="1" dirty="0" smtClean="0">
                <a:solidFill>
                  <a:schemeClr val="accent6">
                    <a:lumMod val="75000"/>
                  </a:schemeClr>
                </a:solidFill>
              </a:rPr>
              <a:t> PTE</a:t>
            </a:r>
            <a:r>
              <a:rPr lang="en" sz="2000" b="1" dirty="0" smtClean="0">
                <a:solidFill>
                  <a:schemeClr val="accent6">
                    <a:lumMod val="75000"/>
                  </a:schemeClr>
                </a:solidFill>
              </a:rPr>
              <a:t> </a:t>
            </a:r>
            <a:r>
              <a:rPr lang="en" sz="2000" b="1" dirty="0">
                <a:solidFill>
                  <a:schemeClr val="accent6">
                    <a:lumMod val="75000"/>
                  </a:schemeClr>
                </a:solidFill>
              </a:rPr>
              <a:t>ie. obstructive shock and/or permanent hypotension</a:t>
            </a:r>
          </a:p>
          <a:p>
            <a:pPr>
              <a:spcBef>
                <a:spcPts val="0"/>
              </a:spcBef>
              <a:defRPr/>
            </a:pPr>
            <a:endParaRPr lang="ru-RU" sz="2000" b="1" dirty="0">
              <a:solidFill>
                <a:schemeClr val="accent6">
                  <a:lumMod val="75000"/>
                </a:schemeClr>
              </a:solidFill>
            </a:endParaRPr>
          </a:p>
          <a:p>
            <a:pPr marL="0" indent="0">
              <a:buNone/>
              <a:defRPr/>
            </a:pPr>
            <a:endParaRPr lang="sr-Latn-CS" sz="2000" b="1" dirty="0">
              <a:solidFill>
                <a:schemeClr val="accent6">
                  <a:lumMod val="75000"/>
                </a:schemeClr>
              </a:solidFill>
            </a:endParaRPr>
          </a:p>
        </p:txBody>
      </p:sp>
    </p:spTree>
    <p:extLst>
      <p:ext uri="{BB962C8B-B14F-4D97-AF65-F5344CB8AC3E}">
        <p14:creationId xmlns:p14="http://schemas.microsoft.com/office/powerpoint/2010/main" val="2517030616"/>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Title 1"/>
          <p:cNvSpPr>
            <a:spLocks noGrp="1"/>
          </p:cNvSpPr>
          <p:nvPr>
            <p:ph type="title"/>
          </p:nvPr>
        </p:nvSpPr>
        <p:spPr>
          <a:xfrm>
            <a:off x="1933475" y="461740"/>
            <a:ext cx="8911687" cy="1280890"/>
          </a:xfrm>
        </p:spPr>
        <p:txBody>
          <a:bodyPr>
            <a:normAutofit/>
          </a:bodyPr>
          <a:lstStyle/>
          <a:p>
            <a:r>
              <a:rPr lang="en" altLang="en-US" b="1" dirty="0">
                <a:solidFill>
                  <a:schemeClr val="accent6">
                    <a:lumMod val="75000"/>
                  </a:schemeClr>
                </a:solidFill>
              </a:rPr>
              <a:t>Thrombolytic therapy</a:t>
            </a:r>
            <a:endParaRPr lang="sr-Latn-CS" altLang="en-US" b="1" dirty="0">
              <a:solidFill>
                <a:schemeClr val="accent6">
                  <a:lumMod val="75000"/>
                </a:schemeClr>
              </a:solidFill>
            </a:endParaRPr>
          </a:p>
        </p:txBody>
      </p:sp>
      <p:sp>
        <p:nvSpPr>
          <p:cNvPr id="142339" name="Content Placeholder 2"/>
          <p:cNvSpPr>
            <a:spLocks noGrp="1"/>
          </p:cNvSpPr>
          <p:nvPr>
            <p:ph idx="1"/>
          </p:nvPr>
        </p:nvSpPr>
        <p:spPr>
          <a:xfrm>
            <a:off x="1374448" y="1634384"/>
            <a:ext cx="8362950" cy="4525963"/>
          </a:xfrm>
        </p:spPr>
        <p:txBody>
          <a:bodyPr>
            <a:normAutofit fontScale="55000" lnSpcReduction="20000"/>
          </a:bodyPr>
          <a:lstStyle/>
          <a:p>
            <a:endParaRPr lang="ru-RU" altLang="en-US" sz="2000" dirty="0">
              <a:latin typeface="Calibri" panose="020F0502020204030204" pitchFamily="34" charset="0"/>
            </a:endParaRPr>
          </a:p>
          <a:p>
            <a:r>
              <a:rPr lang="en" altLang="en-US" sz="2400" b="1" dirty="0">
                <a:solidFill>
                  <a:schemeClr val="accent6">
                    <a:lumMod val="75000"/>
                  </a:schemeClr>
                </a:solidFill>
              </a:rPr>
              <a:t>they act immediately after </a:t>
            </a:r>
            <a:r>
              <a:rPr lang="en" altLang="en-US" sz="2400" b="1" dirty="0" smtClean="0">
                <a:solidFill>
                  <a:schemeClr val="accent6">
                    <a:lumMod val="75000"/>
                  </a:schemeClr>
                </a:solidFill>
              </a:rPr>
              <a:t>application</a:t>
            </a:r>
            <a:r>
              <a:rPr lang="sr-Latn-RS" altLang="en-US" sz="2400" b="1" dirty="0" smtClean="0">
                <a:solidFill>
                  <a:schemeClr val="accent6">
                    <a:lumMod val="75000"/>
                  </a:schemeClr>
                </a:solidFill>
              </a:rPr>
              <a:t>, by </a:t>
            </a:r>
            <a:r>
              <a:rPr lang="en" altLang="en-US" sz="2400" b="1" dirty="0" smtClean="0">
                <a:solidFill>
                  <a:schemeClr val="accent6">
                    <a:lumMod val="75000"/>
                  </a:schemeClr>
                </a:solidFill>
              </a:rPr>
              <a:t>directly convert</a:t>
            </a:r>
            <a:r>
              <a:rPr lang="sr-Latn-RS" altLang="en-US" sz="2400" b="1" dirty="0" smtClean="0">
                <a:solidFill>
                  <a:schemeClr val="accent6">
                    <a:lumMod val="75000"/>
                  </a:schemeClr>
                </a:solidFill>
              </a:rPr>
              <a:t>ing</a:t>
            </a:r>
            <a:r>
              <a:rPr lang="en" altLang="en-US" sz="2400" b="1" dirty="0" smtClean="0">
                <a:solidFill>
                  <a:schemeClr val="accent6">
                    <a:lumMod val="75000"/>
                  </a:schemeClr>
                </a:solidFill>
              </a:rPr>
              <a:t> </a:t>
            </a:r>
            <a:r>
              <a:rPr lang="en" altLang="en-US" sz="2400" b="1" dirty="0">
                <a:solidFill>
                  <a:schemeClr val="accent6">
                    <a:lumMod val="75000"/>
                  </a:schemeClr>
                </a:solidFill>
              </a:rPr>
              <a:t>plasminogen into active plasmin that breaks down fibrin from the thrombus</a:t>
            </a:r>
          </a:p>
          <a:p>
            <a:endParaRPr lang="ru-RU" altLang="en-US" sz="2400" b="1" dirty="0">
              <a:solidFill>
                <a:schemeClr val="accent6">
                  <a:lumMod val="75000"/>
                </a:schemeClr>
              </a:solidFill>
            </a:endParaRPr>
          </a:p>
          <a:p>
            <a:r>
              <a:rPr lang="en" altLang="en-US" sz="2400" b="1" dirty="0">
                <a:solidFill>
                  <a:schemeClr val="accent6">
                    <a:lumMod val="75000"/>
                  </a:schemeClr>
                </a:solidFill>
              </a:rPr>
              <a:t>they clearly accelerate thrombus lysis and establish recanalization</a:t>
            </a:r>
            <a:endParaRPr lang="ru-RU" altLang="en-US" sz="2400" b="1" dirty="0">
              <a:solidFill>
                <a:schemeClr val="accent6">
                  <a:lumMod val="75000"/>
                </a:schemeClr>
              </a:solidFill>
            </a:endParaRPr>
          </a:p>
          <a:p>
            <a:endParaRPr lang="ru-RU" altLang="en-US" sz="2400" b="1" dirty="0">
              <a:solidFill>
                <a:schemeClr val="accent6">
                  <a:lumMod val="75000"/>
                </a:schemeClr>
              </a:solidFill>
            </a:endParaRPr>
          </a:p>
          <a:p>
            <a:r>
              <a:rPr lang="en" altLang="en-US" sz="2400" b="1" dirty="0">
                <a:solidFill>
                  <a:schemeClr val="accent6">
                    <a:lumMod val="75000"/>
                  </a:schemeClr>
                </a:solidFill>
              </a:rPr>
              <a:t>the main limiting factor is the </a:t>
            </a:r>
            <a:r>
              <a:rPr lang="en" altLang="en-US" sz="2400" b="1" dirty="0">
                <a:solidFill>
                  <a:srgbClr val="002060"/>
                </a:solidFill>
              </a:rPr>
              <a:t>increased risk of </a:t>
            </a:r>
            <a:r>
              <a:rPr lang="en" altLang="en-US" sz="2400" b="1" dirty="0" smtClean="0">
                <a:solidFill>
                  <a:srgbClr val="002060"/>
                </a:solidFill>
              </a:rPr>
              <a:t>bleeding</a:t>
            </a:r>
            <a:endParaRPr lang="sr-Latn-RS" altLang="en-US" sz="2400" b="1" dirty="0" smtClean="0">
              <a:solidFill>
                <a:srgbClr val="002060"/>
              </a:solidFill>
            </a:endParaRPr>
          </a:p>
          <a:p>
            <a:pPr marL="0" indent="0">
              <a:buNone/>
            </a:pPr>
            <a:endParaRPr lang="sr-Latn-CS" altLang="en-US" sz="2400" b="1" dirty="0">
              <a:solidFill>
                <a:schemeClr val="accent6">
                  <a:lumMod val="75000"/>
                </a:schemeClr>
              </a:solidFill>
            </a:endParaRPr>
          </a:p>
          <a:p>
            <a:r>
              <a:rPr lang="en" altLang="en-US" sz="2400" b="1" dirty="0" smtClean="0">
                <a:solidFill>
                  <a:schemeClr val="accent6">
                    <a:lumMod val="75000"/>
                  </a:schemeClr>
                </a:solidFill>
                <a:cs typeface="Calibri" panose="020F0502020204030204" pitchFamily="34" charset="0"/>
              </a:rPr>
              <a:t>Thrombolytics </a:t>
            </a:r>
            <a:r>
              <a:rPr lang="en" altLang="en-US" sz="2400" b="1" dirty="0">
                <a:solidFill>
                  <a:schemeClr val="accent6">
                    <a:lumMod val="75000"/>
                  </a:schemeClr>
                </a:solidFill>
                <a:cs typeface="Calibri" panose="020F0502020204030204" pitchFamily="34" charset="0"/>
              </a:rPr>
              <a:t>are administered systemically </a:t>
            </a:r>
            <a:r>
              <a:rPr lang="en" altLang="en-US" sz="2400" b="1" dirty="0" smtClean="0">
                <a:solidFill>
                  <a:schemeClr val="accent6">
                    <a:lumMod val="75000"/>
                  </a:schemeClr>
                </a:solidFill>
                <a:cs typeface="Calibri" panose="020F0502020204030204" pitchFamily="34" charset="0"/>
              </a:rPr>
              <a:t>(iv</a:t>
            </a:r>
            <a:r>
              <a:rPr lang="en" altLang="en-US" sz="2400" b="1" dirty="0">
                <a:solidFill>
                  <a:schemeClr val="accent6">
                    <a:lumMod val="75000"/>
                  </a:schemeClr>
                </a:solidFill>
                <a:cs typeface="Calibri" panose="020F0502020204030204" pitchFamily="34" charset="0"/>
              </a:rPr>
              <a:t>. infusions), but increasingly locally (catheter-directed thrombolysis)</a:t>
            </a:r>
          </a:p>
          <a:p>
            <a:endParaRPr lang="ru-RU" altLang="en-US" sz="2400" b="1" dirty="0">
              <a:solidFill>
                <a:schemeClr val="accent6">
                  <a:lumMod val="75000"/>
                </a:schemeClr>
              </a:solidFill>
              <a:cs typeface="Calibri" panose="020F0502020204030204" pitchFamily="34" charset="0"/>
            </a:endParaRPr>
          </a:p>
          <a:p>
            <a:r>
              <a:rPr lang="en" altLang="en-US" sz="2400" b="1" dirty="0">
                <a:solidFill>
                  <a:schemeClr val="accent6">
                    <a:lumMod val="75000"/>
                  </a:schemeClr>
                </a:solidFill>
                <a:cs typeface="Calibri" panose="020F0502020204030204" pitchFamily="34" charset="0"/>
              </a:rPr>
              <a:t>Thrombolytics should be used for fresh thrombosis </a:t>
            </a:r>
            <a:r>
              <a:rPr lang="en" altLang="en-US" sz="2400" b="1" dirty="0" smtClean="0">
                <a:solidFill>
                  <a:schemeClr val="accent6">
                    <a:lumMod val="75000"/>
                  </a:schemeClr>
                </a:solidFill>
                <a:cs typeface="Calibri" panose="020F0502020204030204" pitchFamily="34" charset="0"/>
              </a:rPr>
              <a:t>(within </a:t>
            </a:r>
            <a:r>
              <a:rPr lang="en" altLang="en-US" sz="2400" b="1" dirty="0">
                <a:solidFill>
                  <a:schemeClr val="accent6">
                    <a:lumMod val="75000"/>
                  </a:schemeClr>
                </a:solidFill>
                <a:cs typeface="Calibri" panose="020F0502020204030204" pitchFamily="34" charset="0"/>
              </a:rPr>
              <a:t>48 hours of the onset of symptoms) - the most </a:t>
            </a:r>
            <a:r>
              <a:rPr lang="en" altLang="en-US" sz="2400" b="1" dirty="0" smtClean="0">
                <a:solidFill>
                  <a:schemeClr val="accent6">
                    <a:lumMod val="75000"/>
                  </a:schemeClr>
                </a:solidFill>
                <a:cs typeface="Calibri" panose="020F0502020204030204" pitchFamily="34" charset="0"/>
              </a:rPr>
              <a:t>effective,</a:t>
            </a:r>
            <a:r>
              <a:rPr lang="sr-Latn-RS" altLang="en-US" sz="2400" b="1" dirty="0">
                <a:solidFill>
                  <a:schemeClr val="accent6">
                    <a:lumMod val="75000"/>
                  </a:schemeClr>
                </a:solidFill>
              </a:rPr>
              <a:t> </a:t>
            </a:r>
            <a:r>
              <a:rPr lang="en" altLang="en-US" sz="2400" b="1" dirty="0" smtClean="0">
                <a:solidFill>
                  <a:schemeClr val="accent6">
                    <a:lumMod val="75000"/>
                  </a:schemeClr>
                </a:solidFill>
                <a:cs typeface="Calibri" panose="020F0502020204030204" pitchFamily="34" charset="0"/>
              </a:rPr>
              <a:t>but </a:t>
            </a:r>
            <a:r>
              <a:rPr lang="en" altLang="en-US" sz="2400" b="1" dirty="0">
                <a:solidFill>
                  <a:schemeClr val="accent6">
                    <a:lumMod val="75000"/>
                  </a:schemeClr>
                </a:solidFill>
                <a:cs typeface="Calibri" panose="020F0502020204030204" pitchFamily="34" charset="0"/>
              </a:rPr>
              <a:t>it can also be useful in patients who have symptoms for 6-14 days</a:t>
            </a:r>
            <a:endParaRPr lang="ru-RU" altLang="en-US" sz="2400" b="1" dirty="0">
              <a:solidFill>
                <a:schemeClr val="accent6">
                  <a:lumMod val="75000"/>
                </a:schemeClr>
              </a:solidFill>
              <a:cs typeface="Calibri" panose="020F0502020204030204" pitchFamily="34" charset="0"/>
            </a:endParaRPr>
          </a:p>
          <a:p>
            <a:endParaRPr lang="ru-RU" altLang="en-US" sz="2400" b="1" dirty="0">
              <a:solidFill>
                <a:schemeClr val="accent6">
                  <a:lumMod val="75000"/>
                </a:schemeClr>
              </a:solidFill>
              <a:cs typeface="Calibri" panose="020F0502020204030204" pitchFamily="34" charset="0"/>
            </a:endParaRPr>
          </a:p>
          <a:p>
            <a:r>
              <a:rPr lang="en" altLang="en-US" sz="2400" b="1" dirty="0">
                <a:solidFill>
                  <a:schemeClr val="accent6">
                    <a:lumMod val="75000"/>
                  </a:schemeClr>
                </a:solidFill>
                <a:cs typeface="Calibri" panose="020F0502020204030204" pitchFamily="34" charset="0"/>
              </a:rPr>
              <a:t>During thrombolytic therapy, heparin therapy should be </a:t>
            </a:r>
            <a:r>
              <a:rPr lang="en" altLang="en-US" sz="2400" b="1" dirty="0" smtClean="0">
                <a:solidFill>
                  <a:schemeClr val="accent6">
                    <a:lumMod val="75000"/>
                  </a:schemeClr>
                </a:solidFill>
                <a:cs typeface="Calibri" panose="020F0502020204030204" pitchFamily="34" charset="0"/>
              </a:rPr>
              <a:t>stopped, </a:t>
            </a:r>
            <a:r>
              <a:rPr lang="en" altLang="en-US" sz="2400" b="1" dirty="0">
                <a:solidFill>
                  <a:schemeClr val="accent6">
                    <a:lumMod val="75000"/>
                  </a:schemeClr>
                </a:solidFill>
                <a:cs typeface="Calibri" panose="020F0502020204030204" pitchFamily="34" charset="0"/>
              </a:rPr>
              <a:t>and the comparative application of supportive therapy should be continued</a:t>
            </a:r>
            <a:endParaRPr lang="sr-Latn-CS" altLang="en-US" sz="2400" b="1" dirty="0">
              <a:solidFill>
                <a:schemeClr val="accent6">
                  <a:lumMod val="75000"/>
                </a:schemeClr>
              </a:solidFill>
              <a:cs typeface="Calibri" panose="020F0502020204030204" pitchFamily="34" charset="0"/>
            </a:endParaRPr>
          </a:p>
          <a:p>
            <a:endParaRPr lang="sr-Latn-CS" altLang="en-US" sz="2000" dirty="0">
              <a:latin typeface="Calibri" panose="020F0502020204030204" pitchFamily="34" charset="0"/>
            </a:endParaRPr>
          </a:p>
        </p:txBody>
      </p:sp>
    </p:spTree>
    <p:extLst>
      <p:ext uri="{BB962C8B-B14F-4D97-AF65-F5344CB8AC3E}">
        <p14:creationId xmlns:p14="http://schemas.microsoft.com/office/powerpoint/2010/main" val="1178370786"/>
      </p:ext>
    </p:extLst>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Wisp</Template>
  <TotalTime>4696</TotalTime>
  <Words>7295</Words>
  <Application>Microsoft Office PowerPoint</Application>
  <PresentationFormat>Widescreen</PresentationFormat>
  <Paragraphs>1233</Paragraphs>
  <Slides>136</Slides>
  <Notes>52</Notes>
  <HiddenSlides>0</HiddenSlides>
  <MMClips>0</MMClips>
  <ScaleCrop>false</ScaleCrop>
  <HeadingPairs>
    <vt:vector size="8" baseType="variant">
      <vt:variant>
        <vt:lpstr>Fonts Used</vt:lpstr>
      </vt:variant>
      <vt:variant>
        <vt:i4>17</vt:i4>
      </vt:variant>
      <vt:variant>
        <vt:lpstr>Theme</vt:lpstr>
      </vt:variant>
      <vt:variant>
        <vt:i4>1</vt:i4>
      </vt:variant>
      <vt:variant>
        <vt:lpstr>Embedded OLE Servers</vt:lpstr>
      </vt:variant>
      <vt:variant>
        <vt:i4>2</vt:i4>
      </vt:variant>
      <vt:variant>
        <vt:lpstr>Slide Titles</vt:lpstr>
      </vt:variant>
      <vt:variant>
        <vt:i4>136</vt:i4>
      </vt:variant>
    </vt:vector>
  </HeadingPairs>
  <TitlesOfParts>
    <vt:vector size="156" baseType="lpstr">
      <vt:lpstr>Malgun Gothic</vt:lpstr>
      <vt:lpstr>ＭＳ Ｐゴシック</vt:lpstr>
      <vt:lpstr>Arial</vt:lpstr>
      <vt:lpstr>Browallia New</vt:lpstr>
      <vt:lpstr>Calibri</vt:lpstr>
      <vt:lpstr>Century Gothic</vt:lpstr>
      <vt:lpstr>Comic Sans MS</vt:lpstr>
      <vt:lpstr>Corbel</vt:lpstr>
      <vt:lpstr>Cordia New</vt:lpstr>
      <vt:lpstr>Gulim</vt:lpstr>
      <vt:lpstr>inherit</vt:lpstr>
      <vt:lpstr>Tahoma</vt:lpstr>
      <vt:lpstr>Times</vt:lpstr>
      <vt:lpstr>Times New Roman</vt:lpstr>
      <vt:lpstr>Wingdings</vt:lpstr>
      <vt:lpstr>Wingdings 2</vt:lpstr>
      <vt:lpstr>Wingdings 3</vt:lpstr>
      <vt:lpstr>Wisp</vt:lpstr>
      <vt:lpstr>Photo Editor Photo</vt:lpstr>
      <vt:lpstr>Image</vt:lpstr>
      <vt:lpstr>PowerPoint Presentation</vt:lpstr>
      <vt:lpstr>PowerPoint Presentation</vt:lpstr>
      <vt:lpstr>PowerPoint Presentation</vt:lpstr>
      <vt:lpstr>Alveocapillary membrane</vt:lpstr>
      <vt:lpstr>Respiratory failure</vt:lpstr>
      <vt:lpstr>PowerPoint Presentation</vt:lpstr>
      <vt:lpstr>PowerPoint Presentation</vt:lpstr>
      <vt:lpstr> Types of respiratory failure</vt:lpstr>
      <vt:lpstr>Causes and reasons for chronic respiratory failure</vt:lpstr>
      <vt:lpstr>Causes and reasons for chronic respiratory failure</vt:lpstr>
      <vt:lpstr>Causes and reasons for chronic respiratory failure</vt:lpstr>
      <vt:lpstr>Causes and reasons for chronic respiratory failure</vt:lpstr>
      <vt:lpstr>Most common causes of chronic respiratory failure</vt:lpstr>
      <vt:lpstr>Pathophysiological mechanisms of respiratory failure </vt:lpstr>
      <vt:lpstr>   Alveolo-capillary membrane </vt:lpstr>
      <vt:lpstr> Symptoms and signs of respiratory failure</vt:lpstr>
      <vt:lpstr>PowerPoint Presentation</vt:lpstr>
      <vt:lpstr>COPD Exacerbations</vt:lpstr>
      <vt:lpstr>PowerPoint Presentation</vt:lpstr>
      <vt:lpstr>PowerPoint Presentation</vt:lpstr>
      <vt:lpstr>Treatment of chronic respiratory failure depends on:</vt:lpstr>
      <vt:lpstr>Treatment of chronic respiratory failure in a stable disease state</vt:lpstr>
      <vt:lpstr>Treatment of chronic respiratory failure in a stable disease state</vt:lpstr>
      <vt:lpstr>Indications for long-term oxygen therapy at home - LTOT</vt:lpstr>
      <vt:lpstr>Long-term oxygen therapy - LTOT</vt:lpstr>
      <vt:lpstr>Long-term oxygen therapy - LTOT</vt:lpstr>
      <vt:lpstr>Non-invasive mechanical ventilation (NIV) in chronic respiratory failure</vt:lpstr>
      <vt:lpstr>Therapy of acute exacerbation of chronic respiratory failure</vt:lpstr>
      <vt:lpstr>The goal of treatment in respiratory decompensation</vt:lpstr>
      <vt:lpstr>Chronic respiratory failure prognosis</vt:lpstr>
      <vt:lpstr>Chronic pulmonary heart disease</vt:lpstr>
      <vt:lpstr>Chronic pulmonary heart disease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Definition of PTE</vt:lpstr>
      <vt:lpstr>PowerPoint Presentation</vt:lpstr>
      <vt:lpstr>Epidemiology of PTE</vt:lpstr>
      <vt:lpstr>Mortality due to PE</vt:lpstr>
      <vt:lpstr>Types of emboli</vt:lpstr>
      <vt:lpstr>Risk factors for VTE</vt:lpstr>
      <vt:lpstr>PowerPoint Presentation</vt:lpstr>
      <vt:lpstr>HEMODYNAMICALLY UNSTABLE PTE</vt:lpstr>
      <vt:lpstr>HEMODYNAMICALLY STABLE PTE </vt:lpstr>
      <vt:lpstr>CLINICAL FORMS OF PTE</vt:lpstr>
      <vt:lpstr>HIGH RISK PTE (acute massive PTE) </vt:lpstr>
      <vt:lpstr>NOT HIGH RISK PTE  (Submassive PTE)</vt:lpstr>
      <vt:lpstr>NON-MASSIVE (ACUTE SMALL) PTE</vt:lpstr>
      <vt:lpstr>PULMONARY INFARCTION</vt:lpstr>
      <vt:lpstr>CHRONIC PULMONARY HYPERTENSION</vt:lpstr>
      <vt:lpstr>DIAGNOSTIC PROCEDURES</vt:lpstr>
      <vt:lpstr>DIAGNOSTIC PROCEDURES</vt:lpstr>
      <vt:lpstr>CLINICAL SYMPTOMS AND SIGNS OF PTE</vt:lpstr>
      <vt:lpstr>CLINICAL SYMPTOMS AND SIGNS OF PTE</vt:lpstr>
      <vt:lpstr>CLINICAL SYMPTOMS AND SIGNS OF PTE</vt:lpstr>
      <vt:lpstr>PHLEBOTHROMBOSIS OF THE DEEP VEINS OF THE LOWER EXTREMITIES</vt:lpstr>
      <vt:lpstr>CHEST X-RAY</vt:lpstr>
      <vt:lpstr>PowerPoint Presentation</vt:lpstr>
      <vt:lpstr>ELECTROCARDIOGRAM</vt:lpstr>
      <vt:lpstr>PARAMETERS OF GAS EXCHANGE</vt:lpstr>
      <vt:lpstr>PowerPoint Presentation</vt:lpstr>
      <vt:lpstr>ASSESSMENT OF CLINICAL (PRE-TEST) LIKELIHOOD </vt:lpstr>
      <vt:lpstr>D-DIMER MEASUREMENT</vt:lpstr>
      <vt:lpstr>Visualization diagnostic methods for the diagnosis of PTE</vt:lpstr>
      <vt:lpstr>PULMONARY ANGIOGRAPHY WITH MULTIDETECTOR  COMPUTERIZED TOMOGRAPHY (MD - CTPA)</vt:lpstr>
      <vt:lpstr>VENTILATION-PERFUSION (V/Q) SCINTIGRAPHY OF THE LUNGS</vt:lpstr>
      <vt:lpstr>THERAPY OF PULMONARY THROMBOEMBOLISM</vt:lpstr>
      <vt:lpstr>  TREATMENT IN THE ACUTE PHASE </vt:lpstr>
      <vt:lpstr>  1. Oxygen therapy and ventilation </vt:lpstr>
      <vt:lpstr>PowerPoint Presentation</vt:lpstr>
      <vt:lpstr>3. Mechanical support of circulation and oxygenation</vt:lpstr>
      <vt:lpstr>  ANTICOAGULANT THERAPY </vt:lpstr>
      <vt:lpstr>  ANTICOAGULANT THERAPY </vt:lpstr>
      <vt:lpstr>Administration of unfractionated heparin (UFH)</vt:lpstr>
      <vt:lpstr>Administration of unfractionated heparin (UFH)</vt:lpstr>
      <vt:lpstr>Administration of unfractionated heparin (UFH)</vt:lpstr>
      <vt:lpstr>Adjusting the dose of UFH according to the aPTT value </vt:lpstr>
      <vt:lpstr>Side effects of heparin</vt:lpstr>
      <vt:lpstr>PowerPoint Presentation</vt:lpstr>
      <vt:lpstr>LOW MOLECULAR WEIGHT HEPARIN (LMWH)</vt:lpstr>
      <vt:lpstr>LOW MOLECULAR WEIGHT HEPARIN (LMWH)</vt:lpstr>
      <vt:lpstr>Direct Oral Anticoagulants (DOAC)</vt:lpstr>
      <vt:lpstr>Direct Oral Anticoagulants (DOAC)</vt:lpstr>
      <vt:lpstr>PowerPoint Presentation</vt:lpstr>
      <vt:lpstr>PowerPoint Presentation</vt:lpstr>
      <vt:lpstr>Oral anticoagulants and vitamin K antagonists</vt:lpstr>
      <vt:lpstr>Vitamin K deficiency: </vt:lpstr>
      <vt:lpstr>Thrombolytics (fibrinolytics)</vt:lpstr>
      <vt:lpstr>Thrombolytic therapy</vt:lpstr>
      <vt:lpstr>Thrombolytic therapy – regimes and doses</vt:lpstr>
      <vt:lpstr>Risk of thrombolytic therapy</vt:lpstr>
      <vt:lpstr>Contraindications </vt:lpstr>
      <vt:lpstr>Contraindications </vt:lpstr>
      <vt:lpstr>Embolectomy</vt:lpstr>
      <vt:lpstr>ACUTE RESPIRATORY DISTRESS  SYNDROME (ARDS)</vt:lpstr>
      <vt:lpstr>  DEFINITION </vt:lpstr>
      <vt:lpstr> ARDS/ALI DEFINITION and CLASSIFICATION (1994)  American-European Consensus Conference - AECC  </vt:lpstr>
      <vt:lpstr>ARDS/ALI (AECC) 1994</vt:lpstr>
      <vt:lpstr>PaO₂ / FiO₂</vt:lpstr>
      <vt:lpstr> ARDS/ALI (AECC) 1994 </vt:lpstr>
      <vt:lpstr>ARDS: BERLIN DEFINITION (2012)  European Society of Intensive Care Medicine, the American Thoracic Society, and the Society of Critical Care Medicine  </vt:lpstr>
      <vt:lpstr>Determination of PaO₂/FiO₂</vt:lpstr>
      <vt:lpstr>EPIDEMIOLOGY of ARDS</vt:lpstr>
      <vt:lpstr>PowerPoint Presentation</vt:lpstr>
      <vt:lpstr>AETIOLOGICAL/PRECIPITATING FACTORS</vt:lpstr>
      <vt:lpstr>PATHOGENESIS</vt:lpstr>
      <vt:lpstr>PowerPoint Presentation</vt:lpstr>
      <vt:lpstr>PATHOPHYSIOLOGY  of inflammation, destruction, edema of alveoli and interstitium: </vt:lpstr>
      <vt:lpstr>ARDS: CLINICAL APPEARANCE</vt:lpstr>
      <vt:lpstr>CLINICAL COURSE</vt:lpstr>
      <vt:lpstr>THERAPY</vt:lpstr>
      <vt:lpstr>PowerPoint Presentation</vt:lpstr>
      <vt:lpstr>OXYGENATION</vt:lpstr>
      <vt:lpstr>TREATMENT</vt:lpstr>
      <vt:lpstr> MECHANICAL VENTILATION  The goals of MV are to improve blood gases and to rest the respiratory musculature  MV allows time to address the cause of the ARI  New forms of noninvasive ventilation reduce MV complications with nearly the same effectiveness  </vt:lpstr>
      <vt:lpstr>NIPPV: NON-INVASIVE VENTILATION                        POSITIVE PRESSURE</vt:lpstr>
      <vt:lpstr>INDICATIONS FOR MV</vt:lpstr>
      <vt:lpstr>INDICATIONS FOR INTUBATION</vt:lpstr>
      <vt:lpstr>MECHANICAL VENTILATION</vt:lpstr>
      <vt:lpstr>HEMODYNAMIC STABILITY MAINTENANCE                 </vt:lpstr>
      <vt:lpstr>SUPPORTIVE MEASURES</vt:lpstr>
      <vt:lpstr>SUPPORTIVE MEASURES</vt:lpstr>
      <vt:lpstr>SUPPORTIVE MEASURES</vt:lpstr>
      <vt:lpstr>PHARMACOLOGICAL AGENTS</vt:lpstr>
      <vt:lpstr>COMPLICATIONS</vt:lpstr>
      <vt:lpstr>THANK YOU FOR YOUR ATTENTION!</vt:lpstr>
    </vt:vector>
  </TitlesOfParts>
  <Company>HP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Vojislav</dc:creator>
  <cp:lastModifiedBy>Microsoft account</cp:lastModifiedBy>
  <cp:revision>100</cp:revision>
  <dcterms:created xsi:type="dcterms:W3CDTF">2021-01-21T11:22:34Z</dcterms:created>
  <dcterms:modified xsi:type="dcterms:W3CDTF">2024-02-18T20:34:59Z</dcterms:modified>
</cp:coreProperties>
</file>